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2" r:id="rId2"/>
    <p:sldId id="277" r:id="rId3"/>
    <p:sldId id="280" r:id="rId4"/>
    <p:sldId id="279" r:id="rId5"/>
  </p:sldIdLst>
  <p:sldSz cx="9144000" cy="6858000" type="screen4x3"/>
  <p:notesSz cx="6858000" cy="97742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158">
          <p15:clr>
            <a:srgbClr val="A4A3A4"/>
          </p15:clr>
        </p15:guide>
        <p15:guide id="4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FF00FF"/>
    <a:srgbClr val="FF0000"/>
    <a:srgbClr val="FFCC66"/>
    <a:srgbClr val="FF99FF"/>
    <a:srgbClr val="99FF3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682" autoAdjust="0"/>
  </p:normalViewPr>
  <p:slideViewPr>
    <p:cSldViewPr showGuides="1">
      <p:cViewPr varScale="1">
        <p:scale>
          <a:sx n="121" d="100"/>
          <a:sy n="121" d="100"/>
        </p:scale>
        <p:origin x="1236" y="96"/>
      </p:cViewPr>
      <p:guideLst>
        <p:guide orient="horz" pos="391"/>
        <p:guide orient="horz" pos="3884"/>
        <p:guide pos="158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5D3CB05-0E37-471B-838F-4C55B08864D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0" y="733425"/>
            <a:ext cx="48895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6B59420-FD61-49D3-87EC-8369ED98864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268538" y="6284913"/>
            <a:ext cx="4903787" cy="457200"/>
          </a:xfrm>
        </p:spPr>
        <p:txBody>
          <a:bodyPr/>
          <a:lstStyle>
            <a:lvl1pPr>
              <a:defRPr sz="1200" dirty="0" smtClean="0"/>
            </a:lvl1pPr>
          </a:lstStyle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2268538" y="6284913"/>
            <a:ext cx="4903787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>
          <a:xfrm>
            <a:off x="2268538" y="6284913"/>
            <a:ext cx="4903787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175"/>
            <a:ext cx="9144000" cy="61753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2268538" y="6284913"/>
            <a:ext cx="4903787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175"/>
            <a:ext cx="9144000" cy="6175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mtClean="0"/>
          </a:p>
        </p:txBody>
      </p:sp>
      <p:grpSp>
        <p:nvGrpSpPr>
          <p:cNvPr id="1028" name="Group 64"/>
          <p:cNvGrpSpPr>
            <a:grpSpLocks noChangeAspect="1"/>
          </p:cNvGrpSpPr>
          <p:nvPr userDrawn="1"/>
        </p:nvGrpSpPr>
        <p:grpSpPr bwMode="auto">
          <a:xfrm>
            <a:off x="8243888" y="6308725"/>
            <a:ext cx="576262" cy="400050"/>
            <a:chOff x="7727" y="1983"/>
            <a:chExt cx="1536" cy="1065"/>
          </a:xfrm>
        </p:grpSpPr>
        <p:sp>
          <p:nvSpPr>
            <p:cNvPr id="1089" name="Arc 65"/>
            <p:cNvSpPr>
              <a:spLocks noChangeAspect="1"/>
            </p:cNvSpPr>
            <p:nvPr/>
          </p:nvSpPr>
          <p:spPr bwMode="auto">
            <a:xfrm flipV="1">
              <a:off x="7727" y="2169"/>
              <a:ext cx="1536" cy="444"/>
            </a:xfrm>
            <a:custGeom>
              <a:avLst/>
              <a:gdLst>
                <a:gd name="G0" fmla="+- 20876 0 0"/>
                <a:gd name="G1" fmla="+- 6768 0 0"/>
                <a:gd name="G2" fmla="+- 21600 0 0"/>
                <a:gd name="T0" fmla="*/ 41388 w 42476"/>
                <a:gd name="T1" fmla="*/ 0 h 28368"/>
                <a:gd name="T2" fmla="*/ 0 w 42476"/>
                <a:gd name="T3" fmla="*/ 12312 h 28368"/>
                <a:gd name="T4" fmla="*/ 20876 w 42476"/>
                <a:gd name="T5" fmla="*/ 6768 h 28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32" name="WordArt 66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r>
                <a:rPr lang="de-DE" sz="36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/>
                </a:rPr>
                <a:t>D  daktik</a:t>
              </a:r>
            </a:p>
          </p:txBody>
        </p:sp>
        <p:sp>
          <p:nvSpPr>
            <p:cNvPr id="1091" name="Oval 67"/>
            <p:cNvSpPr>
              <a:spLocks noChangeAspect="1" noChangeArrowheads="1"/>
            </p:cNvSpPr>
            <p:nvPr/>
          </p:nvSpPr>
          <p:spPr bwMode="auto">
            <a:xfrm>
              <a:off x="8658" y="1983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2" name="Rectangle 68"/>
            <p:cNvSpPr>
              <a:spLocks noChangeAspect="1" noChangeArrowheads="1"/>
            </p:cNvSpPr>
            <p:nvPr/>
          </p:nvSpPr>
          <p:spPr bwMode="auto">
            <a:xfrm>
              <a:off x="8641" y="2127"/>
              <a:ext cx="135" cy="24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3" name="Oval 69"/>
            <p:cNvSpPr>
              <a:spLocks noChangeAspect="1" noChangeArrowheads="1"/>
            </p:cNvSpPr>
            <p:nvPr/>
          </p:nvSpPr>
          <p:spPr bwMode="auto">
            <a:xfrm>
              <a:off x="8527" y="2008"/>
              <a:ext cx="106" cy="11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4" name="Rectangle 70"/>
            <p:cNvSpPr>
              <a:spLocks noChangeAspect="1" noChangeArrowheads="1"/>
            </p:cNvSpPr>
            <p:nvPr/>
          </p:nvSpPr>
          <p:spPr bwMode="auto">
            <a:xfrm>
              <a:off x="8510" y="2156"/>
              <a:ext cx="140" cy="24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5" name="Oval 71"/>
            <p:cNvSpPr>
              <a:spLocks noChangeAspect="1" noChangeArrowheads="1"/>
            </p:cNvSpPr>
            <p:nvPr/>
          </p:nvSpPr>
          <p:spPr bwMode="auto">
            <a:xfrm>
              <a:off x="8772" y="2118"/>
              <a:ext cx="106" cy="11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6" name="Rectangle 72"/>
            <p:cNvSpPr>
              <a:spLocks noChangeAspect="1" noChangeArrowheads="1"/>
            </p:cNvSpPr>
            <p:nvPr/>
          </p:nvSpPr>
          <p:spPr bwMode="auto">
            <a:xfrm>
              <a:off x="8755" y="2262"/>
              <a:ext cx="140" cy="24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7" name="Oval 73"/>
            <p:cNvSpPr>
              <a:spLocks noChangeAspect="1" noChangeArrowheads="1"/>
            </p:cNvSpPr>
            <p:nvPr/>
          </p:nvSpPr>
          <p:spPr bwMode="auto">
            <a:xfrm>
              <a:off x="8315" y="2055"/>
              <a:ext cx="106" cy="11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8" name="Rectangle 74"/>
            <p:cNvSpPr>
              <a:spLocks noChangeAspect="1" noChangeArrowheads="1"/>
            </p:cNvSpPr>
            <p:nvPr/>
          </p:nvSpPr>
          <p:spPr bwMode="auto">
            <a:xfrm>
              <a:off x="8298" y="2199"/>
              <a:ext cx="140" cy="24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99" name="Oval 75"/>
            <p:cNvSpPr>
              <a:spLocks noChangeAspect="1" noChangeArrowheads="1"/>
            </p:cNvSpPr>
            <p:nvPr/>
          </p:nvSpPr>
          <p:spPr bwMode="auto">
            <a:xfrm>
              <a:off x="8239" y="2114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100" name="Rectangle 76"/>
            <p:cNvSpPr>
              <a:spLocks noChangeAspect="1" noChangeArrowheads="1"/>
            </p:cNvSpPr>
            <p:nvPr/>
          </p:nvSpPr>
          <p:spPr bwMode="auto">
            <a:xfrm>
              <a:off x="8218" y="2258"/>
              <a:ext cx="140" cy="24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grpSp>
          <p:nvGrpSpPr>
            <p:cNvPr id="1043" name="Group 77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1102" name="Oval 78"/>
              <p:cNvSpPr>
                <a:spLocks noChangeAspect="1" noChangeArrowheads="1"/>
              </p:cNvSpPr>
              <p:nvPr/>
            </p:nvSpPr>
            <p:spPr bwMode="auto">
              <a:xfrm>
                <a:off x="1654" y="3165"/>
                <a:ext cx="329" cy="35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de-DE"/>
              </a:p>
            </p:txBody>
          </p:sp>
          <p:sp>
            <p:nvSpPr>
              <p:cNvPr id="1103" name="Rectangle 79"/>
              <p:cNvSpPr>
                <a:spLocks noChangeAspect="1" noChangeArrowheads="1"/>
              </p:cNvSpPr>
              <p:nvPr/>
            </p:nvSpPr>
            <p:spPr bwMode="auto">
              <a:xfrm>
                <a:off x="1602" y="3638"/>
                <a:ext cx="435" cy="1091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/>
              </a:p>
            </p:txBody>
          </p:sp>
        </p:grpSp>
      </p:grpSp>
      <p:pic>
        <p:nvPicPr>
          <p:cNvPr id="1029" name="Picture 80" descr="compman_k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7650" y="6381750"/>
            <a:ext cx="1011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1692275" y="6356350"/>
            <a:ext cx="5759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AutoNum type="arabicPeriod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Zahl der zu erwartenden Dateien</a:t>
            </a:r>
          </a:p>
        </p:txBody>
      </p:sp>
      <p:sp>
        <p:nvSpPr>
          <p:cNvPr id="71" name="Fußzeilenplatzhalter 7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  <p:sp>
        <p:nvSpPr>
          <p:cNvPr id="1028" name="AutoShape 4"/>
          <p:cNvSpPr>
            <a:spLocks noChangeAspect="1" noChangeArrowheads="1" noTextEdit="1"/>
          </p:cNvSpPr>
          <p:nvPr/>
        </p:nvSpPr>
        <p:spPr bwMode="auto">
          <a:xfrm>
            <a:off x="195263" y="815975"/>
            <a:ext cx="8769350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07976" y="928688"/>
            <a:ext cx="2138363" cy="471488"/>
          </a:xfrm>
          <a:prstGeom prst="rect">
            <a:avLst/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446338" y="928688"/>
            <a:ext cx="2138363" cy="471488"/>
          </a:xfrm>
          <a:prstGeom prst="rect">
            <a:avLst/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584701" y="928688"/>
            <a:ext cx="2138363" cy="471488"/>
          </a:xfrm>
          <a:prstGeom prst="rect">
            <a:avLst/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723063" y="928688"/>
            <a:ext cx="2128838" cy="471488"/>
          </a:xfrm>
          <a:prstGeom prst="rect">
            <a:avLst/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446338" y="919163"/>
            <a:ext cx="9525" cy="49371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4584701" y="919163"/>
            <a:ext cx="9525" cy="49371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6723063" y="919163"/>
            <a:ext cx="9525" cy="49371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298451" y="1400175"/>
            <a:ext cx="8572500" cy="95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298451" y="1862138"/>
            <a:ext cx="8572500" cy="95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298451" y="2332038"/>
            <a:ext cx="8572500" cy="95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298451" y="2794000"/>
            <a:ext cx="8572500" cy="95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298451" y="3265488"/>
            <a:ext cx="8572500" cy="95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298451" y="3727450"/>
            <a:ext cx="8572500" cy="95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298451" y="4197350"/>
            <a:ext cx="8572500" cy="95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298451" y="4903788"/>
            <a:ext cx="8572500" cy="95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298451" y="5375275"/>
            <a:ext cx="8572500" cy="95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298451" y="919163"/>
            <a:ext cx="28575" cy="49371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8842376" y="919163"/>
            <a:ext cx="28575" cy="49371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298451" y="919163"/>
            <a:ext cx="8572500" cy="285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298451" y="5827713"/>
            <a:ext cx="8572500" cy="285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403226" y="985838"/>
            <a:ext cx="1808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Fach/Aktivität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2540001" y="985838"/>
            <a:ext cx="1338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Jgst./Grp.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5027613" y="985838"/>
            <a:ext cx="1393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Rechnung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7231063" y="985838"/>
            <a:ext cx="1233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Ergebnis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403226" y="1447800"/>
            <a:ext cx="98901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Chemie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2540001" y="144780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c8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2813051" y="1447800"/>
            <a:ext cx="198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-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2898776" y="1447800"/>
            <a:ext cx="10259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c10 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NTG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5394326" y="1447800"/>
            <a:ext cx="639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3*50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7570788" y="1447800"/>
            <a:ext cx="5365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150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2540001" y="1909763"/>
            <a:ext cx="2709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c9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2813051" y="1909763"/>
            <a:ext cx="198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-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2898776" y="1909763"/>
            <a:ext cx="11108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c10 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SG…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5394326" y="1909763"/>
            <a:ext cx="5273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2*50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7570788" y="1909763"/>
            <a:ext cx="4280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100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2540001" y="2379663"/>
            <a:ext cx="5270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c11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2936876" y="2379663"/>
            <a:ext cx="198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-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3021013" y="2379663"/>
            <a:ext cx="4135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c13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4905376" y="2379663"/>
            <a:ext cx="15311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3*60 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+ 20 Abi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7570788" y="2379663"/>
            <a:ext cx="4280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200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403226" y="2841625"/>
            <a:ext cx="18748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Natur &amp;Technik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auto">
          <a:xfrm>
            <a:off x="2540001" y="2841625"/>
            <a:ext cx="4714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nt5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2898776" y="2841625"/>
            <a:ext cx="198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-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3" name="Rectangle 49"/>
          <p:cNvSpPr>
            <a:spLocks noChangeArrowheads="1"/>
          </p:cNvSpPr>
          <p:nvPr/>
        </p:nvSpPr>
        <p:spPr bwMode="auto">
          <a:xfrm>
            <a:off x="2982913" y="2841625"/>
            <a:ext cx="254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7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5394326" y="2841625"/>
            <a:ext cx="639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3*50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7570788" y="2841625"/>
            <a:ext cx="5365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150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403226" y="3313113"/>
            <a:ext cx="10175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Biologie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2540001" y="3313113"/>
            <a:ext cx="3952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b8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2822576" y="3313113"/>
            <a:ext cx="198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-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2908301" y="3313113"/>
            <a:ext cx="5365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b10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0" name="Rectangle 56"/>
          <p:cNvSpPr>
            <a:spLocks noChangeArrowheads="1"/>
          </p:cNvSpPr>
          <p:nvPr/>
        </p:nvSpPr>
        <p:spPr bwMode="auto">
          <a:xfrm>
            <a:off x="5394326" y="3313113"/>
            <a:ext cx="639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3*50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1" name="Rectangle 57"/>
          <p:cNvSpPr>
            <a:spLocks noChangeArrowheads="1"/>
          </p:cNvSpPr>
          <p:nvPr/>
        </p:nvSpPr>
        <p:spPr bwMode="auto">
          <a:xfrm>
            <a:off x="7570788" y="3313113"/>
            <a:ext cx="5365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150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2540001" y="3783013"/>
            <a:ext cx="5365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b11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3" name="Rectangle 59"/>
          <p:cNvSpPr>
            <a:spLocks noChangeArrowheads="1"/>
          </p:cNvSpPr>
          <p:nvPr/>
        </p:nvSpPr>
        <p:spPr bwMode="auto">
          <a:xfrm>
            <a:off x="2946401" y="3783013"/>
            <a:ext cx="198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-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4" name="Rectangle 60"/>
          <p:cNvSpPr>
            <a:spLocks noChangeArrowheads="1"/>
          </p:cNvSpPr>
          <p:nvPr/>
        </p:nvSpPr>
        <p:spPr bwMode="auto">
          <a:xfrm>
            <a:off x="3030538" y="3783013"/>
            <a:ext cx="4280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b13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4905376" y="3783013"/>
            <a:ext cx="15311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3*60 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+ 30 Abi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6" name="Rectangle 62"/>
          <p:cNvSpPr>
            <a:spLocks noChangeArrowheads="1"/>
          </p:cNvSpPr>
          <p:nvPr/>
        </p:nvSpPr>
        <p:spPr bwMode="auto">
          <a:xfrm>
            <a:off x="7570788" y="3783013"/>
            <a:ext cx="4280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210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/>
        </p:nvSpPr>
        <p:spPr bwMode="auto">
          <a:xfrm>
            <a:off x="403226" y="4244975"/>
            <a:ext cx="120491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AGs, z.B.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8" name="Rectangle 64"/>
          <p:cNvSpPr>
            <a:spLocks noChangeArrowheads="1"/>
          </p:cNvSpPr>
          <p:nvPr/>
        </p:nvSpPr>
        <p:spPr bwMode="auto">
          <a:xfrm>
            <a:off x="2540001" y="4244975"/>
            <a:ext cx="15541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Schulgarten,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9" name="Rectangle 65"/>
          <p:cNvSpPr>
            <a:spLocks noChangeArrowheads="1"/>
          </p:cNvSpPr>
          <p:nvPr/>
        </p:nvSpPr>
        <p:spPr bwMode="auto">
          <a:xfrm>
            <a:off x="2540001" y="4546600"/>
            <a:ext cx="17145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Mikroskopie...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0" name="Rectangle 66"/>
          <p:cNvSpPr>
            <a:spLocks noChangeArrowheads="1"/>
          </p:cNvSpPr>
          <p:nvPr/>
        </p:nvSpPr>
        <p:spPr bwMode="auto">
          <a:xfrm>
            <a:off x="5394326" y="4244975"/>
            <a:ext cx="639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n*30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1" name="Rectangle 67"/>
          <p:cNvSpPr>
            <a:spLocks noChangeArrowheads="1"/>
          </p:cNvSpPr>
          <p:nvPr/>
        </p:nvSpPr>
        <p:spPr bwMode="auto">
          <a:xfrm>
            <a:off x="7570788" y="4244975"/>
            <a:ext cx="5461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~60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2" name="Rectangle 68"/>
          <p:cNvSpPr>
            <a:spLocks noChangeArrowheads="1"/>
          </p:cNvSpPr>
          <p:nvPr/>
        </p:nvSpPr>
        <p:spPr bwMode="auto">
          <a:xfrm>
            <a:off x="403226" y="4960938"/>
            <a:ext cx="13747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Verwaltung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3" name="Rectangle 69"/>
          <p:cNvSpPr>
            <a:spLocks noChangeArrowheads="1"/>
          </p:cNvSpPr>
          <p:nvPr/>
        </p:nvSpPr>
        <p:spPr bwMode="auto">
          <a:xfrm>
            <a:off x="7570788" y="4960938"/>
            <a:ext cx="5365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140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4" name="Rectangle 70"/>
          <p:cNvSpPr>
            <a:spLocks noChangeArrowheads="1"/>
          </p:cNvSpPr>
          <p:nvPr/>
        </p:nvSpPr>
        <p:spPr bwMode="auto">
          <a:xfrm>
            <a:off x="403226" y="5432425"/>
            <a:ext cx="9265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Summe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5" name="Rectangle 71"/>
          <p:cNvSpPr>
            <a:spLocks noChangeArrowheads="1"/>
          </p:cNvSpPr>
          <p:nvPr/>
        </p:nvSpPr>
        <p:spPr bwMode="auto">
          <a:xfrm>
            <a:off x="7429501" y="5432425"/>
            <a:ext cx="7055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&gt;1100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9" grpId="0"/>
      <p:bldP spid="1064" grpId="0"/>
      <p:bldP spid="1069" grpId="0"/>
      <p:bldP spid="1075" grpId="0"/>
      <p:bldP spid="1081" grpId="0"/>
      <p:bldP spid="1086" grpId="0"/>
      <p:bldP spid="1091" grpId="0"/>
      <p:bldP spid="1093" grpId="0"/>
      <p:bldP spid="109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Der Word2016-Bildschirm</a:t>
            </a:r>
          </a:p>
        </p:txBody>
      </p:sp>
      <p:pic>
        <p:nvPicPr>
          <p:cNvPr id="3" name="Inhaltsplatzhalter 2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528" y="696434"/>
            <a:ext cx="8640960" cy="3452646"/>
          </a:xfrm>
          <a:prstGeom prst="rect">
            <a:avLst/>
          </a:prstGeom>
        </p:spPr>
      </p:pic>
      <p:sp>
        <p:nvSpPr>
          <p:cNvPr id="14" name="Fußzeilenplatzhalter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AD W. Wagner, Didaktik der Chemie, Universität Bayreuth</a:t>
            </a:r>
          </a:p>
        </p:txBody>
      </p:sp>
      <p:sp>
        <p:nvSpPr>
          <p:cNvPr id="24" name="Legende mit Linie 2 23"/>
          <p:cNvSpPr/>
          <p:nvPr/>
        </p:nvSpPr>
        <p:spPr>
          <a:xfrm>
            <a:off x="2987824" y="4293096"/>
            <a:ext cx="3143109" cy="216024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1278151"/>
              <a:gd name="adj6" fmla="val 860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Menü-Band</a:t>
            </a:r>
            <a:endParaRPr lang="de-DE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Legende mit Linie 2 24"/>
          <p:cNvSpPr/>
          <p:nvPr/>
        </p:nvSpPr>
        <p:spPr>
          <a:xfrm>
            <a:off x="2987824" y="3429000"/>
            <a:ext cx="3143109" cy="21602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212818"/>
              <a:gd name="adj6" fmla="val 34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Titel-Leiste</a:t>
            </a:r>
            <a:endParaRPr lang="de-DE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egende mit Linie 2 25"/>
          <p:cNvSpPr/>
          <p:nvPr/>
        </p:nvSpPr>
        <p:spPr>
          <a:xfrm>
            <a:off x="2987824" y="3717032"/>
            <a:ext cx="3143109" cy="21602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332682"/>
              <a:gd name="adj6" fmla="val -5442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Symbol-Leiste Schnellzugriff</a:t>
            </a:r>
            <a:endParaRPr lang="de-DE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Legende mit Linie 2 26"/>
          <p:cNvSpPr/>
          <p:nvPr/>
        </p:nvSpPr>
        <p:spPr>
          <a:xfrm>
            <a:off x="2987824" y="4005064"/>
            <a:ext cx="3143109" cy="21602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387080"/>
              <a:gd name="adj6" fmla="val -6114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Register</a:t>
            </a:r>
            <a:endParaRPr lang="de-DE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egende mit Linie 2 27"/>
          <p:cNvSpPr/>
          <p:nvPr/>
        </p:nvSpPr>
        <p:spPr>
          <a:xfrm>
            <a:off x="2987824" y="4581128"/>
            <a:ext cx="3143109" cy="21602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832863"/>
              <a:gd name="adj6" fmla="val -5494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Navigationsbereich (gerade </a:t>
            </a:r>
            <a:r>
              <a:rPr lang="de-DE" sz="1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nicht aktiv)</a:t>
            </a:r>
            <a:endParaRPr lang="de-DE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Legende mit Linie 2 28"/>
          <p:cNvSpPr/>
          <p:nvPr/>
        </p:nvSpPr>
        <p:spPr>
          <a:xfrm>
            <a:off x="2987824" y="4869160"/>
            <a:ext cx="3143109" cy="216024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964931"/>
              <a:gd name="adj6" fmla="val 11624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Arbeitsfläche</a:t>
            </a:r>
            <a:endParaRPr lang="de-DE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Legende mit Linie 2 29"/>
          <p:cNvSpPr/>
          <p:nvPr/>
        </p:nvSpPr>
        <p:spPr>
          <a:xfrm>
            <a:off x="2987824" y="5733256"/>
            <a:ext cx="3143109" cy="216024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709048"/>
              <a:gd name="adj6" fmla="val 12492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Statuszeile (ganz unten, hier nicht sichtbar)</a:t>
            </a:r>
            <a:endParaRPr lang="de-DE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Legende mit Linie 2 30"/>
          <p:cNvSpPr/>
          <p:nvPr/>
        </p:nvSpPr>
        <p:spPr>
          <a:xfrm>
            <a:off x="2987824" y="5157192"/>
            <a:ext cx="3143109" cy="216024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944815"/>
              <a:gd name="adj6" fmla="val 11973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Bildlaufleiste</a:t>
            </a:r>
            <a:endParaRPr lang="de-DE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egende mit Linie 2 14"/>
          <p:cNvSpPr/>
          <p:nvPr/>
        </p:nvSpPr>
        <p:spPr>
          <a:xfrm>
            <a:off x="2987824" y="5445224"/>
            <a:ext cx="3143109" cy="216570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1335636"/>
              <a:gd name="adj6" fmla="val 12919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Formatierungs- und Infobereich</a:t>
            </a:r>
            <a:endParaRPr lang="de-DE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Dateinamen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788640"/>
            <a:ext cx="4176464" cy="5377210"/>
          </a:xfrm>
        </p:spPr>
        <p:txBody>
          <a:bodyPr/>
          <a:lstStyle/>
          <a:p>
            <a:pPr>
              <a:buNone/>
            </a:pPr>
            <a:r>
              <a:rPr lang="de-DE" b="1" dirty="0" smtClean="0">
                <a:solidFill>
                  <a:srgbClr val="FF0000"/>
                </a:solidFill>
              </a:rPr>
              <a:t>Herkömmlich, Sortierung:</a:t>
            </a:r>
          </a:p>
          <a:p>
            <a:pPr>
              <a:buNone/>
            </a:pPr>
            <a:r>
              <a:rPr lang="de-DE" dirty="0" smtClean="0">
                <a:solidFill>
                  <a:srgbClr val="FF0000"/>
                </a:solidFill>
              </a:rPr>
              <a:t>Atomkern</a:t>
            </a:r>
          </a:p>
          <a:p>
            <a:pPr>
              <a:buNone/>
            </a:pPr>
            <a:r>
              <a:rPr lang="de-DE" dirty="0" smtClean="0">
                <a:solidFill>
                  <a:srgbClr val="FF0000"/>
                </a:solidFill>
              </a:rPr>
              <a:t>Atombindung</a:t>
            </a:r>
          </a:p>
          <a:p>
            <a:pPr>
              <a:buNone/>
            </a:pPr>
            <a:r>
              <a:rPr lang="de-DE" dirty="0" smtClean="0">
                <a:solidFill>
                  <a:srgbClr val="FF0000"/>
                </a:solidFill>
              </a:rPr>
              <a:t>Basen</a:t>
            </a:r>
          </a:p>
          <a:p>
            <a:pPr>
              <a:buNone/>
            </a:pPr>
            <a:r>
              <a:rPr lang="de-DE" dirty="0" smtClean="0">
                <a:solidFill>
                  <a:srgbClr val="FF0000"/>
                </a:solidFill>
              </a:rPr>
              <a:t>Elektronenhülle</a:t>
            </a:r>
          </a:p>
          <a:p>
            <a:pPr>
              <a:buNone/>
            </a:pPr>
            <a:r>
              <a:rPr lang="de-DE" dirty="0" smtClean="0">
                <a:solidFill>
                  <a:srgbClr val="FF0000"/>
                </a:solidFill>
              </a:rPr>
              <a:t>Energiestufenmodell</a:t>
            </a:r>
          </a:p>
          <a:p>
            <a:pPr>
              <a:buNone/>
            </a:pPr>
            <a:r>
              <a:rPr lang="de-DE" dirty="0" smtClean="0">
                <a:solidFill>
                  <a:srgbClr val="FF0000"/>
                </a:solidFill>
              </a:rPr>
              <a:t>Energiebeteiligung</a:t>
            </a:r>
          </a:p>
          <a:p>
            <a:pPr>
              <a:buNone/>
            </a:pPr>
            <a:r>
              <a:rPr lang="de-DE" dirty="0" smtClean="0">
                <a:solidFill>
                  <a:srgbClr val="FF0000"/>
                </a:solidFill>
              </a:rPr>
              <a:t>Kern/Hülle-Modell</a:t>
            </a:r>
          </a:p>
          <a:p>
            <a:pPr>
              <a:buNone/>
            </a:pPr>
            <a:r>
              <a:rPr lang="de-DE" dirty="0" smtClean="0">
                <a:solidFill>
                  <a:srgbClr val="FF0000"/>
                </a:solidFill>
              </a:rPr>
              <a:t>Klassenliste</a:t>
            </a:r>
          </a:p>
          <a:p>
            <a:pPr>
              <a:buNone/>
            </a:pPr>
            <a:r>
              <a:rPr lang="de-DE" dirty="0" err="1" smtClean="0">
                <a:solidFill>
                  <a:srgbClr val="FF0000"/>
                </a:solidFill>
              </a:rPr>
              <a:t>Polare_Bindung</a:t>
            </a:r>
            <a:endParaRPr lang="de-DE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AD W. Wagner, Didaktik der Chemie, Universität Bayreuth</a:t>
            </a:r>
            <a:endParaRPr lang="de-DE"/>
          </a:p>
        </p:txBody>
      </p:sp>
      <p:sp>
        <p:nvSpPr>
          <p:cNvPr id="5" name="Inhaltsplatzhalter 2"/>
          <p:cNvSpPr txBox="1">
            <a:spLocks/>
          </p:cNvSpPr>
          <p:nvPr/>
        </p:nvSpPr>
        <p:spPr bwMode="auto">
          <a:xfrm>
            <a:off x="4716016" y="788640"/>
            <a:ext cx="4176464" cy="5377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Eingriff, Sortierung:</a:t>
            </a:r>
          </a:p>
          <a:p>
            <a:pPr marL="457200" indent="-457200" algn="l" eaLnBrk="0" hangingPunct="0">
              <a:spcBef>
                <a:spcPct val="20000"/>
              </a:spcBef>
            </a:pPr>
            <a:r>
              <a:rPr lang="de-DE" kern="0" dirty="0" smtClean="0">
                <a:solidFill>
                  <a:srgbClr val="0000FF"/>
                </a:solidFill>
                <a:latin typeface="+mn-lt"/>
              </a:rPr>
              <a:t>1_</a:t>
            </a:r>
            <a:r>
              <a:rPr lang="de-DE" kern="0" dirty="0" smtClean="0">
                <a:solidFill>
                  <a:srgbClr val="008000"/>
                </a:solidFill>
                <a:latin typeface="+mn-lt"/>
              </a:rPr>
              <a:t>Klassenliste</a:t>
            </a:r>
          </a:p>
          <a:p>
            <a:pPr marL="457200" indent="-457200" algn="l" eaLnBrk="0" hangingPunct="0">
              <a:spcBef>
                <a:spcPct val="20000"/>
              </a:spcBef>
            </a:pPr>
            <a:endParaRPr lang="de-DE" sz="1200" kern="0" dirty="0" smtClean="0">
              <a:solidFill>
                <a:srgbClr val="008000"/>
              </a:solidFill>
              <a:latin typeface="+mn-lt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ab_Atomkern</a:t>
            </a:r>
            <a:endParaRPr kumimoji="0" lang="de-DE" sz="2400" b="0" i="0" u="none" strike="noStrike" kern="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indent="-457200" algn="l" eaLnBrk="0" hangingPunct="0">
              <a:spcBef>
                <a:spcPct val="20000"/>
              </a:spcBef>
            </a:pPr>
            <a:r>
              <a:rPr lang="de-DE" kern="0" dirty="0" err="1" smtClean="0">
                <a:solidFill>
                  <a:srgbClr val="008000"/>
                </a:solidFill>
                <a:latin typeface="+mn-lt"/>
              </a:rPr>
              <a:t>ab_Elektronenhülle</a:t>
            </a:r>
            <a:endParaRPr lang="de-DE" kern="0" dirty="0" smtClean="0">
              <a:solidFill>
                <a:srgbClr val="008000"/>
              </a:solidFill>
              <a:latin typeface="+mn-lt"/>
            </a:endParaRPr>
          </a:p>
          <a:p>
            <a:pPr marL="457200" indent="-457200" algn="l" eaLnBrk="0" hangingPunct="0">
              <a:spcBef>
                <a:spcPct val="20000"/>
              </a:spcBef>
            </a:pPr>
            <a:r>
              <a:rPr lang="de-DE" kern="0" dirty="0" err="1" smtClean="0">
                <a:solidFill>
                  <a:srgbClr val="008000"/>
                </a:solidFill>
                <a:latin typeface="+mn-lt"/>
              </a:rPr>
              <a:t>ab_Kern</a:t>
            </a:r>
            <a:r>
              <a:rPr lang="de-DE" kern="0" dirty="0" smtClean="0">
                <a:solidFill>
                  <a:srgbClr val="008000"/>
                </a:solidFill>
                <a:latin typeface="+mn-lt"/>
              </a:rPr>
              <a:t>/Hülle-Modell</a:t>
            </a:r>
          </a:p>
          <a:p>
            <a:pPr marL="457200" indent="-457200" algn="l" eaLnBrk="0" hangingPunct="0">
              <a:spcBef>
                <a:spcPct val="20000"/>
              </a:spcBef>
            </a:pPr>
            <a:endParaRPr lang="de-DE" sz="1200" kern="0" dirty="0" smtClean="0">
              <a:solidFill>
                <a:srgbClr val="008000"/>
              </a:solidFill>
              <a:latin typeface="+mn-lt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kern="0" dirty="0" smtClean="0">
                <a:solidFill>
                  <a:srgbClr val="008000"/>
                </a:solidFill>
                <a:latin typeface="+mn-lt"/>
              </a:rPr>
              <a:t>bi_</a:t>
            </a:r>
            <a:r>
              <a:rPr kumimoji="0" lang="de-DE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Atombindung</a:t>
            </a:r>
          </a:p>
          <a:p>
            <a:pPr marL="457200" lvl="0" indent="-457200" algn="l" eaLnBrk="0" hangingPunct="0">
              <a:spcBef>
                <a:spcPct val="20000"/>
              </a:spcBef>
            </a:pPr>
            <a:r>
              <a:rPr lang="de-DE" kern="0" dirty="0" err="1" smtClean="0">
                <a:solidFill>
                  <a:srgbClr val="008000"/>
                </a:solidFill>
                <a:latin typeface="+mn-lt"/>
              </a:rPr>
              <a:t>bi_Polare_Bindung</a:t>
            </a:r>
            <a:endParaRPr lang="de-DE" kern="0" dirty="0" smtClean="0">
              <a:solidFill>
                <a:srgbClr val="008000"/>
              </a:solidFill>
              <a:latin typeface="+mn-lt"/>
            </a:endParaRPr>
          </a:p>
          <a:p>
            <a:pPr marL="457200" lvl="0" indent="-457200" algn="l" eaLnBrk="0" hangingPunct="0">
              <a:spcBef>
                <a:spcPct val="20000"/>
              </a:spcBef>
            </a:pPr>
            <a:endParaRPr lang="de-DE" sz="1200" kern="0" dirty="0" smtClean="0">
              <a:solidFill>
                <a:srgbClr val="008000"/>
              </a:solidFill>
              <a:latin typeface="+mn-lt"/>
            </a:endParaRPr>
          </a:p>
          <a:p>
            <a:pPr marL="457200" lvl="0" indent="-457200" algn="l" eaLnBrk="0" hangingPunct="0">
              <a:spcBef>
                <a:spcPct val="20000"/>
              </a:spcBef>
            </a:pPr>
            <a:r>
              <a:rPr lang="de-DE" kern="0" dirty="0" err="1" smtClean="0">
                <a:solidFill>
                  <a:srgbClr val="008000"/>
                </a:solidFill>
                <a:latin typeface="+mn-lt"/>
              </a:rPr>
              <a:t>sb_Basen</a:t>
            </a:r>
            <a:endParaRPr lang="de-DE" kern="0" dirty="0" smtClean="0">
              <a:solidFill>
                <a:srgbClr val="008000"/>
              </a:solidFill>
              <a:latin typeface="+mn-lt"/>
            </a:endParaRPr>
          </a:p>
          <a:p>
            <a:pPr marL="457200" lvl="0" indent="-457200" algn="l" eaLnBrk="0" hangingPunct="0">
              <a:spcBef>
                <a:spcPct val="20000"/>
              </a:spcBef>
            </a:pPr>
            <a:endParaRPr lang="de-DE" sz="1200" kern="0" dirty="0" smtClean="0">
              <a:solidFill>
                <a:srgbClr val="008000"/>
              </a:solidFill>
              <a:latin typeface="+mn-lt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re_Energiebeteiligung</a:t>
            </a:r>
            <a:endParaRPr kumimoji="0" lang="de-DE" sz="2400" b="0" i="0" u="none" strike="noStrike" kern="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sz="1200" kern="0" dirty="0" smtClean="0">
              <a:solidFill>
                <a:srgbClr val="008000"/>
              </a:solidFill>
              <a:latin typeface="+mn-lt"/>
            </a:endParaRPr>
          </a:p>
          <a:p>
            <a:pPr marL="457200" lvl="0" indent="-457200" algn="l" eaLnBrk="0" hangingPunct="0">
              <a:spcBef>
                <a:spcPct val="20000"/>
              </a:spcBef>
            </a:pPr>
            <a:r>
              <a:rPr lang="de-DE" kern="0" dirty="0" err="1" smtClean="0">
                <a:solidFill>
                  <a:srgbClr val="0000FF"/>
                </a:solidFill>
              </a:rPr>
              <a:t>st_</a:t>
            </a:r>
            <a:r>
              <a:rPr lang="de-DE" kern="0" dirty="0" err="1" smtClean="0">
                <a:solidFill>
                  <a:srgbClr val="008000"/>
                </a:solidFill>
              </a:rPr>
              <a:t>Energiestufenmodell</a:t>
            </a:r>
            <a:endParaRPr kumimoji="0" lang="de-DE" sz="2400" b="0" i="0" u="none" strike="noStrike" kern="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kern="0" dirty="0" smtClean="0">
              <a:solidFill>
                <a:srgbClr val="008000"/>
              </a:solidFill>
              <a:latin typeface="+mn-lt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AD W. Wagner, Didaktik der Chemie, Universität Bayreuth</a:t>
            </a:r>
            <a:endParaRPr lang="de-DE"/>
          </a:p>
        </p:txBody>
      </p:sp>
      <p:sp>
        <p:nvSpPr>
          <p:cNvPr id="3" name="Rechteck 2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E:\DATEN\WORD\VORLAGEN\Leere Präsentation.pot</Template>
  <TotalTime>0</TotalTime>
  <Words>170</Words>
  <Application>Microsoft Office PowerPoint</Application>
  <PresentationFormat>Bildschirmpräsentation (4:3)</PresentationFormat>
  <Paragraphs>88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Arial Black</vt:lpstr>
      <vt:lpstr>Times New Roman</vt:lpstr>
      <vt:lpstr>Leere Präsentation</vt:lpstr>
      <vt:lpstr>Zahl der zu erwartenden Dateien</vt:lpstr>
      <vt:lpstr>Der Word2016-Bildschirm</vt:lpstr>
      <vt:lpstr>Dateinamen</vt:lpstr>
      <vt:lpstr>PowerPoint-Präsentation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119</cp:revision>
  <dcterms:created xsi:type="dcterms:W3CDTF">2000-07-31T09:48:46Z</dcterms:created>
  <dcterms:modified xsi:type="dcterms:W3CDTF">2019-05-13T08:16:10Z</dcterms:modified>
</cp:coreProperties>
</file>