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2" r:id="rId4"/>
    <p:sldId id="263" r:id="rId5"/>
    <p:sldId id="264" r:id="rId6"/>
    <p:sldId id="266" r:id="rId7"/>
    <p:sldId id="268" r:id="rId8"/>
    <p:sldId id="265" r:id="rId9"/>
    <p:sldId id="269" r:id="rId10"/>
    <p:sldId id="267" r:id="rId11"/>
    <p:sldId id="272" r:id="rId12"/>
    <p:sldId id="271" r:id="rId13"/>
    <p:sldId id="270" r:id="rId14"/>
  </p:sldIdLst>
  <p:sldSz cx="9144000" cy="6858000" type="screen4x3"/>
  <p:notesSz cx="6858000" cy="9144000"/>
  <p:defaultTextStyle>
    <a:defPPr>
      <a:defRPr lang="de-DE"/>
    </a:defPPr>
    <a:lvl1pPr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8000"/>
    <a:srgbClr val="EAEAEA"/>
    <a:srgbClr val="CCECFF"/>
    <a:srgbClr val="FFCCCC"/>
    <a:srgbClr val="FF00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6" autoAdjust="0"/>
    <p:restoredTop sz="94622" autoAdjust="0"/>
  </p:normalViewPr>
  <p:slideViewPr>
    <p:cSldViewPr showGuides="1">
      <p:cViewPr varScale="1">
        <p:scale>
          <a:sx n="107" d="100"/>
          <a:sy n="107" d="100"/>
        </p:scale>
        <p:origin x="1659" y="57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7938"/>
            <a:ext cx="2286000" cy="61182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7938"/>
            <a:ext cx="6705600" cy="61182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Wir üben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7938"/>
            <a:ext cx="9144000" cy="720725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89700"/>
            <a:ext cx="28956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r>
              <a:rPr lang="de-DE"/>
              <a:t>Wir üben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50825" y="5768975"/>
            <a:ext cx="8642350" cy="396875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2000">
                <a:solidFill>
                  <a:srgbClr val="008000"/>
                </a:solidFill>
              </a:rPr>
              <a:t>Das Verhältnis stimmt, aber es ist nicht das einfachst mögliche!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Lösung 1: multiple </a:t>
            </a:r>
            <a:r>
              <a:rPr lang="de-DE" sz="4000" dirty="0" err="1"/>
              <a:t>choice</a:t>
            </a:r>
            <a:r>
              <a:rPr lang="de-DE" sz="4000" dirty="0"/>
              <a:t> (Folie 1)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92163" y="1270000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</a:t>
            </a:r>
            <a:r>
              <a:rPr lang="de-DE" baseline="-25000"/>
              <a:t>6</a:t>
            </a:r>
            <a:r>
              <a:rPr lang="de-DE"/>
              <a:t>H</a:t>
            </a:r>
            <a:r>
              <a:rPr lang="de-DE" baseline="-25000"/>
              <a:t>12</a:t>
            </a:r>
            <a:r>
              <a:rPr lang="de-DE"/>
              <a:t>O</a:t>
            </a:r>
            <a:r>
              <a:rPr lang="de-DE" baseline="-25000"/>
              <a:t>6</a:t>
            </a:r>
            <a:endParaRPr lang="de-DE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50825" y="1270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232025" y="1270000"/>
            <a:ext cx="541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771775" y="1270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311525" y="1270000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O</a:t>
            </a:r>
            <a:r>
              <a:rPr lang="de-DE" baseline="-25000"/>
              <a:t>2</a:t>
            </a:r>
            <a:endParaRPr lang="de-DE"/>
          </a:p>
        </p:txBody>
      </p: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4032250" y="1374775"/>
            <a:ext cx="720725" cy="255588"/>
            <a:chOff x="1746" y="1999"/>
            <a:chExt cx="454" cy="161"/>
          </a:xfrm>
        </p:grpSpPr>
        <p:grpSp>
          <p:nvGrpSpPr>
            <p:cNvPr id="13322" name="Group 10"/>
            <p:cNvGrpSpPr>
              <a:grpSpLocks/>
            </p:cNvGrpSpPr>
            <p:nvPr/>
          </p:nvGrpSpPr>
          <p:grpSpPr bwMode="auto">
            <a:xfrm>
              <a:off x="1746" y="1999"/>
              <a:ext cx="454" cy="48"/>
              <a:chOff x="1746" y="1999"/>
              <a:chExt cx="454" cy="48"/>
            </a:xfrm>
          </p:grpSpPr>
          <p:sp>
            <p:nvSpPr>
              <p:cNvPr id="13323" name="Line 11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3324" name="Line 12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  <p:grpSp>
          <p:nvGrpSpPr>
            <p:cNvPr id="13325" name="Group 13"/>
            <p:cNvGrpSpPr>
              <a:grpSpLocks/>
            </p:cNvGrpSpPr>
            <p:nvPr/>
          </p:nvGrpSpPr>
          <p:grpSpPr bwMode="auto">
            <a:xfrm flipH="1" flipV="1">
              <a:off x="1746" y="2112"/>
              <a:ext cx="454" cy="48"/>
              <a:chOff x="1746" y="1999"/>
              <a:chExt cx="454" cy="48"/>
            </a:xfrm>
          </p:grpSpPr>
          <p:sp>
            <p:nvSpPr>
              <p:cNvPr id="13326" name="Line 14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3327" name="Line 15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932363" y="12700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5472113" y="1270000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CO</a:t>
            </a:r>
            <a:r>
              <a:rPr lang="de-DE" baseline="-25000"/>
              <a:t>2</a:t>
            </a:r>
            <a:endParaRPr lang="de-DE"/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6192838" y="1270000"/>
            <a:ext cx="541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7272338" y="1270000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H</a:t>
            </a:r>
            <a:r>
              <a:rPr lang="de-DE" baseline="-25000"/>
              <a:t>2</a:t>
            </a:r>
            <a:r>
              <a:rPr lang="de-DE"/>
              <a:t>O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6731000" y="1270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250825" y="199072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2771775" y="199072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4</a:t>
            </a: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4932363" y="1990725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6</a:t>
            </a: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6731000" y="199072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6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250825" y="25304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2771775" y="25304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6</a:t>
            </a:r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4932363" y="2530475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6</a:t>
            </a:r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6731000" y="25304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6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250825" y="3068954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2</a:t>
            </a: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2771775" y="3068954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12</a:t>
            </a:r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4932363" y="3068954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12</a:t>
            </a:r>
          </a:p>
        </p:txBody>
      </p:sp>
      <p:sp>
        <p:nvSpPr>
          <p:cNvPr id="13363" name="Text Box 51"/>
          <p:cNvSpPr txBox="1">
            <a:spLocks noChangeArrowheads="1"/>
          </p:cNvSpPr>
          <p:nvPr/>
        </p:nvSpPr>
        <p:spPr bwMode="auto">
          <a:xfrm>
            <a:off x="250825" y="5229225"/>
            <a:ext cx="8642350" cy="457200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No, Sir. Zähl‘ mal bitte die Kohlenstoff-Teilchen!</a:t>
            </a:r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6731000" y="3068954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12</a:t>
            </a:r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250825" y="4689475"/>
            <a:ext cx="8642350" cy="457200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No, Sir. Zähl‘ mal bitte die Sauerstoff-Teilchen!</a:t>
            </a:r>
          </a:p>
        </p:txBody>
      </p: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250825" y="4689475"/>
            <a:ext cx="8642350" cy="4572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Jawoll! So ist es!</a:t>
            </a:r>
          </a:p>
        </p:txBody>
      </p:sp>
      <p:sp>
        <p:nvSpPr>
          <p:cNvPr id="13355" name="Text Box 43"/>
          <p:cNvSpPr txBox="1">
            <a:spLocks noChangeArrowheads="1"/>
          </p:cNvSpPr>
          <p:nvPr/>
        </p:nvSpPr>
        <p:spPr bwMode="auto">
          <a:xfrm>
            <a:off x="250825" y="728663"/>
            <a:ext cx="8642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Stelle bitte folgende Gleichung richtig:</a:t>
            </a:r>
          </a:p>
        </p:txBody>
      </p:sp>
      <p:sp>
        <p:nvSpPr>
          <p:cNvPr id="13357" name="AutoShape 4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93063" y="6308725"/>
            <a:ext cx="11588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weiter</a:t>
            </a:r>
          </a:p>
        </p:txBody>
      </p:sp>
      <p:sp>
        <p:nvSpPr>
          <p:cNvPr id="13358" name="AutoShape 46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7452368" y="1988816"/>
            <a:ext cx="1440807" cy="360000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r>
              <a:rPr lang="de-DE" sz="1200" dirty="0"/>
              <a:t>Dies ist richtig.</a:t>
            </a:r>
          </a:p>
        </p:txBody>
      </p:sp>
      <p:sp>
        <p:nvSpPr>
          <p:cNvPr id="13359" name="AutoShape 47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7452368" y="2528885"/>
            <a:ext cx="1440184" cy="360000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r>
              <a:rPr lang="de-DE" sz="1200" dirty="0"/>
              <a:t>Dies ist richtig.</a:t>
            </a:r>
          </a:p>
        </p:txBody>
      </p:sp>
      <p:sp>
        <p:nvSpPr>
          <p:cNvPr id="13362" name="AutoShape 50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7452368" y="3068954"/>
            <a:ext cx="1440807" cy="360000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de-DE" sz="1200" dirty="0"/>
              <a:t>Dies ist richtig.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33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2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2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CC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5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33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FFCC"/>
                                      </p:to>
                                    </p:animClr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FFCC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2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FFCC"/>
                                      </p:to>
                                    </p:animClr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20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FFCC"/>
                                      </p:to>
                                    </p:animClr>
                                    <p:set>
                                      <p:cBhvr>
                                        <p:cTn id="100" dur="20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59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33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62"/>
                  </p:tgtEl>
                </p:cond>
              </p:nextCondLst>
            </p:seq>
          </p:childTnLst>
        </p:cTn>
      </p:par>
    </p:tnLst>
    <p:bldLst>
      <p:bldP spid="13314" grpId="0" animBg="1"/>
      <p:bldP spid="13314" grpId="1" animBg="1"/>
      <p:bldP spid="13363" grpId="0" animBg="1"/>
      <p:bldP spid="13353" grpId="0" animBg="1"/>
      <p:bldP spid="13354" grpId="0" animBg="1"/>
      <p:bldP spid="1335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Eine Navigations-Lösung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792163" y="1628775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</a:t>
            </a:r>
            <a:r>
              <a:rPr lang="de-DE" baseline="-25000"/>
              <a:t>6</a:t>
            </a:r>
            <a:r>
              <a:rPr lang="de-DE"/>
              <a:t>H</a:t>
            </a:r>
            <a:r>
              <a:rPr lang="de-DE" baseline="-25000"/>
              <a:t>12</a:t>
            </a:r>
            <a:r>
              <a:rPr lang="de-DE"/>
              <a:t>O</a:t>
            </a:r>
            <a:r>
              <a:rPr lang="de-DE" baseline="-25000"/>
              <a:t>6</a:t>
            </a:r>
            <a:endParaRPr lang="de-DE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50825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232025" y="1628775"/>
            <a:ext cx="541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771775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6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311525" y="1628775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O</a:t>
            </a:r>
            <a:r>
              <a:rPr lang="de-DE" baseline="-25000"/>
              <a:t>2</a:t>
            </a:r>
            <a:endParaRPr lang="de-DE"/>
          </a:p>
        </p:txBody>
      </p:sp>
      <p:grpSp>
        <p:nvGrpSpPr>
          <p:cNvPr id="19464" name="Group 8"/>
          <p:cNvGrpSpPr>
            <a:grpSpLocks/>
          </p:cNvGrpSpPr>
          <p:nvPr/>
        </p:nvGrpSpPr>
        <p:grpSpPr bwMode="auto">
          <a:xfrm>
            <a:off x="4032250" y="1733550"/>
            <a:ext cx="720725" cy="255588"/>
            <a:chOff x="1746" y="1999"/>
            <a:chExt cx="454" cy="161"/>
          </a:xfrm>
        </p:grpSpPr>
        <p:grpSp>
          <p:nvGrpSpPr>
            <p:cNvPr id="19465" name="Group 9"/>
            <p:cNvGrpSpPr>
              <a:grpSpLocks/>
            </p:cNvGrpSpPr>
            <p:nvPr/>
          </p:nvGrpSpPr>
          <p:grpSpPr bwMode="auto">
            <a:xfrm>
              <a:off x="1746" y="1999"/>
              <a:ext cx="454" cy="48"/>
              <a:chOff x="1746" y="1999"/>
              <a:chExt cx="454" cy="48"/>
            </a:xfrm>
          </p:grpSpPr>
          <p:sp>
            <p:nvSpPr>
              <p:cNvPr id="19466" name="Line 10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9467" name="Line 11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  <p:grpSp>
          <p:nvGrpSpPr>
            <p:cNvPr id="19468" name="Group 12"/>
            <p:cNvGrpSpPr>
              <a:grpSpLocks/>
            </p:cNvGrpSpPr>
            <p:nvPr/>
          </p:nvGrpSpPr>
          <p:grpSpPr bwMode="auto">
            <a:xfrm flipH="1" flipV="1">
              <a:off x="1746" y="2112"/>
              <a:ext cx="454" cy="48"/>
              <a:chOff x="1746" y="1999"/>
              <a:chExt cx="454" cy="48"/>
            </a:xfrm>
          </p:grpSpPr>
          <p:sp>
            <p:nvSpPr>
              <p:cNvPr id="19469" name="Line 13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9470" name="Line 14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4932363" y="1628775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6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5472113" y="1628775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CO</a:t>
            </a:r>
            <a:r>
              <a:rPr lang="de-DE" baseline="-25000"/>
              <a:t>2</a:t>
            </a:r>
            <a:endParaRPr lang="de-DE"/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6192838" y="1628775"/>
            <a:ext cx="541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7272338" y="1628775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H</a:t>
            </a:r>
            <a:r>
              <a:rPr lang="de-DE" baseline="-25000"/>
              <a:t>2</a:t>
            </a:r>
            <a:r>
              <a:rPr lang="de-DE"/>
              <a:t>O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6731000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6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250825" y="2432050"/>
            <a:ext cx="8642350" cy="4572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Sehr schön! Fertig.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6413"/>
          </a:xfrm>
          <a:solidFill>
            <a:schemeClr val="tx1"/>
          </a:solidFill>
        </p:spPr>
        <p:txBody>
          <a:bodyPr/>
          <a:lstStyle/>
          <a:p>
            <a:pPr algn="ctr">
              <a:buFontTx/>
              <a:buNone/>
            </a:pPr>
            <a:endParaRPr lang="de-DE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endParaRPr lang="de-DE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endParaRPr lang="de-DE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de-DE" sz="6000" b="1">
                <a:solidFill>
                  <a:schemeClr val="bg1"/>
                </a:solidFill>
              </a:rPr>
              <a:t>Ende der Vorführung.</a:t>
            </a:r>
          </a:p>
          <a:p>
            <a:pPr algn="ctr">
              <a:buFontTx/>
              <a:buNone/>
            </a:pPr>
            <a:endParaRPr lang="de-DE" sz="6000" b="1">
              <a:solidFill>
                <a:schemeClr val="bg1"/>
              </a:solidFill>
            </a:endParaRPr>
          </a:p>
          <a:p>
            <a:pPr algn="ctr">
              <a:buFontTx/>
              <a:buNone/>
            </a:pPr>
            <a:r>
              <a:rPr lang="de-DE" sz="6000" b="1">
                <a:solidFill>
                  <a:schemeClr val="bg1"/>
                </a:solidFill>
              </a:rPr>
              <a:t>Service-Folien: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Verknüpfungsdiagramm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010275" y="2889250"/>
            <a:ext cx="1439863" cy="4667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Schritt 1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6010275" y="3862388"/>
            <a:ext cx="1439863" cy="4667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falsch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6010275" y="4762500"/>
            <a:ext cx="1439863" cy="4667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richtig</a:t>
            </a:r>
          </a:p>
        </p:txBody>
      </p:sp>
      <p:cxnSp>
        <p:nvCxnSpPr>
          <p:cNvPr id="23559" name="AutoShape 7"/>
          <p:cNvCxnSpPr>
            <a:cxnSpLocks noChangeShapeType="1"/>
            <a:stCxn id="23556" idx="2"/>
            <a:endCxn id="23557" idx="0"/>
          </p:cNvCxnSpPr>
          <p:nvPr/>
        </p:nvCxnSpPr>
        <p:spPr bwMode="auto">
          <a:xfrm>
            <a:off x="6731000" y="3355975"/>
            <a:ext cx="0" cy="5064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560" name="AutoShape 8"/>
          <p:cNvCxnSpPr>
            <a:cxnSpLocks noChangeShapeType="1"/>
            <a:stCxn id="23556" idx="3"/>
            <a:endCxn id="23558" idx="3"/>
          </p:cNvCxnSpPr>
          <p:nvPr/>
        </p:nvCxnSpPr>
        <p:spPr bwMode="auto">
          <a:xfrm>
            <a:off x="7450138" y="3122613"/>
            <a:ext cx="1587" cy="1873250"/>
          </a:xfrm>
          <a:prstGeom prst="bentConnector3">
            <a:avLst>
              <a:gd name="adj1" fmla="val 1440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6010275" y="5770563"/>
            <a:ext cx="1439863" cy="4667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Schritt 2</a:t>
            </a:r>
          </a:p>
        </p:txBody>
      </p:sp>
      <p:cxnSp>
        <p:nvCxnSpPr>
          <p:cNvPr id="23562" name="AutoShape 10"/>
          <p:cNvCxnSpPr>
            <a:cxnSpLocks noChangeShapeType="1"/>
            <a:stCxn id="23558" idx="2"/>
            <a:endCxn id="23561" idx="0"/>
          </p:cNvCxnSpPr>
          <p:nvPr/>
        </p:nvCxnSpPr>
        <p:spPr bwMode="auto">
          <a:xfrm>
            <a:off x="6731000" y="5229225"/>
            <a:ext cx="0" cy="54133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971550" y="2889250"/>
            <a:ext cx="1439863" cy="4667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Aufgabe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971550" y="3862388"/>
            <a:ext cx="1439863" cy="4667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falsch</a:t>
            </a:r>
          </a:p>
        </p:txBody>
      </p:sp>
      <p:cxnSp>
        <p:nvCxnSpPr>
          <p:cNvPr id="23565" name="AutoShape 13"/>
          <p:cNvCxnSpPr>
            <a:cxnSpLocks noChangeShapeType="1"/>
            <a:stCxn id="23563" idx="2"/>
            <a:endCxn id="23564" idx="0"/>
          </p:cNvCxnSpPr>
          <p:nvPr/>
        </p:nvCxnSpPr>
        <p:spPr bwMode="auto">
          <a:xfrm>
            <a:off x="1692275" y="3355975"/>
            <a:ext cx="0" cy="5064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250825" y="1171575"/>
            <a:ext cx="2881313" cy="1004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Variante</a:t>
            </a:r>
          </a:p>
          <a:p>
            <a:r>
              <a:rPr lang="de-DE"/>
              <a:t>Multiple Choice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5292725" y="1089025"/>
            <a:ext cx="2881313" cy="1004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Variante</a:t>
            </a:r>
          </a:p>
          <a:p>
            <a:r>
              <a:rPr lang="de-DE"/>
              <a:t>Navigation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Konstruktions-Folie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792163" y="1628775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</a:t>
            </a:r>
            <a:r>
              <a:rPr lang="de-DE" baseline="-25000"/>
              <a:t>6</a:t>
            </a:r>
            <a:r>
              <a:rPr lang="de-DE"/>
              <a:t>H</a:t>
            </a:r>
            <a:r>
              <a:rPr lang="de-DE" baseline="-25000"/>
              <a:t>12</a:t>
            </a:r>
            <a:r>
              <a:rPr lang="de-DE"/>
              <a:t>O</a:t>
            </a:r>
            <a:r>
              <a:rPr lang="de-DE" baseline="-25000"/>
              <a:t>6</a:t>
            </a:r>
            <a:endParaRPr lang="de-DE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250825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232025" y="1628775"/>
            <a:ext cx="541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771775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311525" y="1628775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O</a:t>
            </a:r>
            <a:r>
              <a:rPr lang="de-DE" baseline="-25000"/>
              <a:t>2</a:t>
            </a:r>
            <a:endParaRPr lang="de-DE"/>
          </a:p>
        </p:txBody>
      </p:sp>
      <p:grpSp>
        <p:nvGrpSpPr>
          <p:cNvPr id="22536" name="Group 8"/>
          <p:cNvGrpSpPr>
            <a:grpSpLocks/>
          </p:cNvGrpSpPr>
          <p:nvPr/>
        </p:nvGrpSpPr>
        <p:grpSpPr bwMode="auto">
          <a:xfrm>
            <a:off x="4032250" y="1733550"/>
            <a:ext cx="720725" cy="255588"/>
            <a:chOff x="1746" y="1999"/>
            <a:chExt cx="454" cy="161"/>
          </a:xfrm>
        </p:grpSpPr>
        <p:grpSp>
          <p:nvGrpSpPr>
            <p:cNvPr id="22537" name="Group 9"/>
            <p:cNvGrpSpPr>
              <a:grpSpLocks/>
            </p:cNvGrpSpPr>
            <p:nvPr/>
          </p:nvGrpSpPr>
          <p:grpSpPr bwMode="auto">
            <a:xfrm>
              <a:off x="1746" y="1999"/>
              <a:ext cx="454" cy="48"/>
              <a:chOff x="1746" y="1999"/>
              <a:chExt cx="454" cy="48"/>
            </a:xfrm>
          </p:grpSpPr>
          <p:sp>
            <p:nvSpPr>
              <p:cNvPr id="22538" name="Line 10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22539" name="Line 11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  <p:grpSp>
          <p:nvGrpSpPr>
            <p:cNvPr id="22540" name="Group 12"/>
            <p:cNvGrpSpPr>
              <a:grpSpLocks/>
            </p:cNvGrpSpPr>
            <p:nvPr/>
          </p:nvGrpSpPr>
          <p:grpSpPr bwMode="auto">
            <a:xfrm flipH="1" flipV="1">
              <a:off x="1746" y="2112"/>
              <a:ext cx="454" cy="48"/>
              <a:chOff x="1746" y="1999"/>
              <a:chExt cx="454" cy="48"/>
            </a:xfrm>
          </p:grpSpPr>
          <p:sp>
            <p:nvSpPr>
              <p:cNvPr id="22541" name="Line 13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22542" name="Line 14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4932363" y="1628775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5472113" y="1628775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CO</a:t>
            </a:r>
            <a:r>
              <a:rPr lang="de-DE" baseline="-25000"/>
              <a:t>2</a:t>
            </a:r>
            <a:endParaRPr lang="de-DE"/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6192838" y="1628775"/>
            <a:ext cx="541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7272338" y="1628775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H</a:t>
            </a:r>
            <a:r>
              <a:rPr lang="de-DE" baseline="-25000"/>
              <a:t>2</a:t>
            </a:r>
            <a:r>
              <a:rPr lang="de-DE"/>
              <a:t>O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6731000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22548" name="Text Box 20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2771775" y="23495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2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250825" y="728663"/>
            <a:ext cx="8642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Stelle bitte folgende Gleichung für die vollständige Verbrennung richtig! Gehe von links nach rechts vor!</a:t>
            </a:r>
          </a:p>
        </p:txBody>
      </p:sp>
      <p:sp>
        <p:nvSpPr>
          <p:cNvPr id="22550" name="AutoShape 2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732588" y="2349500"/>
            <a:ext cx="5492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1</a:t>
            </a:r>
          </a:p>
        </p:txBody>
      </p:sp>
      <p:sp>
        <p:nvSpPr>
          <p:cNvPr id="22570" name="Text Box 42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4211638" y="23495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</a:t>
            </a:r>
          </a:p>
        </p:txBody>
      </p:sp>
      <p:sp>
        <p:nvSpPr>
          <p:cNvPr id="22571" name="Text Box 4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2771775" y="288925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3</a:t>
            </a:r>
          </a:p>
        </p:txBody>
      </p:sp>
      <p:sp>
        <p:nvSpPr>
          <p:cNvPr id="22572" name="Text Box 44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2771775" y="3429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4</a:t>
            </a:r>
          </a:p>
        </p:txBody>
      </p:sp>
      <p:sp>
        <p:nvSpPr>
          <p:cNvPr id="22573" name="Text Box 45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2771775" y="396875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5</a:t>
            </a:r>
          </a:p>
        </p:txBody>
      </p:sp>
      <p:sp>
        <p:nvSpPr>
          <p:cNvPr id="22574" name="Text Box 46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2771775" y="45085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6</a:t>
            </a:r>
          </a:p>
        </p:txBody>
      </p:sp>
      <p:sp>
        <p:nvSpPr>
          <p:cNvPr id="22575" name="Text Box 4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2771775" y="5049838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7</a:t>
            </a:r>
          </a:p>
        </p:txBody>
      </p:sp>
      <p:sp>
        <p:nvSpPr>
          <p:cNvPr id="22576" name="Text Box 4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2771775" y="5589588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8</a:t>
            </a:r>
          </a:p>
        </p:txBody>
      </p:sp>
      <p:sp>
        <p:nvSpPr>
          <p:cNvPr id="22577" name="Text Box 49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2771775" y="6129338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9</a:t>
            </a:r>
          </a:p>
        </p:txBody>
      </p:sp>
      <p:sp>
        <p:nvSpPr>
          <p:cNvPr id="22578" name="Text Box 50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4211638" y="288925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4</a:t>
            </a:r>
          </a:p>
        </p:txBody>
      </p:sp>
      <p:sp>
        <p:nvSpPr>
          <p:cNvPr id="22579" name="Text Box 51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4211638" y="34290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7</a:t>
            </a:r>
          </a:p>
        </p:txBody>
      </p:sp>
      <p:sp>
        <p:nvSpPr>
          <p:cNvPr id="22580" name="Text Box 52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4932363" y="23495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2</a:t>
            </a:r>
          </a:p>
        </p:txBody>
      </p:sp>
      <p:sp>
        <p:nvSpPr>
          <p:cNvPr id="22581" name="Text Box 5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4932363" y="288925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5</a:t>
            </a:r>
          </a:p>
        </p:txBody>
      </p:sp>
      <p:sp>
        <p:nvSpPr>
          <p:cNvPr id="22582" name="Text Box 54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4932363" y="34290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8</a:t>
            </a:r>
          </a:p>
        </p:txBody>
      </p:sp>
      <p:sp>
        <p:nvSpPr>
          <p:cNvPr id="22583" name="Text Box 55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5651500" y="23495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3</a:t>
            </a:r>
          </a:p>
        </p:txBody>
      </p:sp>
      <p:sp>
        <p:nvSpPr>
          <p:cNvPr id="22584" name="Text Box 56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5651500" y="288925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6</a:t>
            </a:r>
          </a:p>
        </p:txBody>
      </p:sp>
      <p:sp>
        <p:nvSpPr>
          <p:cNvPr id="22585" name="Text Box 5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5651500" y="3429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9</a:t>
            </a:r>
          </a:p>
        </p:txBody>
      </p:sp>
      <p:sp>
        <p:nvSpPr>
          <p:cNvPr id="22586" name="AutoShape 5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272338" y="2349500"/>
            <a:ext cx="5492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2</a:t>
            </a:r>
          </a:p>
        </p:txBody>
      </p:sp>
      <p:sp>
        <p:nvSpPr>
          <p:cNvPr id="22587" name="AutoShape 5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812088" y="2349500"/>
            <a:ext cx="5492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3</a:t>
            </a:r>
          </a:p>
        </p:txBody>
      </p:sp>
      <p:sp>
        <p:nvSpPr>
          <p:cNvPr id="22588" name="AutoShape 6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732588" y="2889250"/>
            <a:ext cx="5492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4</a:t>
            </a:r>
          </a:p>
        </p:txBody>
      </p:sp>
      <p:sp>
        <p:nvSpPr>
          <p:cNvPr id="22589" name="AutoShape 6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272338" y="2889250"/>
            <a:ext cx="5492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5</a:t>
            </a:r>
          </a:p>
        </p:txBody>
      </p:sp>
      <p:sp>
        <p:nvSpPr>
          <p:cNvPr id="22590" name="AutoShape 6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812088" y="2889250"/>
            <a:ext cx="5492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6</a:t>
            </a:r>
          </a:p>
        </p:txBody>
      </p:sp>
      <p:sp>
        <p:nvSpPr>
          <p:cNvPr id="22591" name="AutoShape 6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732588" y="3429000"/>
            <a:ext cx="5492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7</a:t>
            </a:r>
          </a:p>
        </p:txBody>
      </p:sp>
      <p:sp>
        <p:nvSpPr>
          <p:cNvPr id="22592" name="AutoShape 6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272338" y="3429000"/>
            <a:ext cx="5492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8</a:t>
            </a:r>
          </a:p>
        </p:txBody>
      </p:sp>
      <p:sp>
        <p:nvSpPr>
          <p:cNvPr id="22593" name="AutoShape 6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812088" y="3429000"/>
            <a:ext cx="5492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Lösung 2: Navigation (Folien 2-10) 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792163" y="1628775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</a:t>
            </a:r>
            <a:r>
              <a:rPr lang="de-DE" baseline="-25000"/>
              <a:t>6</a:t>
            </a:r>
            <a:r>
              <a:rPr lang="de-DE"/>
              <a:t>H</a:t>
            </a:r>
            <a:r>
              <a:rPr lang="de-DE" baseline="-25000"/>
              <a:t>12</a:t>
            </a:r>
            <a:r>
              <a:rPr lang="de-DE"/>
              <a:t>O</a:t>
            </a:r>
            <a:r>
              <a:rPr lang="de-DE" baseline="-25000"/>
              <a:t>6</a:t>
            </a:r>
            <a:endParaRPr lang="de-DE"/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250825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</a:t>
            </a: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2232025" y="1628775"/>
            <a:ext cx="541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2771775" y="1628775"/>
            <a:ext cx="541338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3311525" y="1628775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O</a:t>
            </a:r>
            <a:r>
              <a:rPr lang="de-DE" baseline="-25000"/>
              <a:t>2</a:t>
            </a:r>
            <a:endParaRPr lang="de-DE"/>
          </a:p>
        </p:txBody>
      </p:sp>
      <p:grpSp>
        <p:nvGrpSpPr>
          <p:cNvPr id="5159" name="Group 39"/>
          <p:cNvGrpSpPr>
            <a:grpSpLocks/>
          </p:cNvGrpSpPr>
          <p:nvPr/>
        </p:nvGrpSpPr>
        <p:grpSpPr bwMode="auto">
          <a:xfrm>
            <a:off x="4032250" y="1733550"/>
            <a:ext cx="720725" cy="255588"/>
            <a:chOff x="1746" y="1999"/>
            <a:chExt cx="454" cy="161"/>
          </a:xfrm>
        </p:grpSpPr>
        <p:grpSp>
          <p:nvGrpSpPr>
            <p:cNvPr id="5160" name="Group 40"/>
            <p:cNvGrpSpPr>
              <a:grpSpLocks/>
            </p:cNvGrpSpPr>
            <p:nvPr/>
          </p:nvGrpSpPr>
          <p:grpSpPr bwMode="auto">
            <a:xfrm>
              <a:off x="1746" y="1999"/>
              <a:ext cx="454" cy="48"/>
              <a:chOff x="1746" y="1999"/>
              <a:chExt cx="454" cy="48"/>
            </a:xfrm>
          </p:grpSpPr>
          <p:sp>
            <p:nvSpPr>
              <p:cNvPr id="5161" name="Line 41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5162" name="Line 42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  <p:grpSp>
          <p:nvGrpSpPr>
            <p:cNvPr id="5163" name="Group 43"/>
            <p:cNvGrpSpPr>
              <a:grpSpLocks/>
            </p:cNvGrpSpPr>
            <p:nvPr/>
          </p:nvGrpSpPr>
          <p:grpSpPr bwMode="auto">
            <a:xfrm flipH="1" flipV="1">
              <a:off x="1746" y="2112"/>
              <a:ext cx="454" cy="48"/>
              <a:chOff x="1746" y="1999"/>
              <a:chExt cx="454" cy="48"/>
            </a:xfrm>
          </p:grpSpPr>
          <p:sp>
            <p:nvSpPr>
              <p:cNvPr id="5164" name="Line 44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5165" name="Line 45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4932363" y="1628775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5472113" y="1628775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CO</a:t>
            </a:r>
            <a:r>
              <a:rPr lang="de-DE" baseline="-25000"/>
              <a:t>2</a:t>
            </a:r>
            <a:endParaRPr lang="de-DE"/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6192838" y="1628775"/>
            <a:ext cx="541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7272338" y="1628775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H</a:t>
            </a:r>
            <a:r>
              <a:rPr lang="de-DE" baseline="-25000"/>
              <a:t>2</a:t>
            </a:r>
            <a:r>
              <a:rPr lang="de-DE"/>
              <a:t>O</a:t>
            </a:r>
          </a:p>
        </p:txBody>
      </p:sp>
      <p:sp>
        <p:nvSpPr>
          <p:cNvPr id="5170" name="Text Box 50"/>
          <p:cNvSpPr txBox="1">
            <a:spLocks noChangeArrowheads="1"/>
          </p:cNvSpPr>
          <p:nvPr/>
        </p:nvSpPr>
        <p:spPr bwMode="auto">
          <a:xfrm>
            <a:off x="6731000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5172" name="Text Box 5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771775" y="23495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2</a:t>
            </a:r>
          </a:p>
        </p:txBody>
      </p:sp>
      <p:sp>
        <p:nvSpPr>
          <p:cNvPr id="5203" name="Text Box 83"/>
          <p:cNvSpPr txBox="1">
            <a:spLocks noChangeArrowheads="1"/>
          </p:cNvSpPr>
          <p:nvPr/>
        </p:nvSpPr>
        <p:spPr bwMode="auto">
          <a:xfrm>
            <a:off x="250825" y="728663"/>
            <a:ext cx="8642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Stelle bitte folgende Gleichung für die vollständige Verbrennung richtig! Gehe von links nach rechts vor!</a:t>
            </a:r>
          </a:p>
        </p:txBody>
      </p:sp>
      <p:sp>
        <p:nvSpPr>
          <p:cNvPr id="5231" name="Text Box 111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771775" y="288925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3</a:t>
            </a:r>
          </a:p>
        </p:txBody>
      </p:sp>
      <p:sp>
        <p:nvSpPr>
          <p:cNvPr id="5232" name="Text Box 11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771775" y="3429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4</a:t>
            </a:r>
          </a:p>
        </p:txBody>
      </p:sp>
      <p:sp>
        <p:nvSpPr>
          <p:cNvPr id="5233" name="Text Box 11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771775" y="396875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5</a:t>
            </a:r>
          </a:p>
        </p:txBody>
      </p:sp>
      <p:sp>
        <p:nvSpPr>
          <p:cNvPr id="5234" name="Text Box 11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771775" y="45085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6</a:t>
            </a:r>
          </a:p>
        </p:txBody>
      </p:sp>
      <p:sp>
        <p:nvSpPr>
          <p:cNvPr id="5235" name="Text Box 1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771775" y="5049838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7</a:t>
            </a:r>
          </a:p>
        </p:txBody>
      </p:sp>
      <p:sp>
        <p:nvSpPr>
          <p:cNvPr id="5236" name="Text Box 116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771775" y="5589588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8</a:t>
            </a:r>
          </a:p>
        </p:txBody>
      </p:sp>
      <p:sp>
        <p:nvSpPr>
          <p:cNvPr id="5237" name="Text Box 117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771775" y="6129338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Eine Navigations-Lösung</a:t>
            </a:r>
          </a:p>
        </p:txBody>
      </p:sp>
      <p:sp>
        <p:nvSpPr>
          <p:cNvPr id="14381" name="AutoShape 4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93063" y="6308725"/>
            <a:ext cx="11588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zurück</a:t>
            </a:r>
          </a:p>
        </p:txBody>
      </p:sp>
      <p:sp>
        <p:nvSpPr>
          <p:cNvPr id="14388" name="Text Box 52"/>
          <p:cNvSpPr txBox="1">
            <a:spLocks noChangeArrowheads="1"/>
          </p:cNvSpPr>
          <p:nvPr/>
        </p:nvSpPr>
        <p:spPr bwMode="auto">
          <a:xfrm>
            <a:off x="250825" y="1449388"/>
            <a:ext cx="8642350" cy="457200"/>
          </a:xfrm>
          <a:prstGeom prst="rect">
            <a:avLst/>
          </a:prstGeom>
          <a:solidFill>
            <a:srgbClr val="FFCCCC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Sieht aus, als ob es nicht richtig wird.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Eine Navigations-Lösung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92163" y="1270000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</a:t>
            </a:r>
            <a:r>
              <a:rPr lang="de-DE" baseline="-25000"/>
              <a:t>6</a:t>
            </a:r>
            <a:r>
              <a:rPr lang="de-DE"/>
              <a:t>H</a:t>
            </a:r>
            <a:r>
              <a:rPr lang="de-DE" baseline="-25000"/>
              <a:t>12</a:t>
            </a:r>
            <a:r>
              <a:rPr lang="de-DE"/>
              <a:t>O</a:t>
            </a:r>
            <a:r>
              <a:rPr lang="de-DE" baseline="-25000"/>
              <a:t>6</a:t>
            </a:r>
            <a:endParaRPr lang="de-DE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50825" y="1270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232025" y="1270000"/>
            <a:ext cx="541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2771775" y="1270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6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311525" y="1270000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O</a:t>
            </a:r>
            <a:r>
              <a:rPr lang="de-DE" baseline="-25000"/>
              <a:t>2</a:t>
            </a:r>
            <a:endParaRPr lang="de-DE"/>
          </a:p>
        </p:txBody>
      </p:sp>
      <p:grpSp>
        <p:nvGrpSpPr>
          <p:cNvPr id="15369" name="Group 9"/>
          <p:cNvGrpSpPr>
            <a:grpSpLocks/>
          </p:cNvGrpSpPr>
          <p:nvPr/>
        </p:nvGrpSpPr>
        <p:grpSpPr bwMode="auto">
          <a:xfrm>
            <a:off x="4032250" y="1374775"/>
            <a:ext cx="720725" cy="255588"/>
            <a:chOff x="1746" y="1999"/>
            <a:chExt cx="454" cy="161"/>
          </a:xfrm>
        </p:grpSpPr>
        <p:grpSp>
          <p:nvGrpSpPr>
            <p:cNvPr id="15370" name="Group 10"/>
            <p:cNvGrpSpPr>
              <a:grpSpLocks/>
            </p:cNvGrpSpPr>
            <p:nvPr/>
          </p:nvGrpSpPr>
          <p:grpSpPr bwMode="auto">
            <a:xfrm>
              <a:off x="1746" y="1999"/>
              <a:ext cx="454" cy="48"/>
              <a:chOff x="1746" y="1999"/>
              <a:chExt cx="454" cy="48"/>
            </a:xfrm>
          </p:grpSpPr>
          <p:sp>
            <p:nvSpPr>
              <p:cNvPr id="15371" name="Line 11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5372" name="Line 12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  <p:grpSp>
          <p:nvGrpSpPr>
            <p:cNvPr id="15373" name="Group 13"/>
            <p:cNvGrpSpPr>
              <a:grpSpLocks/>
            </p:cNvGrpSpPr>
            <p:nvPr/>
          </p:nvGrpSpPr>
          <p:grpSpPr bwMode="auto">
            <a:xfrm flipH="1" flipV="1">
              <a:off x="1746" y="2112"/>
              <a:ext cx="454" cy="48"/>
              <a:chOff x="1746" y="1999"/>
              <a:chExt cx="454" cy="48"/>
            </a:xfrm>
          </p:grpSpPr>
          <p:sp>
            <p:nvSpPr>
              <p:cNvPr id="15374" name="Line 14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5375" name="Line 15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4932363" y="12700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5472113" y="1270000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CO</a:t>
            </a:r>
            <a:r>
              <a:rPr lang="de-DE" baseline="-25000"/>
              <a:t>2</a:t>
            </a:r>
            <a:endParaRPr lang="de-DE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6192838" y="1270000"/>
            <a:ext cx="541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7272338" y="1270000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H</a:t>
            </a:r>
            <a:r>
              <a:rPr lang="de-DE" baseline="-25000"/>
              <a:t>2</a:t>
            </a:r>
            <a:r>
              <a:rPr lang="de-DE"/>
              <a:t>O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6731000" y="1270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5405" name="AutoShape 4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93063" y="6308725"/>
            <a:ext cx="11588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weiter</a:t>
            </a:r>
          </a:p>
        </p:txBody>
      </p:sp>
      <p:sp>
        <p:nvSpPr>
          <p:cNvPr id="15412" name="Text Box 52"/>
          <p:cNvSpPr txBox="1">
            <a:spLocks noChangeArrowheads="1"/>
          </p:cNvSpPr>
          <p:nvPr/>
        </p:nvSpPr>
        <p:spPr bwMode="auto">
          <a:xfrm>
            <a:off x="250825" y="1989138"/>
            <a:ext cx="3600450" cy="45720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Linke Seite korrekt.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Eine Navigations-Lösung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92163" y="1628775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</a:t>
            </a:r>
            <a:r>
              <a:rPr lang="de-DE" baseline="-25000"/>
              <a:t>6</a:t>
            </a:r>
            <a:r>
              <a:rPr lang="de-DE"/>
              <a:t>H</a:t>
            </a:r>
            <a:r>
              <a:rPr lang="de-DE" baseline="-25000"/>
              <a:t>12</a:t>
            </a:r>
            <a:r>
              <a:rPr lang="de-DE"/>
              <a:t>O</a:t>
            </a:r>
            <a:r>
              <a:rPr lang="de-DE" baseline="-25000"/>
              <a:t>6</a:t>
            </a:r>
            <a:endParaRPr lang="de-DE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50825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232025" y="1628775"/>
            <a:ext cx="541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771775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6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311525" y="1628775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O</a:t>
            </a:r>
            <a:r>
              <a:rPr lang="de-DE" baseline="-25000"/>
              <a:t>2</a:t>
            </a:r>
            <a:endParaRPr lang="de-DE"/>
          </a:p>
        </p:txBody>
      </p:sp>
      <p:grpSp>
        <p:nvGrpSpPr>
          <p:cNvPr id="16392" name="Group 8"/>
          <p:cNvGrpSpPr>
            <a:grpSpLocks/>
          </p:cNvGrpSpPr>
          <p:nvPr/>
        </p:nvGrpSpPr>
        <p:grpSpPr bwMode="auto">
          <a:xfrm>
            <a:off x="4032250" y="1733550"/>
            <a:ext cx="720725" cy="255588"/>
            <a:chOff x="1746" y="1999"/>
            <a:chExt cx="454" cy="161"/>
          </a:xfrm>
        </p:grpSpPr>
        <p:grpSp>
          <p:nvGrpSpPr>
            <p:cNvPr id="16393" name="Group 9"/>
            <p:cNvGrpSpPr>
              <a:grpSpLocks/>
            </p:cNvGrpSpPr>
            <p:nvPr/>
          </p:nvGrpSpPr>
          <p:grpSpPr bwMode="auto">
            <a:xfrm>
              <a:off x="1746" y="1999"/>
              <a:ext cx="454" cy="48"/>
              <a:chOff x="1746" y="1999"/>
              <a:chExt cx="454" cy="48"/>
            </a:xfrm>
          </p:grpSpPr>
          <p:sp>
            <p:nvSpPr>
              <p:cNvPr id="16394" name="Line 10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6395" name="Line 11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  <p:grpSp>
          <p:nvGrpSpPr>
            <p:cNvPr id="16396" name="Group 12"/>
            <p:cNvGrpSpPr>
              <a:grpSpLocks/>
            </p:cNvGrpSpPr>
            <p:nvPr/>
          </p:nvGrpSpPr>
          <p:grpSpPr bwMode="auto">
            <a:xfrm flipH="1" flipV="1">
              <a:off x="1746" y="2112"/>
              <a:ext cx="454" cy="48"/>
              <a:chOff x="1746" y="1999"/>
              <a:chExt cx="454" cy="48"/>
            </a:xfrm>
          </p:grpSpPr>
          <p:sp>
            <p:nvSpPr>
              <p:cNvPr id="16397" name="Line 13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6398" name="Line 14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4932363" y="1628775"/>
            <a:ext cx="541337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5472113" y="1628775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CO</a:t>
            </a:r>
            <a:r>
              <a:rPr lang="de-DE" baseline="-25000"/>
              <a:t>2</a:t>
            </a:r>
            <a:endParaRPr lang="de-DE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6192838" y="1628775"/>
            <a:ext cx="541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7272338" y="1628775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H</a:t>
            </a:r>
            <a:r>
              <a:rPr lang="de-DE" baseline="-25000"/>
              <a:t>2</a:t>
            </a:r>
            <a:r>
              <a:rPr lang="de-DE"/>
              <a:t>O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6731000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250825" y="728663"/>
            <a:ext cx="8642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Jetzt das Kohlenstoffdioxid.</a:t>
            </a:r>
          </a:p>
        </p:txBody>
      </p:sp>
      <p:sp>
        <p:nvSpPr>
          <p:cNvPr id="16418" name="Text Box 3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930775" y="23495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2</a:t>
            </a:r>
          </a:p>
        </p:txBody>
      </p:sp>
      <p:sp>
        <p:nvSpPr>
          <p:cNvPr id="16419" name="Text Box 3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651500" y="23495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3</a:t>
            </a:r>
          </a:p>
        </p:txBody>
      </p:sp>
      <p:sp>
        <p:nvSpPr>
          <p:cNvPr id="16420" name="Text Box 36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211638" y="288925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4</a:t>
            </a:r>
          </a:p>
        </p:txBody>
      </p:sp>
      <p:sp>
        <p:nvSpPr>
          <p:cNvPr id="16421" name="Text Box 37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932363" y="288925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5</a:t>
            </a:r>
          </a:p>
        </p:txBody>
      </p:sp>
      <p:sp>
        <p:nvSpPr>
          <p:cNvPr id="16422" name="Text Box 3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5651500" y="288925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6</a:t>
            </a:r>
          </a:p>
        </p:txBody>
      </p:sp>
      <p:sp>
        <p:nvSpPr>
          <p:cNvPr id="16423" name="Text Box 39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211638" y="34290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7</a:t>
            </a:r>
          </a:p>
        </p:txBody>
      </p:sp>
      <p:sp>
        <p:nvSpPr>
          <p:cNvPr id="16424" name="Text Box 40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932363" y="34290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8</a:t>
            </a:r>
          </a:p>
        </p:txBody>
      </p:sp>
      <p:sp>
        <p:nvSpPr>
          <p:cNvPr id="16425" name="Text Box 41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5651500" y="3429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9</a:t>
            </a:r>
          </a:p>
        </p:txBody>
      </p:sp>
      <p:sp>
        <p:nvSpPr>
          <p:cNvPr id="16426" name="Text Box 42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4211638" y="23495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Eine Navigations-Lösung</a:t>
            </a:r>
          </a:p>
        </p:txBody>
      </p:sp>
      <p:sp>
        <p:nvSpPr>
          <p:cNvPr id="1843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93063" y="6308725"/>
            <a:ext cx="11588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zurück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50825" y="1449388"/>
            <a:ext cx="8642350" cy="457200"/>
          </a:xfrm>
          <a:prstGeom prst="rect">
            <a:avLst/>
          </a:prstGeom>
          <a:solidFill>
            <a:srgbClr val="FFCCCC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Sieht aus, als ob es nicht richtig wird.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Eine Navigations-Lösung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792163" y="1270000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</a:t>
            </a:r>
            <a:r>
              <a:rPr lang="de-DE" baseline="-25000"/>
              <a:t>6</a:t>
            </a:r>
            <a:r>
              <a:rPr lang="de-DE"/>
              <a:t>H</a:t>
            </a:r>
            <a:r>
              <a:rPr lang="de-DE" baseline="-25000"/>
              <a:t>12</a:t>
            </a:r>
            <a:r>
              <a:rPr lang="de-DE"/>
              <a:t>O</a:t>
            </a:r>
            <a:r>
              <a:rPr lang="de-DE" baseline="-25000"/>
              <a:t>6</a:t>
            </a:r>
            <a:endParaRPr lang="de-DE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50825" y="1270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232025" y="1270000"/>
            <a:ext cx="541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771775" y="1270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6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311525" y="1270000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O</a:t>
            </a:r>
            <a:r>
              <a:rPr lang="de-DE" baseline="-25000"/>
              <a:t>2</a:t>
            </a:r>
            <a:endParaRPr lang="de-DE"/>
          </a:p>
        </p:txBody>
      </p:sp>
      <p:grpSp>
        <p:nvGrpSpPr>
          <p:cNvPr id="20488" name="Group 8"/>
          <p:cNvGrpSpPr>
            <a:grpSpLocks/>
          </p:cNvGrpSpPr>
          <p:nvPr/>
        </p:nvGrpSpPr>
        <p:grpSpPr bwMode="auto">
          <a:xfrm>
            <a:off x="4032250" y="1374775"/>
            <a:ext cx="720725" cy="255588"/>
            <a:chOff x="1746" y="1999"/>
            <a:chExt cx="454" cy="161"/>
          </a:xfrm>
        </p:grpSpPr>
        <p:grpSp>
          <p:nvGrpSpPr>
            <p:cNvPr id="20489" name="Group 9"/>
            <p:cNvGrpSpPr>
              <a:grpSpLocks/>
            </p:cNvGrpSpPr>
            <p:nvPr/>
          </p:nvGrpSpPr>
          <p:grpSpPr bwMode="auto">
            <a:xfrm>
              <a:off x="1746" y="1999"/>
              <a:ext cx="454" cy="48"/>
              <a:chOff x="1746" y="1999"/>
              <a:chExt cx="454" cy="48"/>
            </a:xfrm>
          </p:grpSpPr>
          <p:sp>
            <p:nvSpPr>
              <p:cNvPr id="20490" name="Line 10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20491" name="Line 11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  <p:grpSp>
          <p:nvGrpSpPr>
            <p:cNvPr id="20492" name="Group 12"/>
            <p:cNvGrpSpPr>
              <a:grpSpLocks/>
            </p:cNvGrpSpPr>
            <p:nvPr/>
          </p:nvGrpSpPr>
          <p:grpSpPr bwMode="auto">
            <a:xfrm flipH="1" flipV="1">
              <a:off x="1746" y="2112"/>
              <a:ext cx="454" cy="48"/>
              <a:chOff x="1746" y="1999"/>
              <a:chExt cx="454" cy="48"/>
            </a:xfrm>
          </p:grpSpPr>
          <p:sp>
            <p:nvSpPr>
              <p:cNvPr id="20493" name="Line 13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20494" name="Line 14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4932363" y="12700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6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5472113" y="1270000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CO</a:t>
            </a:r>
            <a:r>
              <a:rPr lang="de-DE" baseline="-25000"/>
              <a:t>2</a:t>
            </a:r>
            <a:endParaRPr lang="de-DE"/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6192838" y="1270000"/>
            <a:ext cx="541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7272338" y="1270000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H</a:t>
            </a:r>
            <a:r>
              <a:rPr lang="de-DE" baseline="-25000"/>
              <a:t>2</a:t>
            </a:r>
            <a:r>
              <a:rPr lang="de-DE"/>
              <a:t>O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6731000" y="1270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20500" name="AutoShape 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5329238" y="3771900"/>
            <a:ext cx="9144001" cy="6858000"/>
          </a:xfrm>
          <a:prstGeom prst="actionButtonBlank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20501" name="AutoShape 2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993063" y="6308725"/>
            <a:ext cx="11588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weiter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4032250" y="1989138"/>
            <a:ext cx="2339975" cy="457200"/>
          </a:xfrm>
          <a:prstGeom prst="rect">
            <a:avLst/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Auch korrekt.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Eine Navigations-Lösung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792163" y="1628775"/>
            <a:ext cx="1439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</a:t>
            </a:r>
            <a:r>
              <a:rPr lang="de-DE" baseline="-25000"/>
              <a:t>6</a:t>
            </a:r>
            <a:r>
              <a:rPr lang="de-DE"/>
              <a:t>H</a:t>
            </a:r>
            <a:r>
              <a:rPr lang="de-DE" baseline="-25000"/>
              <a:t>12</a:t>
            </a:r>
            <a:r>
              <a:rPr lang="de-DE"/>
              <a:t>O</a:t>
            </a:r>
            <a:r>
              <a:rPr lang="de-DE" baseline="-25000"/>
              <a:t>6</a:t>
            </a:r>
            <a:endParaRPr lang="de-DE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50825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232025" y="1628775"/>
            <a:ext cx="541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2771775" y="1628775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6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311525" y="1628775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O</a:t>
            </a:r>
            <a:r>
              <a:rPr lang="de-DE" baseline="-25000"/>
              <a:t>2</a:t>
            </a:r>
            <a:endParaRPr lang="de-DE"/>
          </a:p>
        </p:txBody>
      </p:sp>
      <p:grpSp>
        <p:nvGrpSpPr>
          <p:cNvPr id="17416" name="Group 8"/>
          <p:cNvGrpSpPr>
            <a:grpSpLocks/>
          </p:cNvGrpSpPr>
          <p:nvPr/>
        </p:nvGrpSpPr>
        <p:grpSpPr bwMode="auto">
          <a:xfrm>
            <a:off x="4032250" y="1733550"/>
            <a:ext cx="720725" cy="255588"/>
            <a:chOff x="1746" y="1999"/>
            <a:chExt cx="454" cy="161"/>
          </a:xfrm>
        </p:grpSpPr>
        <p:grpSp>
          <p:nvGrpSpPr>
            <p:cNvPr id="17417" name="Group 9"/>
            <p:cNvGrpSpPr>
              <a:grpSpLocks/>
            </p:cNvGrpSpPr>
            <p:nvPr/>
          </p:nvGrpSpPr>
          <p:grpSpPr bwMode="auto">
            <a:xfrm>
              <a:off x="1746" y="1999"/>
              <a:ext cx="454" cy="48"/>
              <a:chOff x="1746" y="1999"/>
              <a:chExt cx="454" cy="48"/>
            </a:xfrm>
          </p:grpSpPr>
          <p:sp>
            <p:nvSpPr>
              <p:cNvPr id="17418" name="Line 10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7419" name="Line 11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  <p:grpSp>
          <p:nvGrpSpPr>
            <p:cNvPr id="17420" name="Group 12"/>
            <p:cNvGrpSpPr>
              <a:grpSpLocks/>
            </p:cNvGrpSpPr>
            <p:nvPr/>
          </p:nvGrpSpPr>
          <p:grpSpPr bwMode="auto">
            <a:xfrm flipH="1" flipV="1">
              <a:off x="1746" y="2112"/>
              <a:ext cx="454" cy="48"/>
              <a:chOff x="1746" y="1999"/>
              <a:chExt cx="454" cy="48"/>
            </a:xfrm>
          </p:grpSpPr>
          <p:sp>
            <p:nvSpPr>
              <p:cNvPr id="17421" name="Line 13"/>
              <p:cNvSpPr>
                <a:spLocks noChangeShapeType="1"/>
              </p:cNvSpPr>
              <p:nvPr/>
            </p:nvSpPr>
            <p:spPr bwMode="auto">
              <a:xfrm>
                <a:off x="1746" y="2047"/>
                <a:ext cx="45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7422" name="Line 14"/>
              <p:cNvSpPr>
                <a:spLocks noChangeShapeType="1"/>
              </p:cNvSpPr>
              <p:nvPr/>
            </p:nvSpPr>
            <p:spPr bwMode="auto">
              <a:xfrm flipH="1" flipV="1">
                <a:off x="2095" y="1999"/>
                <a:ext cx="105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endParaRPr lang="de-DE"/>
              </a:p>
            </p:txBody>
          </p:sp>
        </p:grpSp>
      </p:grp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4932363" y="1628775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008000"/>
                </a:solidFill>
              </a:rPr>
              <a:t>6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5472113" y="1628775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CO</a:t>
            </a:r>
            <a:r>
              <a:rPr lang="de-DE" baseline="-25000"/>
              <a:t>2</a:t>
            </a:r>
            <a:endParaRPr lang="de-DE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6192838" y="1628775"/>
            <a:ext cx="541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+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7272338" y="1628775"/>
            <a:ext cx="900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H</a:t>
            </a:r>
            <a:r>
              <a:rPr lang="de-DE" baseline="-25000"/>
              <a:t>2</a:t>
            </a:r>
            <a:r>
              <a:rPr lang="de-DE"/>
              <a:t>O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6731000" y="1628775"/>
            <a:ext cx="541338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250825" y="728663"/>
            <a:ext cx="8642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Nun das Wasser.</a:t>
            </a:r>
          </a:p>
        </p:txBody>
      </p:sp>
      <p:sp>
        <p:nvSpPr>
          <p:cNvPr id="17442" name="Text Box 34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6731000" y="23495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2</a:t>
            </a:r>
          </a:p>
        </p:txBody>
      </p:sp>
      <p:sp>
        <p:nvSpPr>
          <p:cNvPr id="17443" name="Text Box 35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7451725" y="23495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3</a:t>
            </a:r>
          </a:p>
        </p:txBody>
      </p:sp>
      <p:sp>
        <p:nvSpPr>
          <p:cNvPr id="17444" name="Text Box 36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6011863" y="288925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4</a:t>
            </a:r>
          </a:p>
        </p:txBody>
      </p:sp>
      <p:sp>
        <p:nvSpPr>
          <p:cNvPr id="17445" name="Text Box 3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6732588" y="288925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5</a:t>
            </a:r>
          </a:p>
        </p:txBody>
      </p:sp>
      <p:sp>
        <p:nvSpPr>
          <p:cNvPr id="17446" name="Text Box 38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7451725" y="288925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6</a:t>
            </a:r>
          </a:p>
        </p:txBody>
      </p:sp>
      <p:sp>
        <p:nvSpPr>
          <p:cNvPr id="17447" name="Text Box 39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6011863" y="34290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7</a:t>
            </a:r>
          </a:p>
        </p:txBody>
      </p:sp>
      <p:sp>
        <p:nvSpPr>
          <p:cNvPr id="17448" name="Text Box 40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6732588" y="34290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8</a:t>
            </a:r>
          </a:p>
        </p:txBody>
      </p:sp>
      <p:sp>
        <p:nvSpPr>
          <p:cNvPr id="17449" name="Text Box 41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7451725" y="3429000"/>
            <a:ext cx="541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9</a:t>
            </a:r>
          </a:p>
        </p:txBody>
      </p:sp>
      <p:sp>
        <p:nvSpPr>
          <p:cNvPr id="17450" name="Text Box 42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6011863" y="2349500"/>
            <a:ext cx="5413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/>
              <a:t>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Wir üben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Eine Navigations-Lösung</a:t>
            </a:r>
          </a:p>
        </p:txBody>
      </p:sp>
      <p:sp>
        <p:nvSpPr>
          <p:cNvPr id="2150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93063" y="6308725"/>
            <a:ext cx="1158875" cy="511175"/>
          </a:xfrm>
          <a:prstGeom prst="actionButtonBlank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de-DE"/>
              <a:t>zurück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50825" y="1449388"/>
            <a:ext cx="8642350" cy="457200"/>
          </a:xfrm>
          <a:prstGeom prst="rect">
            <a:avLst/>
          </a:prstGeom>
          <a:solidFill>
            <a:srgbClr val="FFCCCC"/>
          </a:solidFill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Nein.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364</Words>
  <Application>Microsoft Office PowerPoint</Application>
  <PresentationFormat>Bildschirmpräsentation (4:3)</PresentationFormat>
  <Paragraphs>209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5" baseType="lpstr">
      <vt:lpstr>Arial</vt:lpstr>
      <vt:lpstr>Standarddesign</vt:lpstr>
      <vt:lpstr>Lösung 1: multiple choice (Folie 1)</vt:lpstr>
      <vt:lpstr>Lösung 2: Navigation (Folien 2-10) </vt:lpstr>
      <vt:lpstr>Eine Navigations-Lösung</vt:lpstr>
      <vt:lpstr>Eine Navigations-Lösung</vt:lpstr>
      <vt:lpstr>Eine Navigations-Lösung</vt:lpstr>
      <vt:lpstr>Eine Navigations-Lösung</vt:lpstr>
      <vt:lpstr>Eine Navigations-Lösung</vt:lpstr>
      <vt:lpstr>Eine Navigations-Lösung</vt:lpstr>
      <vt:lpstr>Eine Navigations-Lösung</vt:lpstr>
      <vt:lpstr>Eine Navigations-Lösung</vt:lpstr>
      <vt:lpstr>PowerPoint-Präsentation</vt:lpstr>
      <vt:lpstr>Verknüpfungsdiagramm</vt:lpstr>
      <vt:lpstr>Konstruktions-Folie</vt:lpstr>
    </vt:vector>
  </TitlesOfParts>
  <Company>Universitaet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Walter Wagner</dc:creator>
  <cp:lastModifiedBy>Walter Wagner</cp:lastModifiedBy>
  <cp:revision>31</cp:revision>
  <dcterms:created xsi:type="dcterms:W3CDTF">2004-09-21T06:47:01Z</dcterms:created>
  <dcterms:modified xsi:type="dcterms:W3CDTF">2020-03-26T10:42:41Z</dcterms:modified>
</cp:coreProperties>
</file>