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4"/>
  </p:notesMasterIdLst>
  <p:sldIdLst>
    <p:sldId id="262" r:id="rId2"/>
    <p:sldId id="265" r:id="rId3"/>
  </p:sldIdLst>
  <p:sldSz cx="9144000" cy="6858000" type="screen4x3"/>
  <p:notesSz cx="6858000" cy="9144000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4286">
          <p15:clr>
            <a:srgbClr val="A4A3A4"/>
          </p15:clr>
        </p15:guide>
        <p15:guide id="4" pos="2517">
          <p15:clr>
            <a:srgbClr val="A4A3A4"/>
          </p15:clr>
        </p15:guide>
        <p15:guide id="5" pos="11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66FF"/>
    <a:srgbClr val="FFFFFF"/>
    <a:srgbClr val="FFCCCC"/>
    <a:srgbClr val="FF00FF"/>
    <a:srgbClr val="CCECFF"/>
    <a:srgbClr val="0000FF"/>
    <a:srgbClr val="FF0000"/>
    <a:srgbClr val="FFCC99"/>
    <a:srgbClr val="8000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1662" y="72"/>
      </p:cViewPr>
      <p:guideLst>
        <p:guide orient="horz" pos="2160"/>
        <p:guide pos="2880"/>
        <p:guide pos="4286"/>
        <p:guide pos="2517"/>
        <p:guide pos="111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859D0A-3522-47DB-A51D-E97FD7983518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4C4512A-68D0-4E2E-A6C5-F33B9CACBCED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883B8A4-3055-44BA-89D7-EE05FD0A0430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40BD9E1-46C0-4FD6-B0CB-38F5677FD35A}" type="slidenum">
              <a:rPr lang="de-DE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26988"/>
            <a:ext cx="9144000" cy="576263"/>
          </a:xfrm>
          <a:prstGeom prst="rect">
            <a:avLst/>
          </a:prstGeom>
          <a:solidFill>
            <a:schemeClr val="bg1">
              <a:lumMod val="8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bearbeiten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Meine Folie !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6381750"/>
            <a:ext cx="611188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solidFill>
                  <a:schemeClr val="tx1"/>
                </a:solidFill>
              </a:defRPr>
            </a:lvl1pPr>
          </a:lstStyle>
          <a:p>
            <a:fld id="{F7B6200F-1188-441C-B1AE-9F03BA61D9DE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-36513" y="595313"/>
            <a:ext cx="806450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684213" y="6237288"/>
            <a:ext cx="806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DE"/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5" r:id="rId3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2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4A89D7-CCC4-4F56-879B-4CAA8DB0E07E}" type="slidenum">
              <a:rPr lang="de-DE"/>
              <a:pPr/>
              <a:t>1</a:t>
            </a:fld>
            <a:endParaRPr lang="de-DE"/>
          </a:p>
        </p:txBody>
      </p:sp>
      <p:sp>
        <p:nvSpPr>
          <p:cNvPr id="21506" name="AutoShape 2"/>
          <p:cNvSpPr>
            <a:spLocks noChangeArrowheads="1"/>
          </p:cNvSpPr>
          <p:nvPr/>
        </p:nvSpPr>
        <p:spPr bwMode="auto">
          <a:xfrm>
            <a:off x="3635375" y="3213100"/>
            <a:ext cx="433388" cy="431800"/>
          </a:xfrm>
          <a:prstGeom prst="star8">
            <a:avLst>
              <a:gd name="adj" fmla="val 11903"/>
            </a:avLst>
          </a:prstGeom>
          <a:solidFill>
            <a:srgbClr val="FFFF00"/>
          </a:solidFill>
          <a:ln w="12700" algn="ctr">
            <a:solidFill>
              <a:schemeClr val="tx1"/>
            </a:solidFill>
            <a:miter lim="800000"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4000"/>
              <a:t>Kernreaktionen</a:t>
            </a:r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0" y="692150"/>
            <a:ext cx="2916238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/>
              <a:t>Kernspaltung an Uran-235</a:t>
            </a:r>
          </a:p>
        </p:txBody>
      </p:sp>
      <p:sp>
        <p:nvSpPr>
          <p:cNvPr id="21509" name="Oval 5"/>
          <p:cNvSpPr>
            <a:spLocks noChangeArrowheads="1"/>
          </p:cNvSpPr>
          <p:nvPr/>
        </p:nvSpPr>
        <p:spPr bwMode="auto">
          <a:xfrm>
            <a:off x="2411413" y="3321050"/>
            <a:ext cx="215900" cy="215900"/>
          </a:xfrm>
          <a:prstGeom prst="ellipse">
            <a:avLst/>
          </a:prstGeom>
          <a:solidFill>
            <a:srgbClr val="FFCCCC"/>
          </a:solidFill>
          <a:ln w="12700" algn="ctr">
            <a:solidFill>
              <a:srgbClr val="FF0000"/>
            </a:solidFill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 dirty="0"/>
              <a:t>n</a:t>
            </a:r>
          </a:p>
        </p:txBody>
      </p:sp>
      <p:sp>
        <p:nvSpPr>
          <p:cNvPr id="21510" name="Oval 6"/>
          <p:cNvSpPr>
            <a:spLocks noChangeArrowheads="1"/>
          </p:cNvSpPr>
          <p:nvPr/>
        </p:nvSpPr>
        <p:spPr bwMode="auto">
          <a:xfrm>
            <a:off x="3490913" y="2994025"/>
            <a:ext cx="720725" cy="722313"/>
          </a:xfrm>
          <a:prstGeom prst="ellipse">
            <a:avLst/>
          </a:prstGeom>
          <a:solidFill>
            <a:srgbClr val="DDDDDD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5762625" y="4221163"/>
          <a:ext cx="641350" cy="487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0" name="Formel" r:id="rId3" imgW="317160" imgH="241200" progId="Equation.3">
                  <p:embed/>
                </p:oleObj>
              </mc:Choice>
              <mc:Fallback>
                <p:oleObj name="Formel" r:id="rId3" imgW="317160" imgH="24120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62625" y="4221163"/>
                        <a:ext cx="641350" cy="4873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2" name="Oval 8"/>
          <p:cNvSpPr>
            <a:spLocks noChangeArrowheads="1"/>
          </p:cNvSpPr>
          <p:nvPr/>
        </p:nvSpPr>
        <p:spPr bwMode="auto">
          <a:xfrm>
            <a:off x="3419475" y="2997200"/>
            <a:ext cx="863600" cy="863600"/>
          </a:xfrm>
          <a:prstGeom prst="ellipse">
            <a:avLst/>
          </a:prstGeom>
          <a:solidFill>
            <a:srgbClr val="DDDDDD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de-DE"/>
          </a:p>
        </p:txBody>
      </p:sp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5684838" y="2133600"/>
          <a:ext cx="795337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21" name="Formel" r:id="rId5" imgW="393480" imgH="241200" progId="Equation.3">
                  <p:embed/>
                </p:oleObj>
              </mc:Choice>
              <mc:Fallback>
                <p:oleObj name="Formel" r:id="rId5" imgW="393480" imgH="241200" progId="Equation.3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4838" y="2133600"/>
                        <a:ext cx="795337" cy="487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14" name="Oval 10"/>
          <p:cNvSpPr>
            <a:spLocks noChangeArrowheads="1"/>
          </p:cNvSpPr>
          <p:nvPr/>
        </p:nvSpPr>
        <p:spPr bwMode="auto">
          <a:xfrm>
            <a:off x="3851275" y="3284538"/>
            <a:ext cx="215900" cy="215900"/>
          </a:xfrm>
          <a:prstGeom prst="ellipse">
            <a:avLst/>
          </a:prstGeom>
          <a:solidFill>
            <a:srgbClr val="FF0000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21515" name="Oval 11"/>
          <p:cNvSpPr>
            <a:spLocks noChangeArrowheads="1"/>
          </p:cNvSpPr>
          <p:nvPr/>
        </p:nvSpPr>
        <p:spPr bwMode="auto">
          <a:xfrm>
            <a:off x="3851275" y="3284538"/>
            <a:ext cx="215900" cy="215900"/>
          </a:xfrm>
          <a:prstGeom prst="ellipse">
            <a:avLst/>
          </a:prstGeom>
          <a:solidFill>
            <a:srgbClr val="FF0000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>
                <a:solidFill>
                  <a:schemeClr val="bg1"/>
                </a:solidFill>
              </a:rPr>
              <a:t>n</a:t>
            </a:r>
          </a:p>
        </p:txBody>
      </p:sp>
      <p:sp>
        <p:nvSpPr>
          <p:cNvPr id="21516" name="Oval 12"/>
          <p:cNvSpPr>
            <a:spLocks noChangeArrowheads="1"/>
          </p:cNvSpPr>
          <p:nvPr/>
        </p:nvSpPr>
        <p:spPr bwMode="auto">
          <a:xfrm>
            <a:off x="3851275" y="3284538"/>
            <a:ext cx="215900" cy="215900"/>
          </a:xfrm>
          <a:prstGeom prst="ellipse">
            <a:avLst/>
          </a:prstGeom>
          <a:solidFill>
            <a:srgbClr val="FF0000"/>
          </a:solidFill>
          <a:ln w="28575" algn="ctr">
            <a:noFill/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r>
              <a:rPr lang="de-DE">
                <a:solidFill>
                  <a:schemeClr val="bg1"/>
                </a:solidFill>
              </a:rPr>
              <a:t>n</a:t>
            </a:r>
          </a:p>
        </p:txBody>
      </p:sp>
      <p:grpSp>
        <p:nvGrpSpPr>
          <p:cNvPr id="21517" name="Group 13"/>
          <p:cNvGrpSpPr>
            <a:grpSpLocks/>
          </p:cNvGrpSpPr>
          <p:nvPr/>
        </p:nvGrpSpPr>
        <p:grpSpPr bwMode="auto">
          <a:xfrm>
            <a:off x="3346450" y="2997200"/>
            <a:ext cx="936625" cy="936625"/>
            <a:chOff x="703" y="1859"/>
            <a:chExt cx="590" cy="590"/>
          </a:xfrm>
        </p:grpSpPr>
        <p:sp>
          <p:nvSpPr>
            <p:cNvPr id="21518" name="Oval 14"/>
            <p:cNvSpPr>
              <a:spLocks noChangeArrowheads="1"/>
            </p:cNvSpPr>
            <p:nvPr/>
          </p:nvSpPr>
          <p:spPr bwMode="auto">
            <a:xfrm>
              <a:off x="703" y="1859"/>
              <a:ext cx="590" cy="590"/>
            </a:xfrm>
            <a:prstGeom prst="ellipse">
              <a:avLst/>
            </a:prstGeom>
            <a:solidFill>
              <a:srgbClr val="DDDDDD"/>
            </a:solidFill>
            <a:ln w="28575" algn="ctr">
              <a:noFill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endParaRPr lang="de-DE"/>
            </a:p>
          </p:txBody>
        </p:sp>
        <p:graphicFrame>
          <p:nvGraphicFramePr>
            <p:cNvPr id="21519" name="Object 15"/>
            <p:cNvGraphicFramePr>
              <a:graphicFrameLocks noChangeAspect="1"/>
            </p:cNvGraphicFramePr>
            <p:nvPr/>
          </p:nvGraphicFramePr>
          <p:xfrm>
            <a:off x="793" y="2006"/>
            <a:ext cx="404" cy="30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522" name="Formel" r:id="rId7" imgW="317160" imgH="241200" progId="Equation.3">
                    <p:embed/>
                  </p:oleObj>
                </mc:Choice>
                <mc:Fallback>
                  <p:oleObj name="Formel" r:id="rId7" imgW="317160" imgH="241200" progId="Equation.3">
                    <p:embed/>
                    <p:pic>
                      <p:nvPicPr>
                        <p:cNvPr id="0" name="Picture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93" y="2006"/>
                          <a:ext cx="404" cy="30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1520" name="Text Box 16"/>
          <p:cNvSpPr txBox="1">
            <a:spLocks noChangeArrowheads="1"/>
          </p:cNvSpPr>
          <p:nvPr/>
        </p:nvSpPr>
        <p:spPr bwMode="auto">
          <a:xfrm>
            <a:off x="4572000" y="5229225"/>
            <a:ext cx="1944688" cy="366713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grpSp>
        <p:nvGrpSpPr>
          <p:cNvPr id="21521" name="Group 17"/>
          <p:cNvGrpSpPr>
            <a:grpSpLocks/>
          </p:cNvGrpSpPr>
          <p:nvPr/>
        </p:nvGrpSpPr>
        <p:grpSpPr bwMode="auto">
          <a:xfrm>
            <a:off x="323850" y="5445125"/>
            <a:ext cx="2735263" cy="366713"/>
            <a:chOff x="204" y="3702"/>
            <a:chExt cx="1723" cy="231"/>
          </a:xfrm>
        </p:grpSpPr>
        <p:sp>
          <p:nvSpPr>
            <p:cNvPr id="21522" name="Oval 18"/>
            <p:cNvSpPr>
              <a:spLocks noChangeArrowheads="1"/>
            </p:cNvSpPr>
            <p:nvPr/>
          </p:nvSpPr>
          <p:spPr bwMode="auto">
            <a:xfrm>
              <a:off x="204" y="3748"/>
              <a:ext cx="136" cy="136"/>
            </a:xfrm>
            <a:prstGeom prst="ellipse">
              <a:avLst/>
            </a:prstGeom>
            <a:solidFill>
              <a:srgbClr val="FFCCCC"/>
            </a:solidFill>
            <a:ln w="12700" algn="ctr">
              <a:solidFill>
                <a:srgbClr val="FF0000"/>
              </a:solidFill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r>
                <a:rPr lang="de-DE"/>
                <a:t>n</a:t>
              </a:r>
            </a:p>
          </p:txBody>
        </p:sp>
        <p:sp>
          <p:nvSpPr>
            <p:cNvPr id="21523" name="Text Box 19"/>
            <p:cNvSpPr txBox="1">
              <a:spLocks noChangeArrowheads="1"/>
            </p:cNvSpPr>
            <p:nvPr/>
          </p:nvSpPr>
          <p:spPr bwMode="auto">
            <a:xfrm>
              <a:off x="340" y="3702"/>
              <a:ext cx="1587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/>
                <a:t>„langsames“ Neutron</a:t>
              </a:r>
            </a:p>
          </p:txBody>
        </p:sp>
      </p:grpSp>
      <p:grpSp>
        <p:nvGrpSpPr>
          <p:cNvPr id="21524" name="Group 20"/>
          <p:cNvGrpSpPr>
            <a:grpSpLocks/>
          </p:cNvGrpSpPr>
          <p:nvPr/>
        </p:nvGrpSpPr>
        <p:grpSpPr bwMode="auto">
          <a:xfrm>
            <a:off x="323850" y="5805488"/>
            <a:ext cx="2735263" cy="366712"/>
            <a:chOff x="3969" y="3702"/>
            <a:chExt cx="1723" cy="231"/>
          </a:xfrm>
        </p:grpSpPr>
        <p:sp>
          <p:nvSpPr>
            <p:cNvPr id="21525" name="Oval 21"/>
            <p:cNvSpPr>
              <a:spLocks noChangeArrowheads="1"/>
            </p:cNvSpPr>
            <p:nvPr/>
          </p:nvSpPr>
          <p:spPr bwMode="auto">
            <a:xfrm>
              <a:off x="3969" y="3748"/>
              <a:ext cx="136" cy="136"/>
            </a:xfrm>
            <a:prstGeom prst="ellipse">
              <a:avLst/>
            </a:prstGeom>
            <a:solidFill>
              <a:srgbClr val="FF0000"/>
            </a:solidFill>
            <a:ln w="28575" algn="ctr">
              <a:noFill/>
              <a:round/>
              <a:headEnd/>
              <a:tailEnd type="none" w="lg" len="lg"/>
            </a:ln>
            <a:effectLst/>
          </p:spPr>
          <p:txBody>
            <a:bodyPr wrap="none" anchor="ctr"/>
            <a:lstStyle/>
            <a:p>
              <a:r>
                <a:rPr lang="de-DE">
                  <a:solidFill>
                    <a:schemeClr val="bg1"/>
                  </a:solidFill>
                </a:rPr>
                <a:t>n</a:t>
              </a:r>
            </a:p>
          </p:txBody>
        </p:sp>
        <p:sp>
          <p:nvSpPr>
            <p:cNvPr id="21526" name="Text Box 22"/>
            <p:cNvSpPr txBox="1">
              <a:spLocks noChangeArrowheads="1"/>
            </p:cNvSpPr>
            <p:nvPr/>
          </p:nvSpPr>
          <p:spPr bwMode="auto">
            <a:xfrm>
              <a:off x="4105" y="3702"/>
              <a:ext cx="1587" cy="231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 type="none" w="lg" len="lg"/>
            </a:ln>
            <a:effectLst/>
          </p:spPr>
          <p:txBody>
            <a:bodyPr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de-DE"/>
                <a:t>„schnelles“ Neutron</a:t>
              </a:r>
            </a:p>
          </p:txBody>
        </p:sp>
      </p:grpSp>
      <p:sp>
        <p:nvSpPr>
          <p:cNvPr id="21528" name="Rectangle 24"/>
          <p:cNvSpPr>
            <a:spLocks noChangeArrowheads="1"/>
          </p:cNvSpPr>
          <p:nvPr/>
        </p:nvSpPr>
        <p:spPr bwMode="auto">
          <a:xfrm flipH="1">
            <a:off x="1258888" y="1844675"/>
            <a:ext cx="2736850" cy="649288"/>
          </a:xfrm>
          <a:prstGeom prst="rect">
            <a:avLst/>
          </a:prstGeom>
          <a:noFill/>
          <a:ln w="28575" algn="ctr">
            <a:solidFill>
              <a:srgbClr val="FF00FF"/>
            </a:solidFill>
            <a:miter lim="800000"/>
            <a:headEnd type="none" w="lg" len="lg"/>
            <a:tailEnd type="none" w="lg" len="lg"/>
          </a:ln>
          <a:effectLst/>
        </p:spPr>
        <p:txBody>
          <a:bodyPr/>
          <a:lstStyle/>
          <a:p>
            <a:r>
              <a:rPr lang="de-DE"/>
              <a:t>Zum Start oder Wiederholen hier klicken</a:t>
            </a:r>
          </a:p>
        </p:txBody>
      </p:sp>
      <p:sp>
        <p:nvSpPr>
          <p:cNvPr id="21529" name="Text Box 25"/>
          <p:cNvSpPr txBox="1">
            <a:spLocks noChangeArrowheads="1"/>
          </p:cNvSpPr>
          <p:nvPr/>
        </p:nvSpPr>
        <p:spPr bwMode="auto">
          <a:xfrm>
            <a:off x="2771775" y="692150"/>
            <a:ext cx="6372225" cy="369332"/>
          </a:xfrm>
          <a:prstGeom prst="rect">
            <a:avLst/>
          </a:prstGeom>
          <a:noFill/>
          <a:ln w="28575" algn="ctr">
            <a:noFill/>
            <a:miter lim="800000"/>
            <a:headEnd/>
            <a:tailEnd type="none" w="lg" len="lg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de-DE" dirty="0">
                <a:solidFill>
                  <a:srgbClr val="FF00FF"/>
                </a:solidFill>
              </a:rPr>
              <a:t>Variante bediensicher.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15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962 0.0 L 0.14566 0.0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150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215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56" presetClass="pat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 L 0.2441 -0.15741 " pathEditMode="relative" rAng="0" ptsTypes="AA">
                                      <p:cBhvr>
                                        <p:cTn id="13" dur="500" fill="hold"/>
                                        <p:tgtEl>
                                          <p:spTgt spid="215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-79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49" presetClass="pat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3.7037E-7 L 0.2441 0.15787 " pathEditMode="relative" rAng="0" ptsTypes="AA">
                                      <p:cBhvr>
                                        <p:cTn id="15" dur="500" fill="hold"/>
                                        <p:tgtEl>
                                          <p:spTgt spid="215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2" y="79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" dur="500"/>
                                        <p:tgtEl>
                                          <p:spTgt spid="215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 L 0.23229 -0.06296 " pathEditMode="relative" rAng="0" ptsTypes="AA">
                                      <p:cBhvr>
                                        <p:cTn id="20" dur="5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" y="-31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0.23229 0.06828 " pathEditMode="relative" rAng="0" ptsTypes="AA">
                                      <p:cBhvr>
                                        <p:cTn id="22" dur="500" fill="hold"/>
                                        <p:tgtEl>
                                          <p:spTgt spid="215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6" y="34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63" presetClass="pat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399 0.00532 L 0.23229 0.00532 " pathEditMode="relative" rAng="0" ptsTypes="AA">
                                      <p:cBhvr>
                                        <p:cTn id="24" dur="500" fill="hold"/>
                                        <p:tgtEl>
                                          <p:spTgt spid="215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" y="0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38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-0.00093 L -0.01944 0.07222 L 0.03229 0.0331 L 0.01163 0.10741 L 0.06337 0.06944 L 0.04202 0.14167 L 0.09375 0.10324 L 0.07222 0.17708 L 0.12431 0.13819 L 0.10365 0.2125 L 0.15434 0.17292 L 0.13368 0.24769 L 0.18472 0.20833 L 0.16389 0.28218 L 0.21563 0.24421 L 0.19497 0.31667 L 0.24688 0.27917 " pathEditMode="relative" rAng="2442505" ptsTypes="FFFFFFFFFFFFFFFFF">
                                      <p:cBhvr>
                                        <p:cTn id="26" dur="2000" fill="hold"/>
                                        <p:tgtEl>
                                          <p:spTgt spid="215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16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528"/>
                  </p:tgtEl>
                </p:cond>
              </p:nextCondLst>
            </p:seq>
          </p:childTnLst>
        </p:cTn>
      </p:par>
    </p:tnLst>
    <p:bldLst>
      <p:bldP spid="21506" grpId="0" animBg="1"/>
      <p:bldP spid="21509" grpId="0" animBg="1"/>
      <p:bldP spid="21510" grpId="0" animBg="1"/>
      <p:bldP spid="215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40BD9E1-46C0-4FD6-B0CB-38F5677FD35A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4" name="Rechteck 3"/>
          <p:cNvSpPr/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 w="28575" cap="flat" cmpd="sng" algn="ctr">
            <a:noFill/>
            <a:prstDash val="solid"/>
            <a:round/>
            <a:headEnd type="none" w="med" len="med"/>
            <a:tailEnd type="triangle" w="lg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rgbClr val="800000"/>
          </a:solidFill>
          <a:prstDash val="solid"/>
          <a:round/>
          <a:headEnd type="none" w="med" len="med"/>
          <a:tailEnd type="triangle" w="lg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</Words>
  <Application>Microsoft Office PowerPoint</Application>
  <PresentationFormat>Bildschirmpräsentation (4:3)</PresentationFormat>
  <Paragraphs>16</Paragraphs>
  <Slides>2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5" baseType="lpstr">
      <vt:lpstr>Arial</vt:lpstr>
      <vt:lpstr>Standarddesign</vt:lpstr>
      <vt:lpstr>Formel</vt:lpstr>
      <vt:lpstr>Kernreaktionen</vt:lpstr>
      <vt:lpstr>PowerPoint-Präsentation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Walter Wagner</dc:creator>
  <cp:lastModifiedBy>Walter Wagner</cp:lastModifiedBy>
  <cp:revision>63</cp:revision>
  <dcterms:created xsi:type="dcterms:W3CDTF">2002-12-30T11:09:28Z</dcterms:created>
  <dcterms:modified xsi:type="dcterms:W3CDTF">2020-03-26T09:54:09Z</dcterms:modified>
</cp:coreProperties>
</file>