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8" r:id="rId2"/>
    <p:sldId id="260" r:id="rId3"/>
    <p:sldId id="262" r:id="rId4"/>
    <p:sldId id="265" r:id="rId5"/>
    <p:sldId id="264" r:id="rId6"/>
  </p:sldIdLst>
  <p:sldSz cx="9144000" cy="6858000" type="screen4x3"/>
  <p:notesSz cx="6858000" cy="9144000"/>
  <p:defaultTextStyle>
    <a:defPPr>
      <a:defRPr lang="de-DE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4286">
          <p15:clr>
            <a:srgbClr val="A4A3A4"/>
          </p15:clr>
        </p15:guide>
        <p15:guide id="4" pos="2517">
          <p15:clr>
            <a:srgbClr val="A4A3A4"/>
          </p15:clr>
        </p15:guide>
        <p15:guide id="5" pos="111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CCCC"/>
    <a:srgbClr val="FF00FF"/>
    <a:srgbClr val="CCECFF"/>
    <a:srgbClr val="0000FF"/>
    <a:srgbClr val="FF0000"/>
    <a:srgbClr val="FFCC99"/>
    <a:srgbClr val="800000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1662" y="72"/>
      </p:cViewPr>
      <p:guideLst>
        <p:guide orient="horz" pos="2160"/>
        <p:guide pos="2880"/>
        <p:guide pos="4286"/>
        <p:guide pos="2517"/>
        <p:guide pos="111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1859D0A-3522-47DB-A51D-E97FD7983518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4C4512A-68D0-4E2E-A6C5-F33B9CACBCED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883B8A4-3055-44BA-89D7-EE05FD0A0430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40BD9E1-46C0-4FD6-B0CB-38F5677FD35A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-26988"/>
            <a:ext cx="9144000" cy="576263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Titelmasterformat bearbeiten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373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Meine Folie !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381750"/>
            <a:ext cx="61118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fld id="{F7B6200F-1188-441C-B1AE-9F03BA61D9D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31" name="Line 7"/>
          <p:cNvSpPr>
            <a:spLocks noChangeShapeType="1"/>
          </p:cNvSpPr>
          <p:nvPr userDrawn="1"/>
        </p:nvSpPr>
        <p:spPr bwMode="auto">
          <a:xfrm>
            <a:off x="-36513" y="595313"/>
            <a:ext cx="8064501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032" name="Line 8"/>
          <p:cNvSpPr>
            <a:spLocks noChangeShapeType="1"/>
          </p:cNvSpPr>
          <p:nvPr userDrawn="1"/>
        </p:nvSpPr>
        <p:spPr bwMode="auto">
          <a:xfrm>
            <a:off x="684213" y="6237288"/>
            <a:ext cx="8064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4" r:id="rId2"/>
    <p:sldLayoutId id="2147483655" r:id="rId3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1.bin"/><Relationship Id="rId10" Type="http://schemas.openxmlformats.org/officeDocument/2006/relationships/oleObject" Target="../embeddings/oleObject14.bin"/><Relationship Id="rId4" Type="http://schemas.openxmlformats.org/officeDocument/2006/relationships/image" Target="../media/image7.wmf"/><Relationship Id="rId9" Type="http://schemas.openxmlformats.org/officeDocument/2006/relationships/oleObject" Target="../embeddings/oleObject1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43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9DCDD0-613C-4B16-AB8C-07AA577D4141}" type="slidenum">
              <a:rPr lang="de-DE"/>
              <a:pPr/>
              <a:t>1</a:t>
            </a:fld>
            <a:endParaRPr lang="de-DE"/>
          </a:p>
        </p:txBody>
      </p:sp>
      <p:sp>
        <p:nvSpPr>
          <p:cNvPr id="7208" name="AutoShape 40"/>
          <p:cNvSpPr>
            <a:spLocks noChangeArrowheads="1"/>
          </p:cNvSpPr>
          <p:nvPr/>
        </p:nvSpPr>
        <p:spPr bwMode="auto">
          <a:xfrm>
            <a:off x="1547813" y="3213100"/>
            <a:ext cx="433387" cy="431800"/>
          </a:xfrm>
          <a:prstGeom prst="star8">
            <a:avLst>
              <a:gd name="adj" fmla="val 11903"/>
            </a:avLst>
          </a:prstGeom>
          <a:solidFill>
            <a:srgbClr val="FFFF00"/>
          </a:solidFill>
          <a:ln w="12700" algn="ctr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/>
              <a:t>Kernreaktionen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0" y="692150"/>
            <a:ext cx="2916238" cy="366713"/>
          </a:xfrm>
          <a:prstGeom prst="rect">
            <a:avLst/>
          </a:prstGeom>
          <a:noFill/>
          <a:ln w="28575" algn="ctr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de-DE"/>
              <a:t>Kernspaltung an Uran-235</a:t>
            </a:r>
          </a:p>
        </p:txBody>
      </p:sp>
      <p:sp>
        <p:nvSpPr>
          <p:cNvPr id="7179" name="Oval 11"/>
          <p:cNvSpPr>
            <a:spLocks noChangeArrowheads="1"/>
          </p:cNvSpPr>
          <p:nvPr/>
        </p:nvSpPr>
        <p:spPr bwMode="auto">
          <a:xfrm>
            <a:off x="323850" y="3321050"/>
            <a:ext cx="215900" cy="215900"/>
          </a:xfrm>
          <a:prstGeom prst="ellipse">
            <a:avLst/>
          </a:prstGeom>
          <a:solidFill>
            <a:srgbClr val="FFCCCC"/>
          </a:solidFill>
          <a:ln w="12700" algn="ctr">
            <a:solidFill>
              <a:srgbClr val="FF0000"/>
            </a:solidFill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r>
              <a:rPr lang="de-DE"/>
              <a:t>n</a:t>
            </a:r>
          </a:p>
        </p:txBody>
      </p:sp>
      <p:sp>
        <p:nvSpPr>
          <p:cNvPr id="7181" name="Oval 13"/>
          <p:cNvSpPr>
            <a:spLocks noChangeArrowheads="1"/>
          </p:cNvSpPr>
          <p:nvPr/>
        </p:nvSpPr>
        <p:spPr bwMode="auto">
          <a:xfrm>
            <a:off x="1403350" y="2994025"/>
            <a:ext cx="720725" cy="722313"/>
          </a:xfrm>
          <a:prstGeom prst="ellipse">
            <a:avLst/>
          </a:prstGeom>
          <a:solidFill>
            <a:srgbClr val="DDDDDD"/>
          </a:solidFill>
          <a:ln w="28575" algn="ctr">
            <a:noFill/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endParaRPr lang="de-DE"/>
          </a:p>
        </p:txBody>
      </p:sp>
      <p:graphicFrame>
        <p:nvGraphicFramePr>
          <p:cNvPr id="7182" name="Object 14"/>
          <p:cNvGraphicFramePr>
            <a:graphicFrameLocks noChangeAspect="1"/>
          </p:cNvGraphicFramePr>
          <p:nvPr/>
        </p:nvGraphicFramePr>
        <p:xfrm>
          <a:off x="3675063" y="4221163"/>
          <a:ext cx="641350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Formel" r:id="rId3" imgW="317160" imgH="241200" progId="Equation.3">
                  <p:embed/>
                </p:oleObj>
              </mc:Choice>
              <mc:Fallback>
                <p:oleObj name="Formel" r:id="rId3" imgW="317160" imgH="24120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5063" y="4221163"/>
                        <a:ext cx="641350" cy="487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1" name="Oval 23"/>
          <p:cNvSpPr>
            <a:spLocks noChangeArrowheads="1"/>
          </p:cNvSpPr>
          <p:nvPr/>
        </p:nvSpPr>
        <p:spPr bwMode="auto">
          <a:xfrm>
            <a:off x="1331913" y="2997200"/>
            <a:ext cx="863600" cy="863600"/>
          </a:xfrm>
          <a:prstGeom prst="ellipse">
            <a:avLst/>
          </a:prstGeom>
          <a:solidFill>
            <a:srgbClr val="DDDDDD"/>
          </a:solidFill>
          <a:ln w="28575" algn="ctr">
            <a:noFill/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endParaRPr lang="de-DE"/>
          </a:p>
        </p:txBody>
      </p:sp>
      <p:graphicFrame>
        <p:nvGraphicFramePr>
          <p:cNvPr id="7192" name="Object 24"/>
          <p:cNvGraphicFramePr>
            <a:graphicFrameLocks noChangeAspect="1"/>
          </p:cNvGraphicFramePr>
          <p:nvPr/>
        </p:nvGraphicFramePr>
        <p:xfrm>
          <a:off x="3597275" y="2133600"/>
          <a:ext cx="795338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name="Formel" r:id="rId5" imgW="393480" imgH="241200" progId="Equation.3">
                  <p:embed/>
                </p:oleObj>
              </mc:Choice>
              <mc:Fallback>
                <p:oleObj name="Formel" r:id="rId5" imgW="393480" imgH="241200" progId="Equation.3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7275" y="2133600"/>
                        <a:ext cx="795338" cy="487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9" name="Oval 21"/>
          <p:cNvSpPr>
            <a:spLocks noChangeArrowheads="1"/>
          </p:cNvSpPr>
          <p:nvPr/>
        </p:nvSpPr>
        <p:spPr bwMode="auto">
          <a:xfrm>
            <a:off x="1763713" y="3284538"/>
            <a:ext cx="215900" cy="215900"/>
          </a:xfrm>
          <a:prstGeom prst="ellipse">
            <a:avLst/>
          </a:prstGeom>
          <a:solidFill>
            <a:srgbClr val="FF0000"/>
          </a:solidFill>
          <a:ln w="28575" algn="ctr">
            <a:noFill/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r>
              <a:rPr lang="de-DE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7195" name="Oval 27"/>
          <p:cNvSpPr>
            <a:spLocks noChangeArrowheads="1"/>
          </p:cNvSpPr>
          <p:nvPr/>
        </p:nvSpPr>
        <p:spPr bwMode="auto">
          <a:xfrm>
            <a:off x="1763713" y="3284538"/>
            <a:ext cx="215900" cy="215900"/>
          </a:xfrm>
          <a:prstGeom prst="ellipse">
            <a:avLst/>
          </a:prstGeom>
          <a:solidFill>
            <a:srgbClr val="FF0000"/>
          </a:solidFill>
          <a:ln w="28575" algn="ctr">
            <a:noFill/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r>
              <a:rPr lang="de-DE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7196" name="Oval 28"/>
          <p:cNvSpPr>
            <a:spLocks noChangeArrowheads="1"/>
          </p:cNvSpPr>
          <p:nvPr/>
        </p:nvSpPr>
        <p:spPr bwMode="auto">
          <a:xfrm>
            <a:off x="1763713" y="3284538"/>
            <a:ext cx="215900" cy="215900"/>
          </a:xfrm>
          <a:prstGeom prst="ellipse">
            <a:avLst/>
          </a:prstGeom>
          <a:solidFill>
            <a:srgbClr val="FF0000"/>
          </a:solidFill>
          <a:ln w="28575" algn="ctr">
            <a:noFill/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r>
              <a:rPr lang="de-DE">
                <a:solidFill>
                  <a:schemeClr val="bg1"/>
                </a:solidFill>
              </a:rPr>
              <a:t>n</a:t>
            </a:r>
          </a:p>
        </p:txBody>
      </p:sp>
      <p:grpSp>
        <p:nvGrpSpPr>
          <p:cNvPr id="7188" name="Group 20"/>
          <p:cNvGrpSpPr>
            <a:grpSpLocks/>
          </p:cNvGrpSpPr>
          <p:nvPr/>
        </p:nvGrpSpPr>
        <p:grpSpPr bwMode="auto">
          <a:xfrm>
            <a:off x="1258888" y="2997200"/>
            <a:ext cx="936625" cy="936625"/>
            <a:chOff x="703" y="1859"/>
            <a:chExt cx="590" cy="590"/>
          </a:xfrm>
        </p:grpSpPr>
        <p:sp>
          <p:nvSpPr>
            <p:cNvPr id="7185" name="Oval 17"/>
            <p:cNvSpPr>
              <a:spLocks noChangeArrowheads="1"/>
            </p:cNvSpPr>
            <p:nvPr/>
          </p:nvSpPr>
          <p:spPr bwMode="auto">
            <a:xfrm>
              <a:off x="703" y="1859"/>
              <a:ext cx="590" cy="590"/>
            </a:xfrm>
            <a:prstGeom prst="ellipse">
              <a:avLst/>
            </a:prstGeom>
            <a:solidFill>
              <a:srgbClr val="DDDDDD"/>
            </a:solidFill>
            <a:ln w="28575" algn="ctr">
              <a:noFill/>
              <a:round/>
              <a:headEnd/>
              <a:tailEnd type="none" w="lg" len="lg"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graphicFrame>
          <p:nvGraphicFramePr>
            <p:cNvPr id="7186" name="Object 18"/>
            <p:cNvGraphicFramePr>
              <a:graphicFrameLocks noChangeAspect="1"/>
            </p:cNvGraphicFramePr>
            <p:nvPr/>
          </p:nvGraphicFramePr>
          <p:xfrm>
            <a:off x="793" y="2006"/>
            <a:ext cx="404" cy="3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95" name="Formel" r:id="rId7" imgW="317160" imgH="241200" progId="Equation.3">
                    <p:embed/>
                  </p:oleObj>
                </mc:Choice>
                <mc:Fallback>
                  <p:oleObj name="Formel" r:id="rId7" imgW="317160" imgH="241200" progId="Equation.3">
                    <p:embed/>
                    <p:pic>
                      <p:nvPicPr>
                        <p:cNvPr id="0" name="Picture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93" y="2006"/>
                          <a:ext cx="404" cy="30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219" name="Group 51"/>
          <p:cNvGrpSpPr>
            <a:grpSpLocks/>
          </p:cNvGrpSpPr>
          <p:nvPr/>
        </p:nvGrpSpPr>
        <p:grpSpPr bwMode="auto">
          <a:xfrm>
            <a:off x="323850" y="5876925"/>
            <a:ext cx="2735263" cy="366713"/>
            <a:chOff x="204" y="3702"/>
            <a:chExt cx="1723" cy="231"/>
          </a:xfrm>
        </p:grpSpPr>
        <p:sp>
          <p:nvSpPr>
            <p:cNvPr id="7198" name="Oval 30"/>
            <p:cNvSpPr>
              <a:spLocks noChangeArrowheads="1"/>
            </p:cNvSpPr>
            <p:nvPr/>
          </p:nvSpPr>
          <p:spPr bwMode="auto">
            <a:xfrm>
              <a:off x="204" y="3748"/>
              <a:ext cx="136" cy="136"/>
            </a:xfrm>
            <a:prstGeom prst="ellipse">
              <a:avLst/>
            </a:prstGeom>
            <a:solidFill>
              <a:srgbClr val="FFCCCC"/>
            </a:solidFill>
            <a:ln w="12700" algn="ctr">
              <a:solidFill>
                <a:srgbClr val="FF0000"/>
              </a:solidFill>
              <a:round/>
              <a:headEnd/>
              <a:tailEnd type="none" w="lg" len="lg"/>
            </a:ln>
            <a:effectLst/>
          </p:spPr>
          <p:txBody>
            <a:bodyPr wrap="none" anchor="ctr"/>
            <a:lstStyle/>
            <a:p>
              <a:r>
                <a:rPr lang="de-DE"/>
                <a:t>n</a:t>
              </a:r>
            </a:p>
          </p:txBody>
        </p:sp>
        <p:sp>
          <p:nvSpPr>
            <p:cNvPr id="7217" name="Text Box 49"/>
            <p:cNvSpPr txBox="1">
              <a:spLocks noChangeArrowheads="1"/>
            </p:cNvSpPr>
            <p:nvPr/>
          </p:nvSpPr>
          <p:spPr bwMode="auto">
            <a:xfrm>
              <a:off x="340" y="3702"/>
              <a:ext cx="1587" cy="231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 type="none" w="lg" len="lg"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de-DE"/>
                <a:t>„langsames“ Neutron</a:t>
              </a:r>
            </a:p>
          </p:txBody>
        </p:sp>
      </p:grpSp>
      <p:grpSp>
        <p:nvGrpSpPr>
          <p:cNvPr id="7220" name="Group 52"/>
          <p:cNvGrpSpPr>
            <a:grpSpLocks/>
          </p:cNvGrpSpPr>
          <p:nvPr/>
        </p:nvGrpSpPr>
        <p:grpSpPr bwMode="auto">
          <a:xfrm>
            <a:off x="6300788" y="5876925"/>
            <a:ext cx="2735262" cy="366713"/>
            <a:chOff x="3969" y="3702"/>
            <a:chExt cx="1723" cy="231"/>
          </a:xfrm>
        </p:grpSpPr>
        <p:sp>
          <p:nvSpPr>
            <p:cNvPr id="7197" name="Oval 29"/>
            <p:cNvSpPr>
              <a:spLocks noChangeArrowheads="1"/>
            </p:cNvSpPr>
            <p:nvPr/>
          </p:nvSpPr>
          <p:spPr bwMode="auto">
            <a:xfrm>
              <a:off x="3969" y="3748"/>
              <a:ext cx="136" cy="136"/>
            </a:xfrm>
            <a:prstGeom prst="ellipse">
              <a:avLst/>
            </a:prstGeom>
            <a:solidFill>
              <a:srgbClr val="FF0000"/>
            </a:solidFill>
            <a:ln w="28575" algn="ctr">
              <a:noFill/>
              <a:round/>
              <a:headEnd/>
              <a:tailEnd type="none" w="lg" len="lg"/>
            </a:ln>
            <a:effectLst/>
          </p:spPr>
          <p:txBody>
            <a:bodyPr wrap="none" anchor="ctr"/>
            <a:lstStyle/>
            <a:p>
              <a:r>
                <a:rPr lang="de-DE" dirty="0">
                  <a:solidFill>
                    <a:schemeClr val="bg1"/>
                  </a:solidFill>
                </a:rPr>
                <a:t>n</a:t>
              </a:r>
            </a:p>
          </p:txBody>
        </p:sp>
        <p:sp>
          <p:nvSpPr>
            <p:cNvPr id="7218" name="Text Box 50"/>
            <p:cNvSpPr txBox="1">
              <a:spLocks noChangeArrowheads="1"/>
            </p:cNvSpPr>
            <p:nvPr/>
          </p:nvSpPr>
          <p:spPr bwMode="auto">
            <a:xfrm>
              <a:off x="4105" y="3702"/>
              <a:ext cx="1587" cy="231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 type="none" w="lg" len="lg"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de-DE"/>
                <a:t>„schnelles“ Neutron</a:t>
              </a:r>
            </a:p>
          </p:txBody>
        </p:sp>
      </p:grpSp>
      <p:sp>
        <p:nvSpPr>
          <p:cNvPr id="7223" name="Text Box 55"/>
          <p:cNvSpPr txBox="1">
            <a:spLocks noChangeArrowheads="1"/>
          </p:cNvSpPr>
          <p:nvPr/>
        </p:nvSpPr>
        <p:spPr bwMode="auto">
          <a:xfrm>
            <a:off x="3113088" y="692150"/>
            <a:ext cx="6030912" cy="366713"/>
          </a:xfrm>
          <a:prstGeom prst="rect">
            <a:avLst/>
          </a:prstGeom>
          <a:noFill/>
          <a:ln w="28575" algn="ctr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de-DE" dirty="0">
                <a:solidFill>
                  <a:srgbClr val="FF00FF"/>
                </a:solidFill>
              </a:rPr>
              <a:t>Variante zeigt </a:t>
            </a:r>
            <a:r>
              <a:rPr lang="de-DE" dirty="0" err="1">
                <a:solidFill>
                  <a:srgbClr val="FF00FF"/>
                </a:solidFill>
              </a:rPr>
              <a:t>Synchronizität</a:t>
            </a:r>
            <a:r>
              <a:rPr lang="de-DE" dirty="0">
                <a:solidFill>
                  <a:srgbClr val="FF00FF"/>
                </a:solidFill>
              </a:rPr>
              <a:t> der Einzelereignisse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99 0.0 L 0.11025 0.0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0.0 L 0.2441 -0.1574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-79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7037E-7 L 0.2441 0.1578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79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.0 L 0.23229 -0.0629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" y="-31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07407E-6 L 0.23229 0.06828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" y="34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9 0.00532 L 0.23229 0.00532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" y="0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38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9 -0.00093 L -0.01944 0.07222 L 0.03229 0.0331 L 0.01163 0.10741 L 0.06337 0.06944 L 0.04202 0.14167 L 0.09375 0.10324 L 0.07222 0.17708 L 0.12431 0.13819 L 0.10365 0.2125 L 0.15434 0.17292 L 0.13368 0.24769 L 0.18472 0.20833 L 0.16389 0.28218 L 0.21563 0.24421 L 0.19497 0.31667 L 0.24688 0.27917 " pathEditMode="relative" rAng="2442505" ptsTypes="FFFFFFFFFFFFFFFFF">
                                      <p:cBhvr>
                                        <p:cTn id="27" dur="20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1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08" grpId="0" animBg="1"/>
      <p:bldP spid="7179" grpId="0" animBg="1"/>
      <p:bldP spid="7179" grpId="1" animBg="1"/>
      <p:bldP spid="7181" grpId="0" animBg="1"/>
      <p:bldP spid="7191" grpId="0" animBg="1"/>
      <p:bldP spid="7189" grpId="1" animBg="1"/>
      <p:bldP spid="7195" grpId="0" animBg="1"/>
      <p:bldP spid="719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43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8B41134-977B-4323-B789-592912E2BDD8}" type="slidenum">
              <a:rPr lang="de-DE"/>
              <a:pPr/>
              <a:t>2</a:t>
            </a:fld>
            <a:endParaRPr lang="de-DE"/>
          </a:p>
        </p:txBody>
      </p:sp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1547813" y="3213100"/>
            <a:ext cx="433387" cy="431800"/>
          </a:xfrm>
          <a:prstGeom prst="star8">
            <a:avLst>
              <a:gd name="adj" fmla="val 11903"/>
            </a:avLst>
          </a:prstGeom>
          <a:solidFill>
            <a:srgbClr val="FFFF00"/>
          </a:solidFill>
          <a:ln w="12700" algn="ctr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/>
              <a:t>Kernreaktionen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0" y="692150"/>
            <a:ext cx="2916238" cy="366713"/>
          </a:xfrm>
          <a:prstGeom prst="rect">
            <a:avLst/>
          </a:prstGeom>
          <a:noFill/>
          <a:ln w="28575" algn="ctr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de-DE"/>
              <a:t>Kernspaltung an Uran-235</a:t>
            </a:r>
          </a:p>
        </p:txBody>
      </p:sp>
      <p:sp>
        <p:nvSpPr>
          <p:cNvPr id="19461" name="Oval 5"/>
          <p:cNvSpPr>
            <a:spLocks noChangeArrowheads="1"/>
          </p:cNvSpPr>
          <p:nvPr/>
        </p:nvSpPr>
        <p:spPr bwMode="auto">
          <a:xfrm>
            <a:off x="323850" y="3321050"/>
            <a:ext cx="215900" cy="215900"/>
          </a:xfrm>
          <a:prstGeom prst="ellipse">
            <a:avLst/>
          </a:prstGeom>
          <a:solidFill>
            <a:srgbClr val="FFCCCC"/>
          </a:solidFill>
          <a:ln w="12700" algn="ctr">
            <a:solidFill>
              <a:srgbClr val="FF0000"/>
            </a:solidFill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r>
              <a:rPr lang="de-DE"/>
              <a:t>n</a:t>
            </a:r>
          </a:p>
        </p:txBody>
      </p:sp>
      <p:sp>
        <p:nvSpPr>
          <p:cNvPr id="19462" name="Oval 6"/>
          <p:cNvSpPr>
            <a:spLocks noChangeArrowheads="1"/>
          </p:cNvSpPr>
          <p:nvPr/>
        </p:nvSpPr>
        <p:spPr bwMode="auto">
          <a:xfrm>
            <a:off x="1403350" y="2994025"/>
            <a:ext cx="720725" cy="722313"/>
          </a:xfrm>
          <a:prstGeom prst="ellipse">
            <a:avLst/>
          </a:prstGeom>
          <a:solidFill>
            <a:srgbClr val="DDDDDD"/>
          </a:solidFill>
          <a:ln w="28575" algn="ctr">
            <a:noFill/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endParaRPr lang="de-DE"/>
          </a:p>
        </p:txBody>
      </p:sp>
      <p:graphicFrame>
        <p:nvGraphicFramePr>
          <p:cNvPr id="19463" name="Object 7"/>
          <p:cNvGraphicFramePr>
            <a:graphicFrameLocks noChangeAspect="1"/>
          </p:cNvGraphicFramePr>
          <p:nvPr/>
        </p:nvGraphicFramePr>
        <p:xfrm>
          <a:off x="3675063" y="4221163"/>
          <a:ext cx="641350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2" name="Formel" r:id="rId3" imgW="317160" imgH="241200" progId="Equation.3">
                  <p:embed/>
                </p:oleObj>
              </mc:Choice>
              <mc:Fallback>
                <p:oleObj name="Formel" r:id="rId3" imgW="317160" imgH="2412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5063" y="4221163"/>
                        <a:ext cx="641350" cy="487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4" name="Oval 8"/>
          <p:cNvSpPr>
            <a:spLocks noChangeArrowheads="1"/>
          </p:cNvSpPr>
          <p:nvPr/>
        </p:nvSpPr>
        <p:spPr bwMode="auto">
          <a:xfrm>
            <a:off x="1331913" y="2997200"/>
            <a:ext cx="863600" cy="863600"/>
          </a:xfrm>
          <a:prstGeom prst="ellipse">
            <a:avLst/>
          </a:prstGeom>
          <a:solidFill>
            <a:srgbClr val="DDDDDD"/>
          </a:solidFill>
          <a:ln w="28575" algn="ctr">
            <a:noFill/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endParaRPr lang="de-DE"/>
          </a:p>
        </p:txBody>
      </p:sp>
      <p:graphicFrame>
        <p:nvGraphicFramePr>
          <p:cNvPr id="19465" name="Object 9"/>
          <p:cNvGraphicFramePr>
            <a:graphicFrameLocks noChangeAspect="1"/>
          </p:cNvGraphicFramePr>
          <p:nvPr/>
        </p:nvGraphicFramePr>
        <p:xfrm>
          <a:off x="3597275" y="2133600"/>
          <a:ext cx="795338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3" name="Formel" r:id="rId5" imgW="393480" imgH="241200" progId="Equation.3">
                  <p:embed/>
                </p:oleObj>
              </mc:Choice>
              <mc:Fallback>
                <p:oleObj name="Formel" r:id="rId5" imgW="393480" imgH="2412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7275" y="2133600"/>
                        <a:ext cx="795338" cy="487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6" name="Oval 10"/>
          <p:cNvSpPr>
            <a:spLocks noChangeArrowheads="1"/>
          </p:cNvSpPr>
          <p:nvPr/>
        </p:nvSpPr>
        <p:spPr bwMode="auto">
          <a:xfrm>
            <a:off x="1763713" y="3284538"/>
            <a:ext cx="215900" cy="215900"/>
          </a:xfrm>
          <a:prstGeom prst="ellipse">
            <a:avLst/>
          </a:prstGeom>
          <a:solidFill>
            <a:srgbClr val="FF0000"/>
          </a:solidFill>
          <a:ln w="28575" algn="ctr">
            <a:noFill/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r>
              <a:rPr lang="de-DE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19467" name="Oval 11"/>
          <p:cNvSpPr>
            <a:spLocks noChangeArrowheads="1"/>
          </p:cNvSpPr>
          <p:nvPr/>
        </p:nvSpPr>
        <p:spPr bwMode="auto">
          <a:xfrm>
            <a:off x="1763713" y="3284538"/>
            <a:ext cx="215900" cy="215900"/>
          </a:xfrm>
          <a:prstGeom prst="ellipse">
            <a:avLst/>
          </a:prstGeom>
          <a:solidFill>
            <a:srgbClr val="FF0000"/>
          </a:solidFill>
          <a:ln w="28575" algn="ctr">
            <a:noFill/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r>
              <a:rPr lang="de-DE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19468" name="Oval 12"/>
          <p:cNvSpPr>
            <a:spLocks noChangeArrowheads="1"/>
          </p:cNvSpPr>
          <p:nvPr/>
        </p:nvSpPr>
        <p:spPr bwMode="auto">
          <a:xfrm>
            <a:off x="1763713" y="3284538"/>
            <a:ext cx="215900" cy="215900"/>
          </a:xfrm>
          <a:prstGeom prst="ellipse">
            <a:avLst/>
          </a:prstGeom>
          <a:solidFill>
            <a:srgbClr val="FF0000"/>
          </a:solidFill>
          <a:ln w="28575" algn="ctr">
            <a:noFill/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r>
              <a:rPr lang="de-DE">
                <a:solidFill>
                  <a:schemeClr val="bg1"/>
                </a:solidFill>
              </a:rPr>
              <a:t>n</a:t>
            </a:r>
          </a:p>
        </p:txBody>
      </p:sp>
      <p:grpSp>
        <p:nvGrpSpPr>
          <p:cNvPr id="19469" name="Group 13"/>
          <p:cNvGrpSpPr>
            <a:grpSpLocks/>
          </p:cNvGrpSpPr>
          <p:nvPr/>
        </p:nvGrpSpPr>
        <p:grpSpPr bwMode="auto">
          <a:xfrm>
            <a:off x="1258888" y="2997200"/>
            <a:ext cx="936625" cy="936625"/>
            <a:chOff x="703" y="1859"/>
            <a:chExt cx="590" cy="590"/>
          </a:xfrm>
        </p:grpSpPr>
        <p:sp>
          <p:nvSpPr>
            <p:cNvPr id="19470" name="Oval 14"/>
            <p:cNvSpPr>
              <a:spLocks noChangeArrowheads="1"/>
            </p:cNvSpPr>
            <p:nvPr/>
          </p:nvSpPr>
          <p:spPr bwMode="auto">
            <a:xfrm>
              <a:off x="703" y="1859"/>
              <a:ext cx="590" cy="590"/>
            </a:xfrm>
            <a:prstGeom prst="ellipse">
              <a:avLst/>
            </a:prstGeom>
            <a:solidFill>
              <a:srgbClr val="DDDDDD"/>
            </a:solidFill>
            <a:ln w="28575" algn="ctr">
              <a:noFill/>
              <a:round/>
              <a:headEnd/>
              <a:tailEnd type="none" w="lg" len="lg"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graphicFrame>
          <p:nvGraphicFramePr>
            <p:cNvPr id="19471" name="Object 15"/>
            <p:cNvGraphicFramePr>
              <a:graphicFrameLocks noChangeAspect="1"/>
            </p:cNvGraphicFramePr>
            <p:nvPr/>
          </p:nvGraphicFramePr>
          <p:xfrm>
            <a:off x="793" y="2006"/>
            <a:ext cx="404" cy="3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74" name="Formel" r:id="rId7" imgW="317160" imgH="241200" progId="Equation.3">
                    <p:embed/>
                  </p:oleObj>
                </mc:Choice>
                <mc:Fallback>
                  <p:oleObj name="Formel" r:id="rId7" imgW="317160" imgH="241200" progId="Equation.3">
                    <p:embed/>
                    <p:pic>
                      <p:nvPicPr>
                        <p:cNvPr id="0" name="Picture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93" y="2006"/>
                          <a:ext cx="404" cy="30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472" name="Group 16"/>
          <p:cNvGrpSpPr>
            <a:grpSpLocks/>
          </p:cNvGrpSpPr>
          <p:nvPr/>
        </p:nvGrpSpPr>
        <p:grpSpPr bwMode="auto">
          <a:xfrm>
            <a:off x="4572000" y="2205038"/>
            <a:ext cx="1582738" cy="366712"/>
            <a:chOff x="2880" y="1389"/>
            <a:chExt cx="997" cy="231"/>
          </a:xfrm>
        </p:grpSpPr>
        <p:sp>
          <p:nvSpPr>
            <p:cNvPr id="19473" name="Text Box 17"/>
            <p:cNvSpPr txBox="1">
              <a:spLocks noChangeArrowheads="1"/>
            </p:cNvSpPr>
            <p:nvPr/>
          </p:nvSpPr>
          <p:spPr bwMode="auto">
            <a:xfrm>
              <a:off x="2880" y="1389"/>
              <a:ext cx="226" cy="231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 type="none" w="lg" len="lg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de-DE"/>
                <a:t>1</a:t>
              </a:r>
            </a:p>
          </p:txBody>
        </p:sp>
        <p:sp>
          <p:nvSpPr>
            <p:cNvPr id="19474" name="Text Box 18"/>
            <p:cNvSpPr txBox="1">
              <a:spLocks noChangeArrowheads="1"/>
            </p:cNvSpPr>
            <p:nvPr/>
          </p:nvSpPr>
          <p:spPr bwMode="auto">
            <a:xfrm>
              <a:off x="3106" y="1389"/>
              <a:ext cx="226" cy="231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 type="none" w="lg" len="lg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de-DE"/>
                <a:t>+</a:t>
              </a:r>
            </a:p>
          </p:txBody>
        </p:sp>
        <p:sp>
          <p:nvSpPr>
            <p:cNvPr id="19475" name="Text Box 19"/>
            <p:cNvSpPr txBox="1">
              <a:spLocks noChangeArrowheads="1"/>
            </p:cNvSpPr>
            <p:nvPr/>
          </p:nvSpPr>
          <p:spPr bwMode="auto">
            <a:xfrm>
              <a:off x="3333" y="1389"/>
              <a:ext cx="363" cy="231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 type="none" w="lg" len="lg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de-DE"/>
                <a:t>235</a:t>
              </a:r>
            </a:p>
          </p:txBody>
        </p:sp>
        <p:sp>
          <p:nvSpPr>
            <p:cNvPr id="19476" name="Text Box 20"/>
            <p:cNvSpPr txBox="1">
              <a:spLocks noChangeArrowheads="1"/>
            </p:cNvSpPr>
            <p:nvPr/>
          </p:nvSpPr>
          <p:spPr bwMode="auto">
            <a:xfrm>
              <a:off x="3651" y="1389"/>
              <a:ext cx="226" cy="231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 type="none" w="lg" len="lg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de-DE"/>
                <a:t>=</a:t>
              </a:r>
            </a:p>
          </p:txBody>
        </p:sp>
      </p:grpSp>
      <p:sp>
        <p:nvSpPr>
          <p:cNvPr id="19477" name="Text Box 21"/>
          <p:cNvSpPr txBox="1">
            <a:spLocks noChangeArrowheads="1"/>
          </p:cNvSpPr>
          <p:nvPr/>
        </p:nvSpPr>
        <p:spPr bwMode="auto">
          <a:xfrm>
            <a:off x="6083300" y="2205038"/>
            <a:ext cx="576263" cy="366712"/>
          </a:xfrm>
          <a:prstGeom prst="rect">
            <a:avLst/>
          </a:prstGeom>
          <a:noFill/>
          <a:ln w="28575" algn="ctr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140</a:t>
            </a:r>
          </a:p>
        </p:txBody>
      </p:sp>
      <p:grpSp>
        <p:nvGrpSpPr>
          <p:cNvPr id="19478" name="Group 22"/>
          <p:cNvGrpSpPr>
            <a:grpSpLocks/>
          </p:cNvGrpSpPr>
          <p:nvPr/>
        </p:nvGrpSpPr>
        <p:grpSpPr bwMode="auto">
          <a:xfrm>
            <a:off x="6518275" y="2205038"/>
            <a:ext cx="788988" cy="366712"/>
            <a:chOff x="4106" y="1389"/>
            <a:chExt cx="497" cy="231"/>
          </a:xfrm>
        </p:grpSpPr>
        <p:sp>
          <p:nvSpPr>
            <p:cNvPr id="19479" name="Text Box 23"/>
            <p:cNvSpPr txBox="1">
              <a:spLocks noChangeArrowheads="1"/>
            </p:cNvSpPr>
            <p:nvPr/>
          </p:nvSpPr>
          <p:spPr bwMode="auto">
            <a:xfrm>
              <a:off x="4106" y="1389"/>
              <a:ext cx="226" cy="231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 type="none" w="lg" len="lg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de-DE"/>
                <a:t>+</a:t>
              </a:r>
            </a:p>
          </p:txBody>
        </p:sp>
        <p:sp>
          <p:nvSpPr>
            <p:cNvPr id="19480" name="Text Box 24"/>
            <p:cNvSpPr txBox="1">
              <a:spLocks noChangeArrowheads="1"/>
            </p:cNvSpPr>
            <p:nvPr/>
          </p:nvSpPr>
          <p:spPr bwMode="auto">
            <a:xfrm>
              <a:off x="4240" y="1389"/>
              <a:ext cx="363" cy="231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 type="none" w="lg" len="lg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de-DE"/>
                <a:t>93</a:t>
              </a:r>
            </a:p>
          </p:txBody>
        </p:sp>
      </p:grpSp>
      <p:grpSp>
        <p:nvGrpSpPr>
          <p:cNvPr id="19481" name="Group 25"/>
          <p:cNvGrpSpPr>
            <a:grpSpLocks/>
          </p:cNvGrpSpPr>
          <p:nvPr/>
        </p:nvGrpSpPr>
        <p:grpSpPr bwMode="auto">
          <a:xfrm>
            <a:off x="7164388" y="2205038"/>
            <a:ext cx="646112" cy="366712"/>
            <a:chOff x="4513" y="1389"/>
            <a:chExt cx="407" cy="231"/>
          </a:xfrm>
        </p:grpSpPr>
        <p:sp>
          <p:nvSpPr>
            <p:cNvPr id="19482" name="Text Box 26"/>
            <p:cNvSpPr txBox="1">
              <a:spLocks noChangeArrowheads="1"/>
            </p:cNvSpPr>
            <p:nvPr/>
          </p:nvSpPr>
          <p:spPr bwMode="auto">
            <a:xfrm>
              <a:off x="4513" y="1389"/>
              <a:ext cx="226" cy="231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 type="none" w="lg" len="lg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de-DE"/>
                <a:t>+</a:t>
              </a:r>
            </a:p>
          </p:txBody>
        </p:sp>
        <p:sp>
          <p:nvSpPr>
            <p:cNvPr id="19483" name="Text Box 27"/>
            <p:cNvSpPr txBox="1">
              <a:spLocks noChangeArrowheads="1"/>
            </p:cNvSpPr>
            <p:nvPr/>
          </p:nvSpPr>
          <p:spPr bwMode="auto">
            <a:xfrm>
              <a:off x="4694" y="1389"/>
              <a:ext cx="226" cy="231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 type="none" w="lg" len="lg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de-DE"/>
                <a:t>3</a:t>
              </a:r>
            </a:p>
          </p:txBody>
        </p:sp>
      </p:grpSp>
      <p:grpSp>
        <p:nvGrpSpPr>
          <p:cNvPr id="19484" name="Group 28"/>
          <p:cNvGrpSpPr>
            <a:grpSpLocks/>
          </p:cNvGrpSpPr>
          <p:nvPr/>
        </p:nvGrpSpPr>
        <p:grpSpPr bwMode="auto">
          <a:xfrm>
            <a:off x="7596188" y="2205038"/>
            <a:ext cx="1008062" cy="366712"/>
            <a:chOff x="4785" y="1389"/>
            <a:chExt cx="635" cy="231"/>
          </a:xfrm>
        </p:grpSpPr>
        <p:sp>
          <p:nvSpPr>
            <p:cNvPr id="19485" name="Text Box 29"/>
            <p:cNvSpPr txBox="1">
              <a:spLocks noChangeArrowheads="1"/>
            </p:cNvSpPr>
            <p:nvPr/>
          </p:nvSpPr>
          <p:spPr bwMode="auto">
            <a:xfrm>
              <a:off x="4785" y="1389"/>
              <a:ext cx="363" cy="231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 type="none" w="lg" len="lg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de-DE"/>
                <a:t>=</a:t>
              </a:r>
            </a:p>
          </p:txBody>
        </p:sp>
        <p:sp>
          <p:nvSpPr>
            <p:cNvPr id="19486" name="Text Box 30"/>
            <p:cNvSpPr txBox="1">
              <a:spLocks noChangeArrowheads="1"/>
            </p:cNvSpPr>
            <p:nvPr/>
          </p:nvSpPr>
          <p:spPr bwMode="auto">
            <a:xfrm>
              <a:off x="5057" y="1389"/>
              <a:ext cx="363" cy="231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 type="none" w="lg" len="lg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de-DE"/>
                <a:t>236</a:t>
              </a:r>
            </a:p>
          </p:txBody>
        </p:sp>
      </p:grpSp>
      <p:sp>
        <p:nvSpPr>
          <p:cNvPr id="19487" name="Text Box 31"/>
          <p:cNvSpPr txBox="1">
            <a:spLocks noChangeArrowheads="1"/>
          </p:cNvSpPr>
          <p:nvPr/>
        </p:nvSpPr>
        <p:spPr bwMode="auto">
          <a:xfrm>
            <a:off x="4572000" y="5229225"/>
            <a:ext cx="1944688" cy="366713"/>
          </a:xfrm>
          <a:prstGeom prst="rect">
            <a:avLst/>
          </a:prstGeom>
          <a:noFill/>
          <a:ln w="28575" algn="ctr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19488" name="Text Box 32"/>
          <p:cNvSpPr txBox="1">
            <a:spLocks noChangeArrowheads="1"/>
          </p:cNvSpPr>
          <p:nvPr/>
        </p:nvSpPr>
        <p:spPr bwMode="auto">
          <a:xfrm>
            <a:off x="4572000" y="5229225"/>
            <a:ext cx="1223963" cy="366713"/>
          </a:xfrm>
          <a:prstGeom prst="rect">
            <a:avLst/>
          </a:prstGeom>
          <a:noFill/>
          <a:ln w="28575" algn="ctr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de-DE"/>
              <a:t>198 MeV</a:t>
            </a:r>
          </a:p>
        </p:txBody>
      </p:sp>
      <p:grpSp>
        <p:nvGrpSpPr>
          <p:cNvPr id="19489" name="Group 33"/>
          <p:cNvGrpSpPr>
            <a:grpSpLocks/>
          </p:cNvGrpSpPr>
          <p:nvPr/>
        </p:nvGrpSpPr>
        <p:grpSpPr bwMode="auto">
          <a:xfrm>
            <a:off x="323850" y="5876925"/>
            <a:ext cx="2735263" cy="366713"/>
            <a:chOff x="204" y="3702"/>
            <a:chExt cx="1723" cy="231"/>
          </a:xfrm>
        </p:grpSpPr>
        <p:sp>
          <p:nvSpPr>
            <p:cNvPr id="19490" name="Oval 34"/>
            <p:cNvSpPr>
              <a:spLocks noChangeArrowheads="1"/>
            </p:cNvSpPr>
            <p:nvPr/>
          </p:nvSpPr>
          <p:spPr bwMode="auto">
            <a:xfrm>
              <a:off x="204" y="3748"/>
              <a:ext cx="136" cy="136"/>
            </a:xfrm>
            <a:prstGeom prst="ellipse">
              <a:avLst/>
            </a:prstGeom>
            <a:solidFill>
              <a:srgbClr val="FFCCCC"/>
            </a:solidFill>
            <a:ln w="12700" algn="ctr">
              <a:solidFill>
                <a:srgbClr val="FF0000"/>
              </a:solidFill>
              <a:round/>
              <a:headEnd/>
              <a:tailEnd type="none" w="lg" len="lg"/>
            </a:ln>
            <a:effectLst/>
          </p:spPr>
          <p:txBody>
            <a:bodyPr wrap="none" anchor="ctr"/>
            <a:lstStyle/>
            <a:p>
              <a:r>
                <a:rPr lang="de-DE"/>
                <a:t>n</a:t>
              </a:r>
            </a:p>
          </p:txBody>
        </p:sp>
        <p:sp>
          <p:nvSpPr>
            <p:cNvPr id="19491" name="Text Box 35"/>
            <p:cNvSpPr txBox="1">
              <a:spLocks noChangeArrowheads="1"/>
            </p:cNvSpPr>
            <p:nvPr/>
          </p:nvSpPr>
          <p:spPr bwMode="auto">
            <a:xfrm>
              <a:off x="340" y="3702"/>
              <a:ext cx="1587" cy="231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 type="none" w="lg" len="lg"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de-DE"/>
                <a:t>„langsames“ Neutron</a:t>
              </a:r>
            </a:p>
          </p:txBody>
        </p:sp>
      </p:grpSp>
      <p:grpSp>
        <p:nvGrpSpPr>
          <p:cNvPr id="19492" name="Group 36"/>
          <p:cNvGrpSpPr>
            <a:grpSpLocks/>
          </p:cNvGrpSpPr>
          <p:nvPr/>
        </p:nvGrpSpPr>
        <p:grpSpPr bwMode="auto">
          <a:xfrm>
            <a:off x="6300788" y="5876925"/>
            <a:ext cx="2735262" cy="366713"/>
            <a:chOff x="3969" y="3702"/>
            <a:chExt cx="1723" cy="231"/>
          </a:xfrm>
        </p:grpSpPr>
        <p:sp>
          <p:nvSpPr>
            <p:cNvPr id="19493" name="Oval 37"/>
            <p:cNvSpPr>
              <a:spLocks noChangeArrowheads="1"/>
            </p:cNvSpPr>
            <p:nvPr/>
          </p:nvSpPr>
          <p:spPr bwMode="auto">
            <a:xfrm>
              <a:off x="3969" y="3748"/>
              <a:ext cx="136" cy="136"/>
            </a:xfrm>
            <a:prstGeom prst="ellipse">
              <a:avLst/>
            </a:prstGeom>
            <a:solidFill>
              <a:srgbClr val="FF0000"/>
            </a:solidFill>
            <a:ln w="28575" algn="ctr">
              <a:noFill/>
              <a:round/>
              <a:headEnd/>
              <a:tailEnd type="none" w="lg" len="lg"/>
            </a:ln>
            <a:effectLst/>
          </p:spPr>
          <p:txBody>
            <a:bodyPr wrap="none" anchor="ctr"/>
            <a:lstStyle/>
            <a:p>
              <a:r>
                <a:rPr lang="de-DE">
                  <a:solidFill>
                    <a:schemeClr val="bg1"/>
                  </a:solidFill>
                </a:rPr>
                <a:t>n</a:t>
              </a:r>
            </a:p>
          </p:txBody>
        </p:sp>
        <p:sp>
          <p:nvSpPr>
            <p:cNvPr id="19494" name="Text Box 38"/>
            <p:cNvSpPr txBox="1">
              <a:spLocks noChangeArrowheads="1"/>
            </p:cNvSpPr>
            <p:nvPr/>
          </p:nvSpPr>
          <p:spPr bwMode="auto">
            <a:xfrm>
              <a:off x="4105" y="3702"/>
              <a:ext cx="1587" cy="231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 type="none" w="lg" len="lg"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de-DE"/>
                <a:t>„schnelles“ Neutron</a:t>
              </a:r>
            </a:p>
          </p:txBody>
        </p:sp>
      </p:grpSp>
      <p:sp>
        <p:nvSpPr>
          <p:cNvPr id="19495" name="Text Box 39"/>
          <p:cNvSpPr txBox="1">
            <a:spLocks noChangeArrowheads="1"/>
          </p:cNvSpPr>
          <p:nvPr/>
        </p:nvSpPr>
        <p:spPr bwMode="auto">
          <a:xfrm>
            <a:off x="4572000" y="1773238"/>
            <a:ext cx="1871663" cy="366712"/>
          </a:xfrm>
          <a:prstGeom prst="rect">
            <a:avLst/>
          </a:prstGeom>
          <a:noFill/>
          <a:ln w="28575" algn="ctr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de-DE"/>
              <a:t>Massenbilanz:</a:t>
            </a:r>
          </a:p>
        </p:txBody>
      </p:sp>
      <p:sp>
        <p:nvSpPr>
          <p:cNvPr id="19496" name="Text Box 40"/>
          <p:cNvSpPr txBox="1">
            <a:spLocks noChangeArrowheads="1"/>
          </p:cNvSpPr>
          <p:nvPr/>
        </p:nvSpPr>
        <p:spPr bwMode="auto">
          <a:xfrm>
            <a:off x="4572000" y="2636838"/>
            <a:ext cx="1871663" cy="366712"/>
          </a:xfrm>
          <a:prstGeom prst="rect">
            <a:avLst/>
          </a:prstGeom>
          <a:noFill/>
          <a:ln w="28575" algn="ctr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de-DE"/>
              <a:t>Energie:</a:t>
            </a:r>
          </a:p>
        </p:txBody>
      </p:sp>
      <p:sp>
        <p:nvSpPr>
          <p:cNvPr id="19497" name="Text Box 41"/>
          <p:cNvSpPr txBox="1">
            <a:spLocks noChangeArrowheads="1"/>
          </p:cNvSpPr>
          <p:nvPr/>
        </p:nvSpPr>
        <p:spPr bwMode="auto">
          <a:xfrm>
            <a:off x="3113088" y="692150"/>
            <a:ext cx="6030912" cy="784830"/>
          </a:xfrm>
          <a:prstGeom prst="rect">
            <a:avLst/>
          </a:prstGeom>
          <a:noFill/>
          <a:ln w="28575" algn="ctr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de-DE" dirty="0">
                <a:solidFill>
                  <a:srgbClr val="FF00FF"/>
                </a:solidFill>
              </a:rPr>
              <a:t>Variante zeigt Einzelereignisse zeitlich entzerrt.</a:t>
            </a:r>
          </a:p>
          <a:p>
            <a:pPr algn="l">
              <a:spcBef>
                <a:spcPct val="50000"/>
              </a:spcBef>
            </a:pPr>
            <a:r>
              <a:rPr lang="de-DE" dirty="0">
                <a:solidFill>
                  <a:srgbClr val="FF00FF"/>
                </a:solidFill>
              </a:rPr>
              <a:t>Mit Massebilanz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99 0.0 L 0.11025 0.0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0.0 L 0.2441 -0.1574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-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7037E-7 L 0.2441 0.15787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.0 L 0.23229 -0.06296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" y="-31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07407E-6 L 0.23229 0.06828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" y="34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9 0.00532 L 0.23229 0.00532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8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9 -0.00093 L -0.01944 0.07222 L 0.03229 0.0331 L 0.01163 0.10741 L 0.06337 0.06944 L 0.04202 0.14167 L 0.09375 0.10324 L 0.07222 0.17708 L 0.12431 0.13819 L 0.10365 0.2125 L 0.15434 0.17292 L 0.13368 0.24769 L 0.18472 0.20833 L 0.16389 0.28218 L 0.21563 0.24421 L 0.19497 0.31667 L 0.24688 0.27917 " pathEditMode="relative" rAng="2442505" ptsTypes="FFFFFFFFFFFFFFFFF">
                                      <p:cBhvr>
                                        <p:cTn id="42" dur="2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1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9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9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2" dur="5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5" dur="500"/>
                                        <p:tgtEl>
                                          <p:spTgt spid="194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8" dur="5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1" dur="500"/>
                                        <p:tgtEl>
                                          <p:spTgt spid="194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4" dur="500"/>
                                        <p:tgtEl>
                                          <p:spTgt spid="194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7" dur="500"/>
                                        <p:tgtEl>
                                          <p:spTgt spid="19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2" dur="500"/>
                                        <p:tgtEl>
                                          <p:spTgt spid="194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5" dur="500"/>
                                        <p:tgtEl>
                                          <p:spTgt spid="194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nimBg="1"/>
      <p:bldP spid="19461" grpId="0" animBg="1"/>
      <p:bldP spid="19461" grpId="1" animBg="1"/>
      <p:bldP spid="19462" grpId="0" animBg="1"/>
      <p:bldP spid="19464" grpId="0" animBg="1"/>
      <p:bldP spid="19466" grpId="0" animBg="1"/>
      <p:bldP spid="19467" grpId="0" animBg="1"/>
      <p:bldP spid="19468" grpId="0" animBg="1"/>
      <p:bldP spid="19477" grpId="0"/>
      <p:bldP spid="19477" grpId="1"/>
      <p:bldP spid="19488" grpId="0"/>
      <p:bldP spid="19488" grpId="1"/>
      <p:bldP spid="19495" grpId="0"/>
      <p:bldP spid="19495" grpId="1"/>
      <p:bldP spid="19496" grpId="0"/>
      <p:bldP spid="19496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4A89D7-CCC4-4F56-879B-4CAA8DB0E07E}" type="slidenum">
              <a:rPr lang="de-DE"/>
              <a:pPr/>
              <a:t>3</a:t>
            </a:fld>
            <a:endParaRPr lang="de-DE"/>
          </a:p>
        </p:txBody>
      </p:sp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3635375" y="3213100"/>
            <a:ext cx="433388" cy="431800"/>
          </a:xfrm>
          <a:prstGeom prst="star8">
            <a:avLst>
              <a:gd name="adj" fmla="val 11903"/>
            </a:avLst>
          </a:prstGeom>
          <a:solidFill>
            <a:srgbClr val="FFFF00"/>
          </a:solidFill>
          <a:ln w="12700" algn="ctr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/>
              <a:t>Kernreaktionen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0" y="692150"/>
            <a:ext cx="2916238" cy="366713"/>
          </a:xfrm>
          <a:prstGeom prst="rect">
            <a:avLst/>
          </a:prstGeom>
          <a:noFill/>
          <a:ln w="28575" algn="ctr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de-DE"/>
              <a:t>Kernspaltung an Uran-235</a:t>
            </a:r>
          </a:p>
        </p:txBody>
      </p:sp>
      <p:sp>
        <p:nvSpPr>
          <p:cNvPr id="21509" name="Oval 5"/>
          <p:cNvSpPr>
            <a:spLocks noChangeArrowheads="1"/>
          </p:cNvSpPr>
          <p:nvPr/>
        </p:nvSpPr>
        <p:spPr bwMode="auto">
          <a:xfrm>
            <a:off x="2411413" y="3321050"/>
            <a:ext cx="215900" cy="215900"/>
          </a:xfrm>
          <a:prstGeom prst="ellipse">
            <a:avLst/>
          </a:prstGeom>
          <a:solidFill>
            <a:srgbClr val="FFCCCC"/>
          </a:solidFill>
          <a:ln w="12700" algn="ctr">
            <a:solidFill>
              <a:srgbClr val="FF0000"/>
            </a:solidFill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r>
              <a:rPr lang="de-DE" dirty="0"/>
              <a:t>n</a:t>
            </a:r>
          </a:p>
        </p:txBody>
      </p:sp>
      <p:sp>
        <p:nvSpPr>
          <p:cNvPr id="21510" name="Oval 6"/>
          <p:cNvSpPr>
            <a:spLocks noChangeArrowheads="1"/>
          </p:cNvSpPr>
          <p:nvPr/>
        </p:nvSpPr>
        <p:spPr bwMode="auto">
          <a:xfrm>
            <a:off x="3490913" y="2994025"/>
            <a:ext cx="720725" cy="722313"/>
          </a:xfrm>
          <a:prstGeom prst="ellipse">
            <a:avLst/>
          </a:prstGeom>
          <a:solidFill>
            <a:srgbClr val="DDDDDD"/>
          </a:solidFill>
          <a:ln w="28575" algn="ctr">
            <a:noFill/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endParaRPr lang="de-DE"/>
          </a:p>
        </p:txBody>
      </p:sp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5762625" y="4221163"/>
          <a:ext cx="641350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0" name="Formel" r:id="rId3" imgW="317160" imgH="241200" progId="Equation.3">
                  <p:embed/>
                </p:oleObj>
              </mc:Choice>
              <mc:Fallback>
                <p:oleObj name="Formel" r:id="rId3" imgW="317160" imgH="2412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2625" y="4221163"/>
                        <a:ext cx="641350" cy="487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2" name="Oval 8"/>
          <p:cNvSpPr>
            <a:spLocks noChangeArrowheads="1"/>
          </p:cNvSpPr>
          <p:nvPr/>
        </p:nvSpPr>
        <p:spPr bwMode="auto">
          <a:xfrm>
            <a:off x="3419475" y="2997200"/>
            <a:ext cx="863600" cy="863600"/>
          </a:xfrm>
          <a:prstGeom prst="ellipse">
            <a:avLst/>
          </a:prstGeom>
          <a:solidFill>
            <a:srgbClr val="DDDDDD"/>
          </a:solidFill>
          <a:ln w="28575" algn="ctr">
            <a:noFill/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endParaRPr lang="de-DE"/>
          </a:p>
        </p:txBody>
      </p:sp>
      <p:graphicFrame>
        <p:nvGraphicFramePr>
          <p:cNvPr id="21513" name="Object 9"/>
          <p:cNvGraphicFramePr>
            <a:graphicFrameLocks noChangeAspect="1"/>
          </p:cNvGraphicFramePr>
          <p:nvPr/>
        </p:nvGraphicFramePr>
        <p:xfrm>
          <a:off x="5684838" y="2133600"/>
          <a:ext cx="795337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1" name="Formel" r:id="rId5" imgW="393480" imgH="241200" progId="Equation.3">
                  <p:embed/>
                </p:oleObj>
              </mc:Choice>
              <mc:Fallback>
                <p:oleObj name="Formel" r:id="rId5" imgW="393480" imgH="2412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4838" y="2133600"/>
                        <a:ext cx="795337" cy="487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4" name="Oval 10"/>
          <p:cNvSpPr>
            <a:spLocks noChangeArrowheads="1"/>
          </p:cNvSpPr>
          <p:nvPr/>
        </p:nvSpPr>
        <p:spPr bwMode="auto">
          <a:xfrm>
            <a:off x="3851275" y="3284538"/>
            <a:ext cx="215900" cy="215900"/>
          </a:xfrm>
          <a:prstGeom prst="ellipse">
            <a:avLst/>
          </a:prstGeom>
          <a:solidFill>
            <a:srgbClr val="FF0000"/>
          </a:solidFill>
          <a:ln w="28575" algn="ctr">
            <a:noFill/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r>
              <a:rPr lang="de-DE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21515" name="Oval 11"/>
          <p:cNvSpPr>
            <a:spLocks noChangeArrowheads="1"/>
          </p:cNvSpPr>
          <p:nvPr/>
        </p:nvSpPr>
        <p:spPr bwMode="auto">
          <a:xfrm>
            <a:off x="3851275" y="3284538"/>
            <a:ext cx="215900" cy="215900"/>
          </a:xfrm>
          <a:prstGeom prst="ellipse">
            <a:avLst/>
          </a:prstGeom>
          <a:solidFill>
            <a:srgbClr val="FF0000"/>
          </a:solidFill>
          <a:ln w="28575" algn="ctr">
            <a:noFill/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r>
              <a:rPr lang="de-DE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21516" name="Oval 12"/>
          <p:cNvSpPr>
            <a:spLocks noChangeArrowheads="1"/>
          </p:cNvSpPr>
          <p:nvPr/>
        </p:nvSpPr>
        <p:spPr bwMode="auto">
          <a:xfrm>
            <a:off x="3851275" y="3284538"/>
            <a:ext cx="215900" cy="215900"/>
          </a:xfrm>
          <a:prstGeom prst="ellipse">
            <a:avLst/>
          </a:prstGeom>
          <a:solidFill>
            <a:srgbClr val="FF0000"/>
          </a:solidFill>
          <a:ln w="28575" algn="ctr">
            <a:noFill/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r>
              <a:rPr lang="de-DE">
                <a:solidFill>
                  <a:schemeClr val="bg1"/>
                </a:solidFill>
              </a:rPr>
              <a:t>n</a:t>
            </a:r>
          </a:p>
        </p:txBody>
      </p:sp>
      <p:grpSp>
        <p:nvGrpSpPr>
          <p:cNvPr id="21517" name="Group 13"/>
          <p:cNvGrpSpPr>
            <a:grpSpLocks/>
          </p:cNvGrpSpPr>
          <p:nvPr/>
        </p:nvGrpSpPr>
        <p:grpSpPr bwMode="auto">
          <a:xfrm>
            <a:off x="3346450" y="2997200"/>
            <a:ext cx="936625" cy="936625"/>
            <a:chOff x="703" y="1859"/>
            <a:chExt cx="590" cy="590"/>
          </a:xfrm>
        </p:grpSpPr>
        <p:sp>
          <p:nvSpPr>
            <p:cNvPr id="21518" name="Oval 14"/>
            <p:cNvSpPr>
              <a:spLocks noChangeArrowheads="1"/>
            </p:cNvSpPr>
            <p:nvPr/>
          </p:nvSpPr>
          <p:spPr bwMode="auto">
            <a:xfrm>
              <a:off x="703" y="1859"/>
              <a:ext cx="590" cy="590"/>
            </a:xfrm>
            <a:prstGeom prst="ellipse">
              <a:avLst/>
            </a:prstGeom>
            <a:solidFill>
              <a:srgbClr val="DDDDDD"/>
            </a:solidFill>
            <a:ln w="28575" algn="ctr">
              <a:noFill/>
              <a:round/>
              <a:headEnd/>
              <a:tailEnd type="none" w="lg" len="lg"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graphicFrame>
          <p:nvGraphicFramePr>
            <p:cNvPr id="21519" name="Object 15"/>
            <p:cNvGraphicFramePr>
              <a:graphicFrameLocks noChangeAspect="1"/>
            </p:cNvGraphicFramePr>
            <p:nvPr/>
          </p:nvGraphicFramePr>
          <p:xfrm>
            <a:off x="793" y="2006"/>
            <a:ext cx="404" cy="3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522" name="Formel" r:id="rId7" imgW="317160" imgH="241200" progId="Equation.3">
                    <p:embed/>
                  </p:oleObj>
                </mc:Choice>
                <mc:Fallback>
                  <p:oleObj name="Formel" r:id="rId7" imgW="317160" imgH="241200" progId="Equation.3">
                    <p:embed/>
                    <p:pic>
                      <p:nvPicPr>
                        <p:cNvPr id="0" name="Picture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93" y="2006"/>
                          <a:ext cx="404" cy="30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1520" name="Text Box 16"/>
          <p:cNvSpPr txBox="1">
            <a:spLocks noChangeArrowheads="1"/>
          </p:cNvSpPr>
          <p:nvPr/>
        </p:nvSpPr>
        <p:spPr bwMode="auto">
          <a:xfrm>
            <a:off x="4572000" y="5229225"/>
            <a:ext cx="1944688" cy="366713"/>
          </a:xfrm>
          <a:prstGeom prst="rect">
            <a:avLst/>
          </a:prstGeom>
          <a:noFill/>
          <a:ln w="28575" algn="ctr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grpSp>
        <p:nvGrpSpPr>
          <p:cNvPr id="21521" name="Group 17"/>
          <p:cNvGrpSpPr>
            <a:grpSpLocks/>
          </p:cNvGrpSpPr>
          <p:nvPr/>
        </p:nvGrpSpPr>
        <p:grpSpPr bwMode="auto">
          <a:xfrm>
            <a:off x="323850" y="5445125"/>
            <a:ext cx="2735263" cy="366713"/>
            <a:chOff x="204" y="3702"/>
            <a:chExt cx="1723" cy="231"/>
          </a:xfrm>
        </p:grpSpPr>
        <p:sp>
          <p:nvSpPr>
            <p:cNvPr id="21522" name="Oval 18"/>
            <p:cNvSpPr>
              <a:spLocks noChangeArrowheads="1"/>
            </p:cNvSpPr>
            <p:nvPr/>
          </p:nvSpPr>
          <p:spPr bwMode="auto">
            <a:xfrm>
              <a:off x="204" y="3748"/>
              <a:ext cx="136" cy="136"/>
            </a:xfrm>
            <a:prstGeom prst="ellipse">
              <a:avLst/>
            </a:prstGeom>
            <a:solidFill>
              <a:srgbClr val="FFCCCC"/>
            </a:solidFill>
            <a:ln w="12700" algn="ctr">
              <a:solidFill>
                <a:srgbClr val="FF0000"/>
              </a:solidFill>
              <a:round/>
              <a:headEnd/>
              <a:tailEnd type="none" w="lg" len="lg"/>
            </a:ln>
            <a:effectLst/>
          </p:spPr>
          <p:txBody>
            <a:bodyPr wrap="none" anchor="ctr"/>
            <a:lstStyle/>
            <a:p>
              <a:r>
                <a:rPr lang="de-DE"/>
                <a:t>n</a:t>
              </a:r>
            </a:p>
          </p:txBody>
        </p:sp>
        <p:sp>
          <p:nvSpPr>
            <p:cNvPr id="21523" name="Text Box 19"/>
            <p:cNvSpPr txBox="1">
              <a:spLocks noChangeArrowheads="1"/>
            </p:cNvSpPr>
            <p:nvPr/>
          </p:nvSpPr>
          <p:spPr bwMode="auto">
            <a:xfrm>
              <a:off x="340" y="3702"/>
              <a:ext cx="1587" cy="231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 type="none" w="lg" len="lg"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de-DE"/>
                <a:t>„langsames“ Neutron</a:t>
              </a:r>
            </a:p>
          </p:txBody>
        </p:sp>
      </p:grpSp>
      <p:grpSp>
        <p:nvGrpSpPr>
          <p:cNvPr id="21524" name="Group 20"/>
          <p:cNvGrpSpPr>
            <a:grpSpLocks/>
          </p:cNvGrpSpPr>
          <p:nvPr/>
        </p:nvGrpSpPr>
        <p:grpSpPr bwMode="auto">
          <a:xfrm>
            <a:off x="323850" y="5805488"/>
            <a:ext cx="2735263" cy="366712"/>
            <a:chOff x="3969" y="3702"/>
            <a:chExt cx="1723" cy="231"/>
          </a:xfrm>
        </p:grpSpPr>
        <p:sp>
          <p:nvSpPr>
            <p:cNvPr id="21525" name="Oval 21"/>
            <p:cNvSpPr>
              <a:spLocks noChangeArrowheads="1"/>
            </p:cNvSpPr>
            <p:nvPr/>
          </p:nvSpPr>
          <p:spPr bwMode="auto">
            <a:xfrm>
              <a:off x="3969" y="3748"/>
              <a:ext cx="136" cy="136"/>
            </a:xfrm>
            <a:prstGeom prst="ellipse">
              <a:avLst/>
            </a:prstGeom>
            <a:solidFill>
              <a:srgbClr val="FF0000"/>
            </a:solidFill>
            <a:ln w="28575" algn="ctr">
              <a:noFill/>
              <a:round/>
              <a:headEnd/>
              <a:tailEnd type="none" w="lg" len="lg"/>
            </a:ln>
            <a:effectLst/>
          </p:spPr>
          <p:txBody>
            <a:bodyPr wrap="none" anchor="ctr"/>
            <a:lstStyle/>
            <a:p>
              <a:r>
                <a:rPr lang="de-DE">
                  <a:solidFill>
                    <a:schemeClr val="bg1"/>
                  </a:solidFill>
                </a:rPr>
                <a:t>n</a:t>
              </a:r>
            </a:p>
          </p:txBody>
        </p:sp>
        <p:sp>
          <p:nvSpPr>
            <p:cNvPr id="21526" name="Text Box 22"/>
            <p:cNvSpPr txBox="1">
              <a:spLocks noChangeArrowheads="1"/>
            </p:cNvSpPr>
            <p:nvPr/>
          </p:nvSpPr>
          <p:spPr bwMode="auto">
            <a:xfrm>
              <a:off x="4105" y="3702"/>
              <a:ext cx="1587" cy="231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 type="none" w="lg" len="lg"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de-DE"/>
                <a:t>„schnelles“ Neutron</a:t>
              </a:r>
            </a:p>
          </p:txBody>
        </p:sp>
      </p:grpSp>
      <p:sp>
        <p:nvSpPr>
          <p:cNvPr id="21528" name="Rectangle 24"/>
          <p:cNvSpPr>
            <a:spLocks noChangeArrowheads="1"/>
          </p:cNvSpPr>
          <p:nvPr/>
        </p:nvSpPr>
        <p:spPr bwMode="auto">
          <a:xfrm flipH="1">
            <a:off x="1258888" y="1844675"/>
            <a:ext cx="2736850" cy="649288"/>
          </a:xfrm>
          <a:prstGeom prst="rect">
            <a:avLst/>
          </a:prstGeom>
          <a:noFill/>
          <a:ln w="28575" algn="ctr">
            <a:solidFill>
              <a:srgbClr val="FF00FF"/>
            </a:solidFill>
            <a:miter lim="800000"/>
            <a:headEnd type="none" w="lg" len="lg"/>
            <a:tailEnd type="none" w="lg" len="lg"/>
          </a:ln>
          <a:effectLst/>
        </p:spPr>
        <p:txBody>
          <a:bodyPr/>
          <a:lstStyle/>
          <a:p>
            <a:r>
              <a:rPr lang="de-DE"/>
              <a:t>Zum Start oder Wiederholen hier klicken</a:t>
            </a:r>
          </a:p>
        </p:txBody>
      </p:sp>
      <p:sp>
        <p:nvSpPr>
          <p:cNvPr id="21529" name="Text Box 25"/>
          <p:cNvSpPr txBox="1">
            <a:spLocks noChangeArrowheads="1"/>
          </p:cNvSpPr>
          <p:nvPr/>
        </p:nvSpPr>
        <p:spPr bwMode="auto">
          <a:xfrm>
            <a:off x="2771775" y="692150"/>
            <a:ext cx="6372225" cy="369332"/>
          </a:xfrm>
          <a:prstGeom prst="rect">
            <a:avLst/>
          </a:prstGeom>
          <a:noFill/>
          <a:ln w="28575" algn="ctr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de-DE" dirty="0">
                <a:solidFill>
                  <a:srgbClr val="FF00FF"/>
                </a:solidFill>
              </a:rPr>
              <a:t>Variante mit </a:t>
            </a:r>
            <a:r>
              <a:rPr lang="de-DE" dirty="0" err="1">
                <a:solidFill>
                  <a:srgbClr val="FF00FF"/>
                </a:solidFill>
              </a:rPr>
              <a:t>getriggertem</a:t>
            </a:r>
            <a:r>
              <a:rPr lang="de-DE" dirty="0">
                <a:solidFill>
                  <a:srgbClr val="FF00FF"/>
                </a:solidFill>
              </a:rPr>
              <a:t> Start.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5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962 0.0 L 0.14566 0.0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56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0.0 L 0.2441 -0.15741 " pathEditMode="relative" rAng="0" ptsTypes="AA">
                                      <p:cBhvr>
                                        <p:cTn id="13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-79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49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7037E-7 L 0.2441 0.15787 " pathEditMode="relative" rAng="0" ptsTypes="AA">
                                      <p:cBhvr>
                                        <p:cTn id="15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79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.0 L 0.23229 -0.06296 " pathEditMode="relative" rAng="0" ptsTypes="AA">
                                      <p:cBhvr>
                                        <p:cTn id="20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" y="-31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07407E-6 L 0.23229 0.06828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" y="34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9 0.00532 L 0.23229 0.00532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" y="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38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9 -0.00093 L -0.01944 0.07222 L 0.03229 0.0331 L 0.01163 0.10741 L 0.06337 0.06944 L 0.04202 0.14167 L 0.09375 0.10324 L 0.07222 0.17708 L 0.12431 0.13819 L 0.10365 0.2125 L 0.15434 0.17292 L 0.13368 0.24769 L 0.18472 0.20833 L 0.16389 0.28218 L 0.21563 0.24421 L 0.19497 0.31667 L 0.24688 0.27917 " pathEditMode="relative" rAng="2442505" ptsTypes="FFFFFFFFFFFFFFFFF">
                                      <p:cBhvr>
                                        <p:cTn id="26" dur="2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1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5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5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5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28"/>
                  </p:tgtEl>
                </p:cond>
              </p:nextCondLst>
            </p:seq>
          </p:childTnLst>
        </p:cTn>
      </p:par>
    </p:tnLst>
    <p:bldLst>
      <p:bldP spid="21506" grpId="0" animBg="1"/>
      <p:bldP spid="21509" grpId="0" animBg="1"/>
      <p:bldP spid="21510" grpId="0" animBg="1"/>
      <p:bldP spid="215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40BD9E1-46C0-4FD6-B0CB-38F5677FD35A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4" name="Rechteck 3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28575" cap="flat" cmpd="sng" algn="ctr">
            <a:noFill/>
            <a:prstDash val="solid"/>
            <a:round/>
            <a:headEnd type="none" w="med" len="med"/>
            <a:tailEnd type="triangle" w="lg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llipse 15"/>
          <p:cNvSpPr/>
          <p:nvPr/>
        </p:nvSpPr>
        <p:spPr bwMode="auto">
          <a:xfrm>
            <a:off x="107504" y="3285016"/>
            <a:ext cx="288000" cy="288000"/>
          </a:xfrm>
          <a:prstGeom prst="ellipse">
            <a:avLst/>
          </a:prstGeom>
          <a:solidFill>
            <a:srgbClr val="FFCCCC"/>
          </a:solidFill>
          <a:ln w="28575" cap="flat" cmpd="sng" algn="ctr">
            <a:noFill/>
            <a:prstDash val="solid"/>
            <a:round/>
            <a:headEnd type="none" w="med" len="med"/>
            <a:tailEnd type="triangle" w="lg" len="lg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</a:t>
            </a:r>
          </a:p>
        </p:txBody>
      </p:sp>
      <p:sp>
        <p:nvSpPr>
          <p:cNvPr id="15" name="Ellipse 14"/>
          <p:cNvSpPr/>
          <p:nvPr/>
        </p:nvSpPr>
        <p:spPr bwMode="auto">
          <a:xfrm>
            <a:off x="1619704" y="2996952"/>
            <a:ext cx="288000" cy="288000"/>
          </a:xfrm>
          <a:prstGeom prst="ellipse">
            <a:avLst/>
          </a:prstGeom>
          <a:solidFill>
            <a:srgbClr val="FF0000"/>
          </a:solidFill>
          <a:ln w="28575" cap="flat" cmpd="sng" algn="ctr">
            <a:noFill/>
            <a:prstDash val="solid"/>
            <a:round/>
            <a:headEnd type="none" w="med" len="med"/>
            <a:tailEnd type="triangle" w="lg" len="lg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charset="0"/>
              </a:rPr>
              <a:t>n</a:t>
            </a:r>
          </a:p>
        </p:txBody>
      </p:sp>
      <p:sp>
        <p:nvSpPr>
          <p:cNvPr id="22" name="Ellipse 21"/>
          <p:cNvSpPr/>
          <p:nvPr/>
        </p:nvSpPr>
        <p:spPr bwMode="auto">
          <a:xfrm>
            <a:off x="1619672" y="3285016"/>
            <a:ext cx="288000" cy="288000"/>
          </a:xfrm>
          <a:prstGeom prst="ellipse">
            <a:avLst/>
          </a:prstGeom>
          <a:solidFill>
            <a:srgbClr val="FF0000"/>
          </a:solidFill>
          <a:ln w="28575" cap="flat" cmpd="sng" algn="ctr">
            <a:noFill/>
            <a:prstDash val="solid"/>
            <a:round/>
            <a:headEnd type="none" w="med" len="med"/>
            <a:tailEnd type="triangle" w="lg" len="lg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charset="0"/>
              </a:rPr>
              <a:t>n</a:t>
            </a:r>
          </a:p>
        </p:txBody>
      </p:sp>
      <p:sp>
        <p:nvSpPr>
          <p:cNvPr id="23" name="Ellipse 22"/>
          <p:cNvSpPr/>
          <p:nvPr/>
        </p:nvSpPr>
        <p:spPr bwMode="auto">
          <a:xfrm>
            <a:off x="1619672" y="3573048"/>
            <a:ext cx="288000" cy="288000"/>
          </a:xfrm>
          <a:prstGeom prst="ellipse">
            <a:avLst/>
          </a:prstGeom>
          <a:solidFill>
            <a:srgbClr val="FF0000"/>
          </a:solidFill>
          <a:ln w="28575" cap="flat" cmpd="sng" algn="ctr">
            <a:noFill/>
            <a:prstDash val="solid"/>
            <a:round/>
            <a:headEnd type="none" w="med" len="med"/>
            <a:tailEnd type="triangle" w="lg" len="lg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charset="0"/>
              </a:rPr>
              <a:t>n</a:t>
            </a:r>
          </a:p>
        </p:txBody>
      </p:sp>
      <p:grpSp>
        <p:nvGrpSpPr>
          <p:cNvPr id="30" name="Gruppieren 29"/>
          <p:cNvGrpSpPr/>
          <p:nvPr/>
        </p:nvGrpSpPr>
        <p:grpSpPr>
          <a:xfrm>
            <a:off x="1331713" y="2997048"/>
            <a:ext cx="864000" cy="864000"/>
            <a:chOff x="1331713" y="4221088"/>
            <a:chExt cx="864000" cy="864000"/>
          </a:xfrm>
        </p:grpSpPr>
        <p:sp>
          <p:nvSpPr>
            <p:cNvPr id="21" name="Oval 17"/>
            <p:cNvSpPr>
              <a:spLocks noChangeAspect="1" noChangeArrowheads="1"/>
            </p:cNvSpPr>
            <p:nvPr/>
          </p:nvSpPr>
          <p:spPr bwMode="auto">
            <a:xfrm>
              <a:off x="1331713" y="4221088"/>
              <a:ext cx="864000" cy="864000"/>
            </a:xfrm>
            <a:prstGeom prst="ellipse">
              <a:avLst/>
            </a:prstGeom>
            <a:solidFill>
              <a:srgbClr val="DDDDDD"/>
            </a:solidFill>
            <a:ln w="28575" algn="ctr">
              <a:noFill/>
              <a:round/>
              <a:headEnd/>
              <a:tailEnd type="none" w="lg" len="lg"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graphicFrame>
          <p:nvGraphicFramePr>
            <p:cNvPr id="28" name="Object 18"/>
            <p:cNvGraphicFramePr>
              <a:graphicFrameLocks noChangeAspect="1"/>
            </p:cNvGraphicFramePr>
            <p:nvPr/>
          </p:nvGraphicFramePr>
          <p:xfrm>
            <a:off x="1443038" y="4437063"/>
            <a:ext cx="641350" cy="504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563" name="Formel" r:id="rId3" imgW="317160" imgH="241200" progId="Equation.3">
                    <p:embed/>
                  </p:oleObj>
                </mc:Choice>
                <mc:Fallback>
                  <p:oleObj name="Formel" r:id="rId3" imgW="317160" imgH="241200" progId="Equation.3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3038" y="4437063"/>
                          <a:ext cx="641350" cy="5048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9" name="Gruppieren 28"/>
          <p:cNvGrpSpPr/>
          <p:nvPr/>
        </p:nvGrpSpPr>
        <p:grpSpPr>
          <a:xfrm>
            <a:off x="1366044" y="3069040"/>
            <a:ext cx="795338" cy="720000"/>
            <a:chOff x="1366044" y="1988840"/>
            <a:chExt cx="795338" cy="720000"/>
          </a:xfrm>
        </p:grpSpPr>
        <p:sp>
          <p:nvSpPr>
            <p:cNvPr id="20" name="Oval 17"/>
            <p:cNvSpPr>
              <a:spLocks noChangeAspect="1" noChangeArrowheads="1"/>
            </p:cNvSpPr>
            <p:nvPr/>
          </p:nvSpPr>
          <p:spPr bwMode="auto">
            <a:xfrm>
              <a:off x="1403713" y="1988840"/>
              <a:ext cx="720000" cy="720000"/>
            </a:xfrm>
            <a:prstGeom prst="ellipse">
              <a:avLst/>
            </a:prstGeom>
            <a:solidFill>
              <a:srgbClr val="DDDDDD"/>
            </a:solidFill>
            <a:ln w="28575" algn="ctr">
              <a:noFill/>
              <a:round/>
              <a:headEnd/>
              <a:tailEnd type="none" w="lg" len="lg"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graphicFrame>
          <p:nvGraphicFramePr>
            <p:cNvPr id="27" name="Object 18"/>
            <p:cNvGraphicFramePr>
              <a:graphicFrameLocks noChangeAspect="1"/>
            </p:cNvGraphicFramePr>
            <p:nvPr/>
          </p:nvGraphicFramePr>
          <p:xfrm>
            <a:off x="1366044" y="2132087"/>
            <a:ext cx="795338" cy="504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564" name="Formel" r:id="rId5" imgW="393480" imgH="241200" progId="Equation.3">
                    <p:embed/>
                  </p:oleObj>
                </mc:Choice>
                <mc:Fallback>
                  <p:oleObj name="Formel" r:id="rId5" imgW="393480" imgH="241200" progId="Equation.3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66044" y="2132087"/>
                          <a:ext cx="795338" cy="5048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" name="Gruppieren 18"/>
          <p:cNvGrpSpPr/>
          <p:nvPr/>
        </p:nvGrpSpPr>
        <p:grpSpPr>
          <a:xfrm>
            <a:off x="1223713" y="2889000"/>
            <a:ext cx="1080000" cy="1080000"/>
            <a:chOff x="1223713" y="2889000"/>
            <a:chExt cx="1080000" cy="1080000"/>
          </a:xfrm>
        </p:grpSpPr>
        <p:sp>
          <p:nvSpPr>
            <p:cNvPr id="17" name="Oval 17"/>
            <p:cNvSpPr>
              <a:spLocks noChangeAspect="1" noChangeArrowheads="1"/>
            </p:cNvSpPr>
            <p:nvPr/>
          </p:nvSpPr>
          <p:spPr bwMode="auto">
            <a:xfrm>
              <a:off x="1223713" y="2889000"/>
              <a:ext cx="1080000" cy="1080000"/>
            </a:xfrm>
            <a:prstGeom prst="ellipse">
              <a:avLst/>
            </a:prstGeom>
            <a:solidFill>
              <a:srgbClr val="DDDDDD"/>
            </a:solidFill>
            <a:ln w="28575" algn="ctr">
              <a:noFill/>
              <a:round/>
              <a:headEnd/>
              <a:tailEnd type="none" w="lg" len="lg"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graphicFrame>
          <p:nvGraphicFramePr>
            <p:cNvPr id="23556" name="Object 4"/>
            <p:cNvGraphicFramePr>
              <a:graphicFrameLocks noChangeAspect="1"/>
            </p:cNvGraphicFramePr>
            <p:nvPr/>
          </p:nvGraphicFramePr>
          <p:xfrm>
            <a:off x="1443038" y="3176587"/>
            <a:ext cx="641350" cy="504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565" name="Formel" r:id="rId7" imgW="317160" imgH="241200" progId="Equation.3">
                    <p:embed/>
                  </p:oleObj>
                </mc:Choice>
                <mc:Fallback>
                  <p:oleObj name="Formel" r:id="rId7" imgW="317160" imgH="24120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3038" y="3176587"/>
                          <a:ext cx="641350" cy="5048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3" name="Gruppieren 42"/>
          <p:cNvGrpSpPr/>
          <p:nvPr/>
        </p:nvGrpSpPr>
        <p:grpSpPr>
          <a:xfrm>
            <a:off x="6084168" y="1844824"/>
            <a:ext cx="288000" cy="864096"/>
            <a:chOff x="7812360" y="3429000"/>
            <a:chExt cx="288000" cy="864096"/>
          </a:xfrm>
        </p:grpSpPr>
        <p:sp>
          <p:nvSpPr>
            <p:cNvPr id="40" name="Ellipse 39"/>
            <p:cNvSpPr/>
            <p:nvPr/>
          </p:nvSpPr>
          <p:spPr bwMode="auto">
            <a:xfrm>
              <a:off x="7812360" y="3429000"/>
              <a:ext cx="288000" cy="288000"/>
            </a:xfrm>
            <a:prstGeom prst="ellipse">
              <a:avLst/>
            </a:prstGeom>
            <a:solidFill>
              <a:srgbClr val="FF0000"/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lg" len="lg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sz="1800" b="0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Arial" charset="0"/>
                </a:rPr>
                <a:t>n</a:t>
              </a:r>
            </a:p>
          </p:txBody>
        </p:sp>
        <p:sp>
          <p:nvSpPr>
            <p:cNvPr id="41" name="Ellipse 40"/>
            <p:cNvSpPr/>
            <p:nvPr/>
          </p:nvSpPr>
          <p:spPr bwMode="auto">
            <a:xfrm>
              <a:off x="7812360" y="3717032"/>
              <a:ext cx="288000" cy="288000"/>
            </a:xfrm>
            <a:prstGeom prst="ellipse">
              <a:avLst/>
            </a:prstGeom>
            <a:solidFill>
              <a:srgbClr val="FF0000"/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lg" len="lg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sz="1800" b="0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Arial" charset="0"/>
                </a:rPr>
                <a:t>n</a:t>
              </a:r>
            </a:p>
          </p:txBody>
        </p:sp>
        <p:sp>
          <p:nvSpPr>
            <p:cNvPr id="42" name="Ellipse 41"/>
            <p:cNvSpPr/>
            <p:nvPr/>
          </p:nvSpPr>
          <p:spPr bwMode="auto">
            <a:xfrm>
              <a:off x="7812360" y="4005096"/>
              <a:ext cx="288000" cy="288000"/>
            </a:xfrm>
            <a:prstGeom prst="ellipse">
              <a:avLst/>
            </a:prstGeom>
            <a:solidFill>
              <a:srgbClr val="FF0000"/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lg" len="lg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sz="1800" b="0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Arial" charset="0"/>
                </a:rPr>
                <a:t>n</a:t>
              </a:r>
            </a:p>
          </p:txBody>
        </p:sp>
      </p:grpSp>
      <p:grpSp>
        <p:nvGrpSpPr>
          <p:cNvPr id="52" name="Gruppieren 51"/>
          <p:cNvGrpSpPr/>
          <p:nvPr/>
        </p:nvGrpSpPr>
        <p:grpSpPr>
          <a:xfrm>
            <a:off x="6084168" y="2996952"/>
            <a:ext cx="288000" cy="864096"/>
            <a:chOff x="7812360" y="3429000"/>
            <a:chExt cx="288000" cy="864096"/>
          </a:xfrm>
        </p:grpSpPr>
        <p:sp>
          <p:nvSpPr>
            <p:cNvPr id="53" name="Ellipse 52"/>
            <p:cNvSpPr/>
            <p:nvPr/>
          </p:nvSpPr>
          <p:spPr bwMode="auto">
            <a:xfrm>
              <a:off x="7812360" y="3429000"/>
              <a:ext cx="288000" cy="288000"/>
            </a:xfrm>
            <a:prstGeom prst="ellipse">
              <a:avLst/>
            </a:prstGeom>
            <a:solidFill>
              <a:srgbClr val="FF0000"/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lg" len="lg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sz="1800" b="0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Arial" charset="0"/>
                </a:rPr>
                <a:t>n</a:t>
              </a:r>
            </a:p>
          </p:txBody>
        </p:sp>
        <p:sp>
          <p:nvSpPr>
            <p:cNvPr id="54" name="Ellipse 53"/>
            <p:cNvSpPr/>
            <p:nvPr/>
          </p:nvSpPr>
          <p:spPr bwMode="auto">
            <a:xfrm>
              <a:off x="7812360" y="3717032"/>
              <a:ext cx="288000" cy="288000"/>
            </a:xfrm>
            <a:prstGeom prst="ellipse">
              <a:avLst/>
            </a:prstGeom>
            <a:solidFill>
              <a:srgbClr val="FF0000"/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lg" len="lg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sz="1800" b="0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Arial" charset="0"/>
                </a:rPr>
                <a:t>n</a:t>
              </a:r>
            </a:p>
          </p:txBody>
        </p:sp>
        <p:sp>
          <p:nvSpPr>
            <p:cNvPr id="55" name="Ellipse 54"/>
            <p:cNvSpPr/>
            <p:nvPr/>
          </p:nvSpPr>
          <p:spPr bwMode="auto">
            <a:xfrm>
              <a:off x="7812360" y="4005096"/>
              <a:ext cx="288000" cy="288000"/>
            </a:xfrm>
            <a:prstGeom prst="ellipse">
              <a:avLst/>
            </a:prstGeom>
            <a:solidFill>
              <a:srgbClr val="FF0000"/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lg" len="lg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sz="1800" b="0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Arial" charset="0"/>
                </a:rPr>
                <a:t>n</a:t>
              </a:r>
            </a:p>
          </p:txBody>
        </p:sp>
      </p:grpSp>
      <p:grpSp>
        <p:nvGrpSpPr>
          <p:cNvPr id="56" name="Gruppieren 55"/>
          <p:cNvGrpSpPr/>
          <p:nvPr/>
        </p:nvGrpSpPr>
        <p:grpSpPr>
          <a:xfrm>
            <a:off x="6084168" y="4293096"/>
            <a:ext cx="288000" cy="864096"/>
            <a:chOff x="7812360" y="3429000"/>
            <a:chExt cx="288000" cy="864096"/>
          </a:xfrm>
        </p:grpSpPr>
        <p:sp>
          <p:nvSpPr>
            <p:cNvPr id="57" name="Ellipse 56"/>
            <p:cNvSpPr/>
            <p:nvPr/>
          </p:nvSpPr>
          <p:spPr bwMode="auto">
            <a:xfrm>
              <a:off x="7812360" y="3429000"/>
              <a:ext cx="288000" cy="288000"/>
            </a:xfrm>
            <a:prstGeom prst="ellipse">
              <a:avLst/>
            </a:prstGeom>
            <a:solidFill>
              <a:srgbClr val="FF0000"/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lg" len="lg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sz="1800" b="0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Arial" charset="0"/>
                </a:rPr>
                <a:t>n</a:t>
              </a:r>
            </a:p>
          </p:txBody>
        </p:sp>
        <p:sp>
          <p:nvSpPr>
            <p:cNvPr id="58" name="Ellipse 57"/>
            <p:cNvSpPr/>
            <p:nvPr/>
          </p:nvSpPr>
          <p:spPr bwMode="auto">
            <a:xfrm>
              <a:off x="7812360" y="3717032"/>
              <a:ext cx="288000" cy="288000"/>
            </a:xfrm>
            <a:prstGeom prst="ellipse">
              <a:avLst/>
            </a:prstGeom>
            <a:solidFill>
              <a:srgbClr val="FF0000"/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lg" len="lg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sz="1800" b="0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Arial" charset="0"/>
                </a:rPr>
                <a:t>n</a:t>
              </a:r>
            </a:p>
          </p:txBody>
        </p:sp>
        <p:sp>
          <p:nvSpPr>
            <p:cNvPr id="59" name="Ellipse 58"/>
            <p:cNvSpPr/>
            <p:nvPr/>
          </p:nvSpPr>
          <p:spPr bwMode="auto">
            <a:xfrm>
              <a:off x="7812360" y="4005096"/>
              <a:ext cx="288000" cy="288000"/>
            </a:xfrm>
            <a:prstGeom prst="ellipse">
              <a:avLst/>
            </a:prstGeom>
            <a:solidFill>
              <a:srgbClr val="FF0000"/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lg" len="lg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sz="1800" b="0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Arial" charset="0"/>
                </a:rPr>
                <a:t>n</a:t>
              </a:r>
            </a:p>
          </p:txBody>
        </p:sp>
      </p:grp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Unvollständige Kettenreaktion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83B8A4-3055-44BA-89D7-EE05FD0A0430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6" name="Oval 17"/>
          <p:cNvSpPr>
            <a:spLocks noChangeAspect="1" noChangeArrowheads="1"/>
          </p:cNvSpPr>
          <p:nvPr/>
        </p:nvSpPr>
        <p:spPr bwMode="auto">
          <a:xfrm>
            <a:off x="683713" y="5013296"/>
            <a:ext cx="1080000" cy="1080000"/>
          </a:xfrm>
          <a:prstGeom prst="ellipse">
            <a:avLst/>
          </a:prstGeom>
          <a:solidFill>
            <a:srgbClr val="DDDDDD"/>
          </a:solidFill>
          <a:ln w="28575" algn="ctr">
            <a:noFill/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endParaRPr lang="de-DE"/>
          </a:p>
        </p:txBody>
      </p:sp>
      <p:graphicFrame>
        <p:nvGraphicFramePr>
          <p:cNvPr id="7" name="Object 18"/>
          <p:cNvGraphicFramePr>
            <a:graphicFrameLocks noChangeAspect="1"/>
          </p:cNvGraphicFramePr>
          <p:nvPr/>
        </p:nvGraphicFramePr>
        <p:xfrm>
          <a:off x="2051720" y="5301208"/>
          <a:ext cx="6413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6" name="Formel" r:id="rId9" imgW="317160" imgH="241200" progId="Equation.3">
                  <p:embed/>
                </p:oleObj>
              </mc:Choice>
              <mc:Fallback>
                <p:oleObj name="Formel" r:id="rId9" imgW="317160" imgH="241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5301208"/>
                        <a:ext cx="64135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Ellipse 9"/>
          <p:cNvSpPr/>
          <p:nvPr/>
        </p:nvSpPr>
        <p:spPr bwMode="auto">
          <a:xfrm>
            <a:off x="179512" y="5445224"/>
            <a:ext cx="288000" cy="288000"/>
          </a:xfrm>
          <a:prstGeom prst="ellipse">
            <a:avLst/>
          </a:prstGeom>
          <a:solidFill>
            <a:srgbClr val="FFCCCC"/>
          </a:solidFill>
          <a:ln w="28575" cap="flat" cmpd="sng" algn="ctr">
            <a:noFill/>
            <a:prstDash val="solid"/>
            <a:round/>
            <a:headEnd type="none" w="med" len="med"/>
            <a:tailEnd type="triangle" w="lg" len="lg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</a:t>
            </a:r>
          </a:p>
        </p:txBody>
      </p:sp>
      <p:sp>
        <p:nvSpPr>
          <p:cNvPr id="13" name="Oval 17"/>
          <p:cNvSpPr>
            <a:spLocks noChangeAspect="1" noChangeArrowheads="1"/>
          </p:cNvSpPr>
          <p:nvPr/>
        </p:nvSpPr>
        <p:spPr bwMode="auto">
          <a:xfrm>
            <a:off x="3635738" y="5229200"/>
            <a:ext cx="720000" cy="720000"/>
          </a:xfrm>
          <a:prstGeom prst="ellipse">
            <a:avLst/>
          </a:prstGeom>
          <a:solidFill>
            <a:srgbClr val="DDDDDD"/>
          </a:solidFill>
          <a:ln w="28575" algn="ctr">
            <a:noFill/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4" name="Oval 17"/>
          <p:cNvSpPr>
            <a:spLocks noChangeAspect="1" noChangeArrowheads="1"/>
          </p:cNvSpPr>
          <p:nvPr/>
        </p:nvSpPr>
        <p:spPr bwMode="auto">
          <a:xfrm>
            <a:off x="4572000" y="5085184"/>
            <a:ext cx="864000" cy="864000"/>
          </a:xfrm>
          <a:prstGeom prst="ellipse">
            <a:avLst/>
          </a:prstGeom>
          <a:solidFill>
            <a:srgbClr val="DDDDDD"/>
          </a:solidFill>
          <a:ln w="28575" algn="ctr">
            <a:noFill/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4" name="Ellipse 23"/>
          <p:cNvSpPr/>
          <p:nvPr/>
        </p:nvSpPr>
        <p:spPr bwMode="auto">
          <a:xfrm>
            <a:off x="2987824" y="5445224"/>
            <a:ext cx="288000" cy="288000"/>
          </a:xfrm>
          <a:prstGeom prst="ellipse">
            <a:avLst/>
          </a:prstGeom>
          <a:solidFill>
            <a:srgbClr val="FF0000"/>
          </a:solidFill>
          <a:ln w="28575" cap="flat" cmpd="sng" algn="ctr">
            <a:noFill/>
            <a:prstDash val="solid"/>
            <a:round/>
            <a:headEnd type="none" w="med" len="med"/>
            <a:tailEnd type="triangle" w="lg" len="lg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charset="0"/>
              </a:rPr>
              <a:t>n</a:t>
            </a:r>
          </a:p>
        </p:txBody>
      </p:sp>
      <p:grpSp>
        <p:nvGrpSpPr>
          <p:cNvPr id="31" name="Gruppieren 30"/>
          <p:cNvGrpSpPr/>
          <p:nvPr/>
        </p:nvGrpSpPr>
        <p:grpSpPr>
          <a:xfrm>
            <a:off x="5635352" y="2908176"/>
            <a:ext cx="1080000" cy="1080000"/>
            <a:chOff x="1223713" y="2889000"/>
            <a:chExt cx="1080000" cy="1080000"/>
          </a:xfrm>
        </p:grpSpPr>
        <p:sp>
          <p:nvSpPr>
            <p:cNvPr id="32" name="Oval 17"/>
            <p:cNvSpPr>
              <a:spLocks noChangeAspect="1" noChangeArrowheads="1"/>
            </p:cNvSpPr>
            <p:nvPr/>
          </p:nvSpPr>
          <p:spPr bwMode="auto">
            <a:xfrm>
              <a:off x="1223713" y="2889000"/>
              <a:ext cx="1080000" cy="1080000"/>
            </a:xfrm>
            <a:prstGeom prst="ellipse">
              <a:avLst/>
            </a:prstGeom>
            <a:solidFill>
              <a:srgbClr val="DDDDDD"/>
            </a:solidFill>
            <a:ln w="28575" algn="ctr">
              <a:noFill/>
              <a:round/>
              <a:headEnd/>
              <a:tailEnd type="none" w="lg" len="lg"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graphicFrame>
          <p:nvGraphicFramePr>
            <p:cNvPr id="33" name="Object 4"/>
            <p:cNvGraphicFramePr>
              <a:graphicFrameLocks noChangeAspect="1"/>
            </p:cNvGraphicFramePr>
            <p:nvPr/>
          </p:nvGraphicFramePr>
          <p:xfrm>
            <a:off x="1443038" y="3176587"/>
            <a:ext cx="641350" cy="504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567" name="Formel" r:id="rId10" imgW="317160" imgH="241200" progId="Equation.3">
                    <p:embed/>
                  </p:oleObj>
                </mc:Choice>
                <mc:Fallback>
                  <p:oleObj name="Formel" r:id="rId10" imgW="317160" imgH="24120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3038" y="3176587"/>
                          <a:ext cx="641350" cy="5048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4" name="Gruppieren 33"/>
          <p:cNvGrpSpPr/>
          <p:nvPr/>
        </p:nvGrpSpPr>
        <p:grpSpPr>
          <a:xfrm>
            <a:off x="5652120" y="1700808"/>
            <a:ext cx="1080000" cy="1080000"/>
            <a:chOff x="1223713" y="2889000"/>
            <a:chExt cx="1080000" cy="1080000"/>
          </a:xfrm>
        </p:grpSpPr>
        <p:sp>
          <p:nvSpPr>
            <p:cNvPr id="35" name="Oval 17"/>
            <p:cNvSpPr>
              <a:spLocks noChangeAspect="1" noChangeArrowheads="1"/>
            </p:cNvSpPr>
            <p:nvPr/>
          </p:nvSpPr>
          <p:spPr bwMode="auto">
            <a:xfrm>
              <a:off x="1223713" y="2889000"/>
              <a:ext cx="1080000" cy="1080000"/>
            </a:xfrm>
            <a:prstGeom prst="ellipse">
              <a:avLst/>
            </a:prstGeom>
            <a:solidFill>
              <a:srgbClr val="DDDDDD"/>
            </a:solidFill>
            <a:ln w="28575" algn="ctr">
              <a:noFill/>
              <a:round/>
              <a:headEnd/>
              <a:tailEnd type="none" w="lg" len="lg"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graphicFrame>
          <p:nvGraphicFramePr>
            <p:cNvPr id="36" name="Object 4"/>
            <p:cNvGraphicFramePr>
              <a:graphicFrameLocks noChangeAspect="1"/>
            </p:cNvGraphicFramePr>
            <p:nvPr/>
          </p:nvGraphicFramePr>
          <p:xfrm>
            <a:off x="1443038" y="3176587"/>
            <a:ext cx="641350" cy="504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568" name="Formel" r:id="rId11" imgW="317160" imgH="241200" progId="Equation.3">
                    <p:embed/>
                  </p:oleObj>
                </mc:Choice>
                <mc:Fallback>
                  <p:oleObj name="Formel" r:id="rId11" imgW="317160" imgH="24120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3038" y="3176587"/>
                          <a:ext cx="641350" cy="5048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7" name="Gruppieren 36"/>
          <p:cNvGrpSpPr/>
          <p:nvPr/>
        </p:nvGrpSpPr>
        <p:grpSpPr>
          <a:xfrm>
            <a:off x="5652120" y="4149080"/>
            <a:ext cx="1080000" cy="1080000"/>
            <a:chOff x="1223713" y="2889000"/>
            <a:chExt cx="1080000" cy="1080000"/>
          </a:xfrm>
        </p:grpSpPr>
        <p:sp>
          <p:nvSpPr>
            <p:cNvPr id="38" name="Oval 17"/>
            <p:cNvSpPr>
              <a:spLocks noChangeAspect="1" noChangeArrowheads="1"/>
            </p:cNvSpPr>
            <p:nvPr/>
          </p:nvSpPr>
          <p:spPr bwMode="auto">
            <a:xfrm>
              <a:off x="1223713" y="2889000"/>
              <a:ext cx="1080000" cy="1080000"/>
            </a:xfrm>
            <a:prstGeom prst="ellipse">
              <a:avLst/>
            </a:prstGeom>
            <a:solidFill>
              <a:srgbClr val="DDDDDD"/>
            </a:solidFill>
            <a:ln w="28575" algn="ctr">
              <a:noFill/>
              <a:round/>
              <a:headEnd/>
              <a:tailEnd type="none" w="lg" len="lg"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graphicFrame>
          <p:nvGraphicFramePr>
            <p:cNvPr id="39" name="Object 4"/>
            <p:cNvGraphicFramePr>
              <a:graphicFrameLocks noChangeAspect="1"/>
            </p:cNvGraphicFramePr>
            <p:nvPr/>
          </p:nvGraphicFramePr>
          <p:xfrm>
            <a:off x="1443038" y="3176587"/>
            <a:ext cx="641350" cy="504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569" name="Formel" r:id="rId12" imgW="317160" imgH="241200" progId="Equation.3">
                    <p:embed/>
                  </p:oleObj>
                </mc:Choice>
                <mc:Fallback>
                  <p:oleObj name="Formel" r:id="rId12" imgW="317160" imgH="241200" progId="Equation.3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3038" y="3176587"/>
                          <a:ext cx="641350" cy="5048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5" name="Text Box 5"/>
          <p:cNvSpPr txBox="1">
            <a:spLocks noChangeArrowheads="1"/>
          </p:cNvSpPr>
          <p:nvPr/>
        </p:nvSpPr>
        <p:spPr bwMode="auto">
          <a:xfrm>
            <a:off x="0" y="692150"/>
            <a:ext cx="2916238" cy="366713"/>
          </a:xfrm>
          <a:prstGeom prst="rect">
            <a:avLst/>
          </a:prstGeom>
          <a:noFill/>
          <a:ln w="28575" algn="ctr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de-DE" dirty="0"/>
              <a:t>Arbeitsfolie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0 L 0.16545 0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0 L 0.2441 0.20995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105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0 L 0.2441 -0.20995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-1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 -3.7037E-7 L 0.47257 -0.13634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" y="-68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 0 L 0.4842 -0.00278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" y="-1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 0.00278 L 0.48629 0.14699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" y="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2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4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6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5" grpId="0" animBg="1"/>
      <p:bldP spid="15" grpId="1" animBg="1"/>
      <p:bldP spid="15" grpId="2" animBg="1"/>
      <p:bldP spid="22" grpId="0" animBg="1"/>
      <p:bldP spid="22" grpId="1" animBg="1"/>
      <p:bldP spid="22" grpId="2" animBg="1"/>
      <p:bldP spid="23" grpId="0" animBg="1"/>
      <p:bldP spid="23" grpId="1" animBg="1"/>
      <p:bldP spid="23" grpId="2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rgbClr val="800000"/>
          </a:solidFill>
          <a:prstDash val="solid"/>
          <a:round/>
          <a:headEnd type="none" w="med" len="med"/>
          <a:tailEnd type="triangle" w="lg" len="lg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rgbClr val="800000"/>
          </a:solidFill>
          <a:prstDash val="solid"/>
          <a:round/>
          <a:headEnd type="none" w="med" len="med"/>
          <a:tailEnd type="triangle" w="lg" len="lg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133</Words>
  <Application>Microsoft Office PowerPoint</Application>
  <PresentationFormat>Bildschirmpräsentation (4:3)</PresentationFormat>
  <Paragraphs>76</Paragraphs>
  <Slides>5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8" baseType="lpstr">
      <vt:lpstr>Arial</vt:lpstr>
      <vt:lpstr>Standarddesign</vt:lpstr>
      <vt:lpstr>Formel</vt:lpstr>
      <vt:lpstr>Kernreaktionen</vt:lpstr>
      <vt:lpstr>Kernreaktionen</vt:lpstr>
      <vt:lpstr>Kernreaktionen</vt:lpstr>
      <vt:lpstr>PowerPoint-Präsentation</vt:lpstr>
      <vt:lpstr>Unvollständige Kettenreaktion</vt:lpstr>
    </vt:vector>
  </TitlesOfParts>
  <Company>Universität Bayreuth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Walter Wagner</dc:creator>
  <cp:lastModifiedBy>Walter Wagner</cp:lastModifiedBy>
  <cp:revision>59</cp:revision>
  <dcterms:created xsi:type="dcterms:W3CDTF">2002-12-30T11:09:28Z</dcterms:created>
  <dcterms:modified xsi:type="dcterms:W3CDTF">2020-03-26T08:45:43Z</dcterms:modified>
</cp:coreProperties>
</file>