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4" r:id="rId2"/>
  </p:sldIdLst>
  <p:sldSz cx="9144000" cy="6858000" type="screen4x3"/>
  <p:notesSz cx="6858000" cy="9774238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1">
          <p15:clr>
            <a:srgbClr val="A4A3A4"/>
          </p15:clr>
        </p15:guide>
        <p15:guide id="2" orient="horz" pos="3936">
          <p15:clr>
            <a:srgbClr val="A4A3A4"/>
          </p15:clr>
        </p15:guide>
        <p15:guide id="3" orient="horz" pos="1752">
          <p15:clr>
            <a:srgbClr val="A4A3A4"/>
          </p15:clr>
        </p15:guide>
        <p15:guide id="4" pos="158">
          <p15:clr>
            <a:srgbClr val="A4A3A4"/>
          </p15:clr>
        </p15:guide>
        <p15:guide id="5" pos="5602">
          <p15:clr>
            <a:srgbClr val="A4A3A4"/>
          </p15:clr>
        </p15:guide>
        <p15:guide id="6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FF"/>
    <a:srgbClr val="FF0000"/>
    <a:srgbClr val="FFCC66"/>
    <a:srgbClr val="FDF19B"/>
    <a:srgbClr val="FFFF99"/>
    <a:srgbClr val="8000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6" autoAdjust="0"/>
    <p:restoredTop sz="94647" autoAdjust="0"/>
  </p:normalViewPr>
  <p:slideViewPr>
    <p:cSldViewPr showGuides="1">
      <p:cViewPr varScale="1">
        <p:scale>
          <a:sx n="107" d="100"/>
          <a:sy n="107" d="100"/>
        </p:scale>
        <p:origin x="1662" y="72"/>
      </p:cViewPr>
      <p:guideLst>
        <p:guide orient="horz" pos="391"/>
        <p:guide orient="horz" pos="3936"/>
        <p:guide orient="horz" pos="1752"/>
        <p:guide pos="158"/>
        <p:guide pos="560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8915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de-DE"/>
          </a:p>
        </p:txBody>
      </p:sp>
      <p:sp>
        <p:nvSpPr>
          <p:cNvPr id="38916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85288"/>
            <a:ext cx="29718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8917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9285288"/>
            <a:ext cx="29718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925E251-1679-4524-BDC0-929291CE4141}" type="slidenum">
              <a:rPr lang="de-DE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18" charset="0"/>
              </a:defRPr>
            </a:lvl1pPr>
          </a:lstStyle>
          <a:p>
            <a:endParaRPr lang="de-DE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de-DE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84250" y="733425"/>
            <a:ext cx="4889500" cy="36655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643438"/>
            <a:ext cx="5029200" cy="439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Klicken Sie, um die Formate des Vorlagentextes zu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85288"/>
            <a:ext cx="29718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18" charset="0"/>
              </a:defRPr>
            </a:lvl1pPr>
          </a:lstStyle>
          <a:p>
            <a:endParaRPr lang="de-DE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9285288"/>
            <a:ext cx="29718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870495EB-7B38-4C54-A38D-AB036CD4DEDF}" type="slidenum">
              <a:rPr lang="de-DE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AkadDir W. Wagner, Didaktik der Chemie, Universität Bayreuth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AkadDir W. Wagner, Didaktik der Chemie, Universität Bayreuth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3175"/>
            <a:ext cx="9144000" cy="545505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Fragen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5" y="1052736"/>
            <a:ext cx="8207375" cy="5043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de-DE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08225" y="6356350"/>
            <a:ext cx="449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solidFill>
                  <a:schemeClr val="tx1"/>
                </a:solidFill>
              </a:defRPr>
            </a:lvl1pPr>
          </a:lstStyle>
          <a:p>
            <a:r>
              <a:rPr lang="de-DE"/>
              <a:t>AkadDir W. Wagner, Didaktik der Chemie, Universität Bayreuth</a:t>
            </a:r>
          </a:p>
        </p:txBody>
      </p:sp>
      <p:grpSp>
        <p:nvGrpSpPr>
          <p:cNvPr id="1088" name="Group 64"/>
          <p:cNvGrpSpPr>
            <a:grpSpLocks noChangeAspect="1"/>
          </p:cNvGrpSpPr>
          <p:nvPr userDrawn="1"/>
        </p:nvGrpSpPr>
        <p:grpSpPr bwMode="auto">
          <a:xfrm>
            <a:off x="8172400" y="6302375"/>
            <a:ext cx="633412" cy="439738"/>
            <a:chOff x="7727" y="1983"/>
            <a:chExt cx="1536" cy="1065"/>
          </a:xfrm>
        </p:grpSpPr>
        <p:sp>
          <p:nvSpPr>
            <p:cNvPr id="1089" name="Arc 65"/>
            <p:cNvSpPr>
              <a:spLocks noChangeAspect="1"/>
            </p:cNvSpPr>
            <p:nvPr/>
          </p:nvSpPr>
          <p:spPr bwMode="auto">
            <a:xfrm flipV="1">
              <a:off x="7727" y="2167"/>
              <a:ext cx="1536" cy="447"/>
            </a:xfrm>
            <a:custGeom>
              <a:avLst/>
              <a:gdLst>
                <a:gd name="G0" fmla="+- 20876 0 0"/>
                <a:gd name="G1" fmla="+- 6768 0 0"/>
                <a:gd name="G2" fmla="+- 21600 0 0"/>
                <a:gd name="T0" fmla="*/ 41388 w 42476"/>
                <a:gd name="T1" fmla="*/ 0 h 28368"/>
                <a:gd name="T2" fmla="*/ 0 w 42476"/>
                <a:gd name="T3" fmla="*/ 12312 h 28368"/>
                <a:gd name="T4" fmla="*/ 20876 w 42476"/>
                <a:gd name="T5" fmla="*/ 6768 h 28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476" h="28368" fill="none" extrusionOk="0">
                  <a:moveTo>
                    <a:pt x="41388" y="-1"/>
                  </a:moveTo>
                  <a:cubicBezTo>
                    <a:pt x="42108" y="2183"/>
                    <a:pt x="42476" y="4468"/>
                    <a:pt x="42476" y="6768"/>
                  </a:cubicBezTo>
                  <a:cubicBezTo>
                    <a:pt x="42476" y="18697"/>
                    <a:pt x="32805" y="28368"/>
                    <a:pt x="20876" y="28368"/>
                  </a:cubicBezTo>
                  <a:cubicBezTo>
                    <a:pt x="11081" y="28368"/>
                    <a:pt x="2513" y="21778"/>
                    <a:pt x="-1" y="12312"/>
                  </a:cubicBezTo>
                </a:path>
                <a:path w="42476" h="28368" stroke="0" extrusionOk="0">
                  <a:moveTo>
                    <a:pt x="41388" y="-1"/>
                  </a:moveTo>
                  <a:cubicBezTo>
                    <a:pt x="42108" y="2183"/>
                    <a:pt x="42476" y="4468"/>
                    <a:pt x="42476" y="6768"/>
                  </a:cubicBezTo>
                  <a:cubicBezTo>
                    <a:pt x="42476" y="18697"/>
                    <a:pt x="32805" y="28368"/>
                    <a:pt x="20876" y="28368"/>
                  </a:cubicBezTo>
                  <a:cubicBezTo>
                    <a:pt x="11081" y="28368"/>
                    <a:pt x="2513" y="21778"/>
                    <a:pt x="-1" y="12312"/>
                  </a:cubicBezTo>
                  <a:lnTo>
                    <a:pt x="20876" y="6768"/>
                  </a:lnTo>
                  <a:close/>
                </a:path>
              </a:pathLst>
            </a:custGeom>
            <a:noFill/>
            <a:ln w="38100">
              <a:solidFill>
                <a:srgbClr val="808080"/>
              </a:solidFill>
              <a:round/>
              <a:headEnd/>
              <a:tailEnd type="stealth" w="med" len="med"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90" name="WordArt 66"/>
            <p:cNvSpPr>
              <a:spLocks noChangeAspect="1" noChangeArrowheads="1" noChangeShapeType="1" noTextEdit="1"/>
            </p:cNvSpPr>
            <p:nvPr/>
          </p:nvSpPr>
          <p:spPr bwMode="auto">
            <a:xfrm>
              <a:off x="7736" y="2427"/>
              <a:ext cx="1457" cy="621"/>
            </a:xfrm>
            <a:prstGeom prst="rect">
              <a:avLst/>
            </a:prstGeom>
          </p:spPr>
          <p:txBody>
            <a:bodyPr wrap="none" fromWordArt="1">
              <a:prstTxWarp prst="textCanDown">
                <a:avLst>
                  <a:gd name="adj" fmla="val 33333"/>
                </a:avLst>
              </a:prstTxWarp>
            </a:bodyPr>
            <a:lstStyle/>
            <a:p>
              <a:r>
                <a:rPr lang="de-DE" sz="3600" kern="10" spc="72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C0C0C0"/>
                  </a:solidFill>
                  <a:latin typeface="Arial Black"/>
                </a:rPr>
                <a:t>D  daktik</a:t>
              </a:r>
            </a:p>
          </p:txBody>
        </p:sp>
        <p:sp>
          <p:nvSpPr>
            <p:cNvPr id="1091" name="Oval 67"/>
            <p:cNvSpPr>
              <a:spLocks noChangeAspect="1" noChangeArrowheads="1"/>
            </p:cNvSpPr>
            <p:nvPr/>
          </p:nvSpPr>
          <p:spPr bwMode="auto">
            <a:xfrm>
              <a:off x="8659" y="1983"/>
              <a:ext cx="104" cy="115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de-DE"/>
            </a:p>
          </p:txBody>
        </p:sp>
        <p:sp>
          <p:nvSpPr>
            <p:cNvPr id="1092" name="Rectangle 68"/>
            <p:cNvSpPr>
              <a:spLocks noChangeAspect="1" noChangeArrowheads="1"/>
            </p:cNvSpPr>
            <p:nvPr/>
          </p:nvSpPr>
          <p:spPr bwMode="auto">
            <a:xfrm>
              <a:off x="8639" y="2128"/>
              <a:ext cx="139" cy="246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93" name="Oval 69"/>
            <p:cNvSpPr>
              <a:spLocks noChangeAspect="1" noChangeArrowheads="1"/>
            </p:cNvSpPr>
            <p:nvPr/>
          </p:nvSpPr>
          <p:spPr bwMode="auto">
            <a:xfrm>
              <a:off x="8528" y="2010"/>
              <a:ext cx="105" cy="115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de-DE"/>
            </a:p>
          </p:txBody>
        </p:sp>
        <p:sp>
          <p:nvSpPr>
            <p:cNvPr id="1094" name="Rectangle 70"/>
            <p:cNvSpPr>
              <a:spLocks noChangeAspect="1" noChangeArrowheads="1"/>
            </p:cNvSpPr>
            <p:nvPr/>
          </p:nvSpPr>
          <p:spPr bwMode="auto">
            <a:xfrm>
              <a:off x="8508" y="2155"/>
              <a:ext cx="140" cy="246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95" name="Oval 71"/>
            <p:cNvSpPr>
              <a:spLocks noChangeAspect="1" noChangeArrowheads="1"/>
            </p:cNvSpPr>
            <p:nvPr/>
          </p:nvSpPr>
          <p:spPr bwMode="auto">
            <a:xfrm>
              <a:off x="8774" y="2118"/>
              <a:ext cx="105" cy="115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de-DE"/>
            </a:p>
          </p:txBody>
        </p:sp>
        <p:sp>
          <p:nvSpPr>
            <p:cNvPr id="1096" name="Rectangle 72"/>
            <p:cNvSpPr>
              <a:spLocks noChangeAspect="1" noChangeArrowheads="1"/>
            </p:cNvSpPr>
            <p:nvPr/>
          </p:nvSpPr>
          <p:spPr bwMode="auto">
            <a:xfrm>
              <a:off x="8754" y="2263"/>
              <a:ext cx="140" cy="24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97" name="Oval 73"/>
            <p:cNvSpPr>
              <a:spLocks noChangeAspect="1" noChangeArrowheads="1"/>
            </p:cNvSpPr>
            <p:nvPr/>
          </p:nvSpPr>
          <p:spPr bwMode="auto">
            <a:xfrm>
              <a:off x="8317" y="2053"/>
              <a:ext cx="105" cy="115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de-DE"/>
            </a:p>
          </p:txBody>
        </p:sp>
        <p:sp>
          <p:nvSpPr>
            <p:cNvPr id="1098" name="Rectangle 74"/>
            <p:cNvSpPr>
              <a:spLocks noChangeAspect="1" noChangeArrowheads="1"/>
            </p:cNvSpPr>
            <p:nvPr/>
          </p:nvSpPr>
          <p:spPr bwMode="auto">
            <a:xfrm>
              <a:off x="8297" y="2198"/>
              <a:ext cx="140" cy="246"/>
            </a:xfrm>
            <a:prstGeom prst="rect">
              <a:avLst/>
            </a:prstGeom>
            <a:solidFill>
              <a:srgbClr val="00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99" name="Oval 75"/>
            <p:cNvSpPr>
              <a:spLocks noChangeAspect="1" noChangeArrowheads="1"/>
            </p:cNvSpPr>
            <p:nvPr/>
          </p:nvSpPr>
          <p:spPr bwMode="auto">
            <a:xfrm>
              <a:off x="8239" y="2112"/>
              <a:ext cx="105" cy="115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de-DE"/>
            </a:p>
          </p:txBody>
        </p:sp>
        <p:sp>
          <p:nvSpPr>
            <p:cNvPr id="1100" name="Rectangle 76"/>
            <p:cNvSpPr>
              <a:spLocks noChangeAspect="1" noChangeArrowheads="1"/>
            </p:cNvSpPr>
            <p:nvPr/>
          </p:nvSpPr>
          <p:spPr bwMode="auto">
            <a:xfrm>
              <a:off x="8219" y="2257"/>
              <a:ext cx="140" cy="246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grpSp>
          <p:nvGrpSpPr>
            <p:cNvPr id="1101" name="Group 77"/>
            <p:cNvGrpSpPr>
              <a:grpSpLocks noChangeAspect="1"/>
            </p:cNvGrpSpPr>
            <p:nvPr/>
          </p:nvGrpSpPr>
          <p:grpSpPr bwMode="auto">
            <a:xfrm>
              <a:off x="7928" y="2493"/>
              <a:ext cx="141" cy="504"/>
              <a:chOff x="1595" y="3161"/>
              <a:chExt cx="439" cy="1567"/>
            </a:xfrm>
          </p:grpSpPr>
          <p:sp>
            <p:nvSpPr>
              <p:cNvPr id="1102" name="Oval 78"/>
              <p:cNvSpPr>
                <a:spLocks noChangeAspect="1" noChangeArrowheads="1"/>
              </p:cNvSpPr>
              <p:nvPr/>
            </p:nvSpPr>
            <p:spPr bwMode="auto">
              <a:xfrm>
                <a:off x="1654" y="3161"/>
                <a:ext cx="325" cy="359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103" name="Rectangle 79"/>
              <p:cNvSpPr>
                <a:spLocks noChangeAspect="1" noChangeArrowheads="1"/>
              </p:cNvSpPr>
              <p:nvPr/>
            </p:nvSpPr>
            <p:spPr bwMode="auto">
              <a:xfrm>
                <a:off x="1595" y="3640"/>
                <a:ext cx="439" cy="1088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Arial" charset="0"/>
        </a:defRPr>
      </a:lvl9pPr>
    </p:titleStyle>
    <p:bodyStyle>
      <a:lvl1pPr marL="457200" indent="-457200" algn="l" rtl="0" fontAlgn="base">
        <a:spcBef>
          <a:spcPct val="20000"/>
        </a:spcBef>
        <a:spcAft>
          <a:spcPct val="0"/>
        </a:spcAft>
        <a:buAutoNum type="arabicPeriod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990600" indent="-533400" algn="l" rtl="0" fontAlgn="base">
        <a:spcBef>
          <a:spcPct val="20000"/>
        </a:spcBef>
        <a:spcAft>
          <a:spcPct val="0"/>
        </a:spcAft>
        <a:buChar char="–"/>
        <a:defRPr sz="2800">
          <a:solidFill>
            <a:srgbClr val="800000"/>
          </a:solidFill>
          <a:latin typeface="+mn-lt"/>
        </a:defRPr>
      </a:lvl2pPr>
      <a:lvl3pPr marL="1371600" indent="-4572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800000"/>
          </a:solidFill>
          <a:latin typeface="+mn-lt"/>
        </a:defRPr>
      </a:lvl3pPr>
      <a:lvl4pPr marL="1752600" indent="-3810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rgbClr val="800000"/>
          </a:solidFill>
          <a:latin typeface="+mn-lt"/>
        </a:defRPr>
      </a:lvl4pPr>
      <a:lvl5pPr marL="2209800" indent="-3810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5pPr>
      <a:lvl6pPr marL="2667000" indent="-3810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6pPr>
      <a:lvl7pPr marL="3124200" indent="-3810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7pPr>
      <a:lvl8pPr marL="3581400" indent="-3810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8pPr>
      <a:lvl9pPr marL="4038600" indent="-3810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AkadDir W. Wagner, Didaktik der Chemie, Universität Bayreuth</a:t>
            </a:r>
          </a:p>
        </p:txBody>
      </p:sp>
      <p:grpSp>
        <p:nvGrpSpPr>
          <p:cNvPr id="14357" name="Group 21"/>
          <p:cNvGrpSpPr>
            <a:grpSpLocks/>
          </p:cNvGrpSpPr>
          <p:nvPr/>
        </p:nvGrpSpPr>
        <p:grpSpPr bwMode="auto">
          <a:xfrm>
            <a:off x="1116013" y="2636838"/>
            <a:ext cx="5543550" cy="287337"/>
            <a:chOff x="703" y="1661"/>
            <a:chExt cx="3492" cy="181"/>
          </a:xfrm>
        </p:grpSpPr>
        <p:sp>
          <p:nvSpPr>
            <p:cNvPr id="14352" name="Line 16"/>
            <p:cNvSpPr>
              <a:spLocks noChangeShapeType="1"/>
            </p:cNvSpPr>
            <p:nvPr/>
          </p:nvSpPr>
          <p:spPr bwMode="auto">
            <a:xfrm>
              <a:off x="703" y="1661"/>
              <a:ext cx="34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4353" name="Line 17"/>
            <p:cNvSpPr>
              <a:spLocks noChangeShapeType="1"/>
            </p:cNvSpPr>
            <p:nvPr/>
          </p:nvSpPr>
          <p:spPr bwMode="auto">
            <a:xfrm>
              <a:off x="703" y="1706"/>
              <a:ext cx="34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4354" name="Line 18"/>
            <p:cNvSpPr>
              <a:spLocks noChangeShapeType="1"/>
            </p:cNvSpPr>
            <p:nvPr/>
          </p:nvSpPr>
          <p:spPr bwMode="auto">
            <a:xfrm>
              <a:off x="703" y="1751"/>
              <a:ext cx="34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4355" name="Line 19"/>
            <p:cNvSpPr>
              <a:spLocks noChangeShapeType="1"/>
            </p:cNvSpPr>
            <p:nvPr/>
          </p:nvSpPr>
          <p:spPr bwMode="auto">
            <a:xfrm>
              <a:off x="703" y="1797"/>
              <a:ext cx="34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4356" name="Line 20"/>
            <p:cNvSpPr>
              <a:spLocks noChangeShapeType="1"/>
            </p:cNvSpPr>
            <p:nvPr/>
          </p:nvSpPr>
          <p:spPr bwMode="auto">
            <a:xfrm>
              <a:off x="703" y="1842"/>
              <a:ext cx="34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de-DE"/>
            </a:p>
          </p:txBody>
        </p:sp>
      </p:grp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Der Rutherford-Versuch</a:t>
            </a:r>
          </a:p>
        </p:txBody>
      </p:sp>
      <p:sp>
        <p:nvSpPr>
          <p:cNvPr id="14342" name="Arc 6"/>
          <p:cNvSpPr>
            <a:spLocks/>
          </p:cNvSpPr>
          <p:nvPr/>
        </p:nvSpPr>
        <p:spPr bwMode="auto">
          <a:xfrm rot="16877465">
            <a:off x="4858544" y="981869"/>
            <a:ext cx="3602038" cy="3600450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21600 w 43200"/>
              <a:gd name="T1" fmla="*/ 0 h 43200"/>
              <a:gd name="T2" fmla="*/ 13729 w 43200"/>
              <a:gd name="T3" fmla="*/ 1485 h 43200"/>
              <a:gd name="T4" fmla="*/ 21600 w 43200"/>
              <a:gd name="T5" fmla="*/ 21600 h 43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200" h="43200" fill="none" extrusionOk="0">
                <a:moveTo>
                  <a:pt x="21599" y="0"/>
                </a:moveTo>
                <a:cubicBezTo>
                  <a:pt x="33529" y="0"/>
                  <a:pt x="43200" y="9670"/>
                  <a:pt x="43200" y="21600"/>
                </a:cubicBezTo>
                <a:cubicBezTo>
                  <a:pt x="43200" y="33529"/>
                  <a:pt x="33529" y="43200"/>
                  <a:pt x="21600" y="43200"/>
                </a:cubicBezTo>
                <a:cubicBezTo>
                  <a:pt x="9670" y="43200"/>
                  <a:pt x="0" y="33529"/>
                  <a:pt x="0" y="21600"/>
                </a:cubicBezTo>
                <a:cubicBezTo>
                  <a:pt x="-1" y="12708"/>
                  <a:pt x="5448" y="4725"/>
                  <a:pt x="13729" y="1485"/>
                </a:cubicBezTo>
              </a:path>
              <a:path w="43200" h="43200" stroke="0" extrusionOk="0">
                <a:moveTo>
                  <a:pt x="21599" y="0"/>
                </a:moveTo>
                <a:cubicBezTo>
                  <a:pt x="33529" y="0"/>
                  <a:pt x="43200" y="9670"/>
                  <a:pt x="43200" y="21600"/>
                </a:cubicBezTo>
                <a:cubicBezTo>
                  <a:pt x="43200" y="33529"/>
                  <a:pt x="33529" y="43200"/>
                  <a:pt x="21600" y="43200"/>
                </a:cubicBezTo>
                <a:cubicBezTo>
                  <a:pt x="9670" y="43200"/>
                  <a:pt x="0" y="33529"/>
                  <a:pt x="0" y="21600"/>
                </a:cubicBezTo>
                <a:cubicBezTo>
                  <a:pt x="-1" y="12708"/>
                  <a:pt x="5448" y="4725"/>
                  <a:pt x="13729" y="1485"/>
                </a:cubicBezTo>
                <a:lnTo>
                  <a:pt x="21600" y="21600"/>
                </a:lnTo>
                <a:close/>
              </a:path>
            </a:pathLst>
          </a:custGeom>
          <a:noFill/>
          <a:ln w="76200">
            <a:solidFill>
              <a:srgbClr val="00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14365" name="Rectangle 29"/>
          <p:cNvSpPr>
            <a:spLocks noChangeArrowheads="1"/>
          </p:cNvSpPr>
          <p:nvPr/>
        </p:nvSpPr>
        <p:spPr bwMode="auto">
          <a:xfrm>
            <a:off x="1" y="2492375"/>
            <a:ext cx="527050" cy="576263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grpSp>
        <p:nvGrpSpPr>
          <p:cNvPr id="14347" name="Group 11"/>
          <p:cNvGrpSpPr>
            <a:grpSpLocks/>
          </p:cNvGrpSpPr>
          <p:nvPr/>
        </p:nvGrpSpPr>
        <p:grpSpPr bwMode="auto">
          <a:xfrm>
            <a:off x="611188" y="2492375"/>
            <a:ext cx="720725" cy="576263"/>
            <a:chOff x="385" y="1933"/>
            <a:chExt cx="454" cy="363"/>
          </a:xfrm>
        </p:grpSpPr>
        <p:sp>
          <p:nvSpPr>
            <p:cNvPr id="14343" name="Freeform 7"/>
            <p:cNvSpPr>
              <a:spLocks/>
            </p:cNvSpPr>
            <p:nvPr/>
          </p:nvSpPr>
          <p:spPr bwMode="auto">
            <a:xfrm>
              <a:off x="385" y="1933"/>
              <a:ext cx="454" cy="363"/>
            </a:xfrm>
            <a:custGeom>
              <a:avLst/>
              <a:gdLst/>
              <a:ahLst/>
              <a:cxnLst>
                <a:cxn ang="0">
                  <a:pos x="454" y="0"/>
                </a:cxn>
                <a:cxn ang="0">
                  <a:pos x="0" y="0"/>
                </a:cxn>
                <a:cxn ang="0">
                  <a:pos x="0" y="363"/>
                </a:cxn>
                <a:cxn ang="0">
                  <a:pos x="454" y="363"/>
                </a:cxn>
              </a:cxnLst>
              <a:rect l="0" t="0" r="r" b="b"/>
              <a:pathLst>
                <a:path w="454" h="363">
                  <a:moveTo>
                    <a:pt x="454" y="0"/>
                  </a:moveTo>
                  <a:lnTo>
                    <a:pt x="0" y="0"/>
                  </a:lnTo>
                  <a:lnTo>
                    <a:pt x="0" y="363"/>
                  </a:lnTo>
                  <a:lnTo>
                    <a:pt x="454" y="363"/>
                  </a:lnTo>
                </a:path>
              </a:pathLst>
            </a:custGeom>
            <a:noFill/>
            <a:ln w="20320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4344" name="Rectangle 8"/>
            <p:cNvSpPr>
              <a:spLocks noChangeArrowheads="1"/>
            </p:cNvSpPr>
            <p:nvPr/>
          </p:nvSpPr>
          <p:spPr bwMode="auto">
            <a:xfrm>
              <a:off x="432" y="1979"/>
              <a:ext cx="273" cy="271"/>
            </a:xfrm>
            <a:prstGeom prst="rect">
              <a:avLst/>
            </a:prstGeom>
            <a:solidFill>
              <a:schemeClr val="hlink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de-DE"/>
            </a:p>
          </p:txBody>
        </p:sp>
      </p:grpSp>
      <p:sp>
        <p:nvSpPr>
          <p:cNvPr id="14346" name="AutoShape 10"/>
          <p:cNvSpPr>
            <a:spLocks noChangeArrowheads="1"/>
          </p:cNvSpPr>
          <p:nvPr/>
        </p:nvSpPr>
        <p:spPr bwMode="auto">
          <a:xfrm rot="5400000" flipH="1">
            <a:off x="5257006" y="2601119"/>
            <a:ext cx="2808288" cy="431800"/>
          </a:xfrm>
          <a:prstGeom prst="parallelogram">
            <a:avLst>
              <a:gd name="adj" fmla="val 81597"/>
            </a:avLst>
          </a:prstGeom>
          <a:solidFill>
            <a:srgbClr val="FFCC66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14348" name="AutoShape 12"/>
          <p:cNvSpPr>
            <a:spLocks/>
          </p:cNvSpPr>
          <p:nvPr/>
        </p:nvSpPr>
        <p:spPr bwMode="auto">
          <a:xfrm>
            <a:off x="1263650" y="3500438"/>
            <a:ext cx="3308350" cy="720725"/>
          </a:xfrm>
          <a:prstGeom prst="borderCallout2">
            <a:avLst>
              <a:gd name="adj1" fmla="val 15861"/>
              <a:gd name="adj2" fmla="val -2306"/>
              <a:gd name="adj3" fmla="val 15861"/>
              <a:gd name="adj4" fmla="val -7199"/>
              <a:gd name="adj5" fmla="val -80616"/>
              <a:gd name="adj6" fmla="val -12380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de-DE">
                <a:sym typeface="Symbol" pitchFamily="18" charset="2"/>
              </a:rPr>
              <a:t>Radioaktives Präparat (bitte anklicken)</a:t>
            </a:r>
          </a:p>
        </p:txBody>
      </p:sp>
      <p:sp>
        <p:nvSpPr>
          <p:cNvPr id="14349" name="AutoShape 13"/>
          <p:cNvSpPr>
            <a:spLocks/>
          </p:cNvSpPr>
          <p:nvPr/>
        </p:nvSpPr>
        <p:spPr bwMode="auto">
          <a:xfrm>
            <a:off x="1266825" y="4332288"/>
            <a:ext cx="3305175" cy="609600"/>
          </a:xfrm>
          <a:prstGeom prst="borderCallout2">
            <a:avLst>
              <a:gd name="adj1" fmla="val 18750"/>
              <a:gd name="adj2" fmla="val 102306"/>
              <a:gd name="adj3" fmla="val 18750"/>
              <a:gd name="adj4" fmla="val 108741"/>
              <a:gd name="adj5" fmla="val -116926"/>
              <a:gd name="adj6" fmla="val 115227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de-DE"/>
              <a:t>Leuchtschirm</a:t>
            </a:r>
          </a:p>
        </p:txBody>
      </p:sp>
      <p:sp>
        <p:nvSpPr>
          <p:cNvPr id="14350" name="AutoShape 14"/>
          <p:cNvSpPr>
            <a:spLocks/>
          </p:cNvSpPr>
          <p:nvPr/>
        </p:nvSpPr>
        <p:spPr bwMode="auto">
          <a:xfrm>
            <a:off x="1266825" y="5084763"/>
            <a:ext cx="3305175" cy="609600"/>
          </a:xfrm>
          <a:prstGeom prst="borderCallout2">
            <a:avLst>
              <a:gd name="adj1" fmla="val 18750"/>
              <a:gd name="adj2" fmla="val 102306"/>
              <a:gd name="adj3" fmla="val 18750"/>
              <a:gd name="adj4" fmla="val 131894"/>
              <a:gd name="adj5" fmla="val -195051"/>
              <a:gd name="adj6" fmla="val 161528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de-DE"/>
              <a:t>Goldfolie</a:t>
            </a:r>
          </a:p>
        </p:txBody>
      </p:sp>
      <p:grpSp>
        <p:nvGrpSpPr>
          <p:cNvPr id="14361" name="Group 25"/>
          <p:cNvGrpSpPr>
            <a:grpSpLocks/>
          </p:cNvGrpSpPr>
          <p:nvPr/>
        </p:nvGrpSpPr>
        <p:grpSpPr bwMode="auto">
          <a:xfrm>
            <a:off x="6659563" y="2708275"/>
            <a:ext cx="1725612" cy="144463"/>
            <a:chOff x="4195" y="1706"/>
            <a:chExt cx="1087" cy="91"/>
          </a:xfrm>
        </p:grpSpPr>
        <p:sp>
          <p:nvSpPr>
            <p:cNvPr id="14358" name="Line 22"/>
            <p:cNvSpPr>
              <a:spLocks noChangeShapeType="1"/>
            </p:cNvSpPr>
            <p:nvPr/>
          </p:nvSpPr>
          <p:spPr bwMode="auto">
            <a:xfrm>
              <a:off x="4195" y="1752"/>
              <a:ext cx="108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4359" name="Line 23"/>
            <p:cNvSpPr>
              <a:spLocks noChangeShapeType="1"/>
            </p:cNvSpPr>
            <p:nvPr/>
          </p:nvSpPr>
          <p:spPr bwMode="auto">
            <a:xfrm>
              <a:off x="4195" y="1797"/>
              <a:ext cx="108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4360" name="Line 24"/>
            <p:cNvSpPr>
              <a:spLocks noChangeShapeType="1"/>
            </p:cNvSpPr>
            <p:nvPr/>
          </p:nvSpPr>
          <p:spPr bwMode="auto">
            <a:xfrm>
              <a:off x="4195" y="1706"/>
              <a:ext cx="108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de-DE"/>
            </a:p>
          </p:txBody>
        </p:sp>
      </p:grpSp>
      <p:sp>
        <p:nvSpPr>
          <p:cNvPr id="14362" name="Line 26"/>
          <p:cNvSpPr>
            <a:spLocks noChangeShapeType="1"/>
          </p:cNvSpPr>
          <p:nvPr/>
        </p:nvSpPr>
        <p:spPr bwMode="auto">
          <a:xfrm flipV="1">
            <a:off x="6659563" y="1341438"/>
            <a:ext cx="936625" cy="1295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14363" name="Line 27"/>
          <p:cNvSpPr>
            <a:spLocks noChangeShapeType="1"/>
          </p:cNvSpPr>
          <p:nvPr/>
        </p:nvSpPr>
        <p:spPr bwMode="auto">
          <a:xfrm flipH="1">
            <a:off x="5435600" y="2925763"/>
            <a:ext cx="1223963" cy="1079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14369" name="Text Box 33"/>
          <p:cNvSpPr txBox="1">
            <a:spLocks noChangeArrowheads="1"/>
          </p:cNvSpPr>
          <p:nvPr/>
        </p:nvSpPr>
        <p:spPr bwMode="auto">
          <a:xfrm>
            <a:off x="1476375" y="2997200"/>
            <a:ext cx="3095625" cy="4572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dirty="0">
                <a:sym typeface="Symbol" pitchFamily="18" charset="2"/>
              </a:rPr>
              <a:t>Radioaktive Strahlen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43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143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143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18" presetClass="entr" presetSubtype="3" fill="remove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2" dur="500"/>
                                        <p:tgtEl>
                                          <p:spTgt spid="14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8" presetClass="entr" presetSubtype="12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500"/>
                                        <p:tgtEl>
                                          <p:spTgt spid="14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8" presetClass="entr" presetSubtype="9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28" dur="500"/>
                                        <p:tgtEl>
                                          <p:spTgt spid="14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47"/>
                  </p:tgtEl>
                </p:cond>
              </p:nextCondLst>
            </p:seq>
          </p:childTnLst>
        </p:cTn>
      </p:par>
    </p:tnLst>
    <p:bldLst>
      <p:bldP spid="14348" grpId="0" animBg="1"/>
      <p:bldP spid="14362" grpId="0" animBg="1"/>
      <p:bldP spid="14363" grpId="0" animBg="1"/>
      <p:bldP spid="14369" grpId="0"/>
    </p:bldLst>
  </p:timing>
</p:sld>
</file>

<file path=ppt/theme/theme1.xml><?xml version="1.0" encoding="utf-8"?>
<a:theme xmlns:a="http://schemas.openxmlformats.org/drawingml/2006/main" name="Leere Präsentatio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0000"/>
      </a:hlink>
      <a:folHlink>
        <a:srgbClr val="B2B2B2"/>
      </a:folHlink>
    </a:clrScheme>
    <a:fontScheme name="Leere Prä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8575" cap="flat" cmpd="sng" algn="ctr">
          <a:solidFill>
            <a:srgbClr val="8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8575" cap="flat" cmpd="sng" algn="ctr">
          <a:solidFill>
            <a:srgbClr val="8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eere Prä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E:\DATEN\WORD\VORLAGEN\Leere Präsentation.pot</Template>
  <TotalTime>0</TotalTime>
  <Words>23</Words>
  <Application>Microsoft Office PowerPoint</Application>
  <PresentationFormat>Bildschirmpräsentation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Arial Black</vt:lpstr>
      <vt:lpstr>Times New Roman</vt:lpstr>
      <vt:lpstr>Leere Präsentation</vt:lpstr>
      <vt:lpstr>Der Rutherford-Versuch</vt:lpstr>
    </vt:vector>
  </TitlesOfParts>
  <Company>Universität Bayreuth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Walter Wagner</dc:creator>
  <cp:lastModifiedBy>Walter Wagner</cp:lastModifiedBy>
  <cp:revision>65</cp:revision>
  <dcterms:created xsi:type="dcterms:W3CDTF">2000-07-31T09:48:46Z</dcterms:created>
  <dcterms:modified xsi:type="dcterms:W3CDTF">2020-03-26T08:39:37Z</dcterms:modified>
</cp:coreProperties>
</file>