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0"/>
  </p:notesMasterIdLst>
  <p:handoutMasterIdLst>
    <p:handoutMasterId r:id="rId11"/>
  </p:handoutMasterIdLst>
  <p:sldIdLst>
    <p:sldId id="340" r:id="rId2"/>
    <p:sldId id="278" r:id="rId3"/>
    <p:sldId id="355" r:id="rId4"/>
    <p:sldId id="366" r:id="rId5"/>
    <p:sldId id="362" r:id="rId6"/>
    <p:sldId id="363" r:id="rId7"/>
    <p:sldId id="364" r:id="rId8"/>
    <p:sldId id="365" r:id="rId9"/>
  </p:sldIdLst>
  <p:sldSz cx="9144000" cy="6858000" type="screen4x3"/>
  <p:notesSz cx="6754813" cy="9866313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74">
          <p15:clr>
            <a:srgbClr val="A4A3A4"/>
          </p15:clr>
        </p15:guide>
        <p15:guide id="2" pos="158">
          <p15:clr>
            <a:srgbClr val="A4A3A4"/>
          </p15:clr>
        </p15:guide>
        <p15:guide id="3" pos="5602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CC3300"/>
    <a:srgbClr val="FF3300"/>
    <a:srgbClr val="FF33CC"/>
    <a:srgbClr val="FF9933"/>
    <a:srgbClr val="800000"/>
    <a:srgbClr val="FFFFA0"/>
    <a:srgbClr val="FFF09B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07" autoAdjust="0"/>
    <p:restoredTop sz="94622" autoAdjust="0"/>
  </p:normalViewPr>
  <p:slideViewPr>
    <p:cSldViewPr showGuides="1">
      <p:cViewPr varScale="1">
        <p:scale>
          <a:sx n="125" d="100"/>
          <a:sy n="125" d="100"/>
        </p:scale>
        <p:origin x="600" y="132"/>
      </p:cViewPr>
      <p:guideLst>
        <p:guide orient="horz" pos="3974"/>
        <p:guide pos="158"/>
        <p:guide pos="560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-1746" y="-114"/>
      </p:cViewPr>
      <p:guideLst>
        <p:guide orient="horz" pos="3108"/>
        <p:guide pos="2128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7463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891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891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7463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3FA6CF-47AA-4CB8-A501-78F237E0EDEA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7463" y="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1225" y="741363"/>
            <a:ext cx="4932363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0113" y="4686300"/>
            <a:ext cx="4954587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7463" y="9372600"/>
            <a:ext cx="2927350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1603353-94D1-4AEE-BD37-5430BB046553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D1DE6-CF66-4A7B-A1F4-C09CBA924715}" type="slidenum">
              <a:rPr lang="de-DE"/>
              <a:pPr/>
              <a:t>2</a:t>
            </a:fld>
            <a:endParaRPr lang="de-DE"/>
          </a:p>
        </p:txBody>
      </p:sp>
      <p:sp>
        <p:nvSpPr>
          <p:cNvPr id="21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BB93AD-B0DD-41B4-877C-CF6FB3B70CD5}" type="slidenum">
              <a:rPr lang="de-DE"/>
              <a:pPr/>
              <a:t>3</a:t>
            </a:fld>
            <a:endParaRPr lang="de-DE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Beispiel aus der vorausgehenden GDCh-Fortbildung.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971550" y="6373813"/>
            <a:ext cx="7200900" cy="476250"/>
          </a:xfrm>
        </p:spPr>
        <p:txBody>
          <a:bodyPr/>
          <a:lstStyle>
            <a:lvl1pPr>
              <a:defRPr sz="1400"/>
            </a:lvl1pPr>
          </a:lstStyle>
          <a:p>
            <a:r>
              <a:rPr lang="de-DE"/>
              <a:t>AD W. Wagner, Universität Bayreuth, Didaktik der Chemie</a:t>
            </a:r>
          </a:p>
        </p:txBody>
      </p:sp>
      <p:pic>
        <p:nvPicPr>
          <p:cNvPr id="60422" name="Picture 6" descr="did_logo_k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461375" y="6353175"/>
            <a:ext cx="719138" cy="4603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-26988"/>
            <a:ext cx="9144000" cy="575603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AD W. Wagner, Universität Bayreuth, Didaktik der Chemie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762001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A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365250"/>
            <a:ext cx="8642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err="1"/>
              <a:t>dhdfgh</a:t>
            </a:r>
            <a:endParaRPr lang="de-DE" dirty="0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5800" y="6427788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chemeClr val="tx1"/>
                </a:solidFill>
              </a:defRPr>
            </a:lvl1pPr>
          </a:lstStyle>
          <a:p>
            <a:r>
              <a:rPr lang="de-DE"/>
              <a:t>AD W. Wagner, Universität Bayreuth, Didaktik der Chemie</a:t>
            </a:r>
            <a:endParaRPr lang="de-DE" dirty="0"/>
          </a:p>
        </p:txBody>
      </p:sp>
      <p:pic>
        <p:nvPicPr>
          <p:cNvPr id="59399" name="Picture 7" descr="did_logo_k"/>
          <p:cNvPicPr>
            <a:picLocks noChangeAspect="1" noChangeArrowheads="1"/>
          </p:cNvPicPr>
          <p:nvPr userDrawn="1"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6913" y="6353175"/>
            <a:ext cx="719137" cy="4603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7" r:id="rId3"/>
    <p:sldLayoutId id="2147483658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800000"/>
          </a:solidFill>
          <a:latin typeface="Arial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800000"/>
          </a:solidFill>
          <a:latin typeface="+mn-lt"/>
        </a:defRPr>
      </a:lvl2pPr>
      <a:lvl3pPr marL="1371600" indent="-4572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800000"/>
          </a:solidFill>
          <a:latin typeface="+mn-lt"/>
        </a:defRPr>
      </a:lvl3pPr>
      <a:lvl4pPr marL="1752600" indent="-3810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800000"/>
          </a:solidFill>
          <a:latin typeface="+mn-lt"/>
        </a:defRPr>
      </a:lvl4pPr>
      <a:lvl5pPr marL="22098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5pPr>
      <a:lvl6pPr marL="26670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31242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5814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40386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  <a:endParaRPr lang="de-DE" dirty="0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844675"/>
            <a:ext cx="8642350" cy="1470025"/>
          </a:xfrm>
        </p:spPr>
        <p:txBody>
          <a:bodyPr/>
          <a:lstStyle/>
          <a:p>
            <a:r>
              <a:rPr lang="de-DE" sz="5800" dirty="0" smtClean="0"/>
              <a:t>Zeichnen und Farben</a:t>
            </a:r>
            <a:endParaRPr lang="de-DE" sz="5800" dirty="0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89363"/>
            <a:ext cx="6400800" cy="1990725"/>
          </a:xfrm>
        </p:spPr>
        <p:txBody>
          <a:bodyPr/>
          <a:lstStyle/>
          <a:p>
            <a:r>
              <a:rPr lang="de-DE" sz="4000" dirty="0"/>
              <a:t>...und </a:t>
            </a:r>
            <a:r>
              <a:rPr lang="de-DE" sz="4000" dirty="0" smtClean="0"/>
              <a:t>der didaktische Einsatz</a:t>
            </a:r>
            <a:endParaRPr lang="de-DE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800"/>
              <a:t>Ziele und Gliederung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250825" y="998538"/>
            <a:ext cx="8893175" cy="16312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 smtClean="0"/>
              <a:t>Zeichnen</a:t>
            </a:r>
            <a:endParaRPr lang="de-DE" sz="4000" dirty="0"/>
          </a:p>
          <a:p>
            <a:pPr marL="630238" indent="-630238" algn="l">
              <a:spcBef>
                <a:spcPct val="50000"/>
              </a:spcBef>
              <a:buFontTx/>
              <a:buAutoNum type="arabicPeriod"/>
            </a:pPr>
            <a:r>
              <a:rPr lang="de-DE" sz="4000" dirty="0" smtClean="0"/>
              <a:t>RGB-Farbsystem</a:t>
            </a:r>
            <a:endParaRPr lang="de-DE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AD W. Wagner, Universität Bayreuth, Didaktik der Chemie</a:t>
            </a:r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1 Zeichnen mit Grundelementen</a:t>
            </a:r>
            <a:endParaRPr lang="de-DE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23975"/>
            <a:ext cx="8642350" cy="623888"/>
          </a:xfrm>
        </p:spPr>
        <p:txBody>
          <a:bodyPr/>
          <a:lstStyle/>
          <a:p>
            <a:pPr>
              <a:buFontTx/>
              <a:buChar char="•"/>
            </a:pPr>
            <a:r>
              <a:rPr lang="de-DE" dirty="0"/>
              <a:t>Auflösen der Skizze in einzelne Objekte; Bsp. 1</a:t>
            </a:r>
          </a:p>
        </p:txBody>
      </p:sp>
      <p:sp>
        <p:nvSpPr>
          <p:cNvPr id="195589" name="Oval 5"/>
          <p:cNvSpPr>
            <a:spLocks noChangeArrowheads="1"/>
          </p:cNvSpPr>
          <p:nvPr/>
        </p:nvSpPr>
        <p:spPr bwMode="auto">
          <a:xfrm>
            <a:off x="431800" y="3060700"/>
            <a:ext cx="685800" cy="6858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5598" name="Rectangle 14"/>
          <p:cNvSpPr>
            <a:spLocks noChangeArrowheads="1"/>
          </p:cNvSpPr>
          <p:nvPr/>
        </p:nvSpPr>
        <p:spPr bwMode="auto">
          <a:xfrm>
            <a:off x="2051050" y="3098800"/>
            <a:ext cx="685800" cy="609600"/>
          </a:xfrm>
          <a:prstGeom prst="rect">
            <a:avLst/>
          </a:prstGeom>
          <a:solidFill>
            <a:schemeClr val="accent2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5604" name="Rectangle 20"/>
          <p:cNvSpPr>
            <a:spLocks noChangeArrowheads="1"/>
          </p:cNvSpPr>
          <p:nvPr/>
        </p:nvSpPr>
        <p:spPr bwMode="auto">
          <a:xfrm>
            <a:off x="3132138" y="3098800"/>
            <a:ext cx="685800" cy="609600"/>
          </a:xfrm>
          <a:prstGeom prst="rect">
            <a:avLst/>
          </a:prstGeom>
          <a:solidFill>
            <a:schemeClr val="hlink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95626" name="Group 42"/>
          <p:cNvGrpSpPr>
            <a:grpSpLocks/>
          </p:cNvGrpSpPr>
          <p:nvPr/>
        </p:nvGrpSpPr>
        <p:grpSpPr bwMode="auto">
          <a:xfrm>
            <a:off x="6934200" y="2424113"/>
            <a:ext cx="1981200" cy="1905000"/>
            <a:chOff x="4368" y="1152"/>
            <a:chExt cx="1248" cy="1200"/>
          </a:xfrm>
        </p:grpSpPr>
        <p:grpSp>
          <p:nvGrpSpPr>
            <p:cNvPr id="195605" name="Group 21"/>
            <p:cNvGrpSpPr>
              <a:grpSpLocks/>
            </p:cNvGrpSpPr>
            <p:nvPr/>
          </p:nvGrpSpPr>
          <p:grpSpPr bwMode="auto">
            <a:xfrm>
              <a:off x="4368" y="1152"/>
              <a:ext cx="432" cy="1200"/>
              <a:chOff x="4368" y="1344"/>
              <a:chExt cx="432" cy="1200"/>
            </a:xfrm>
          </p:grpSpPr>
          <p:sp>
            <p:nvSpPr>
              <p:cNvPr id="195606" name="Rectangle 22"/>
              <p:cNvSpPr>
                <a:spLocks noChangeArrowheads="1"/>
              </p:cNvSpPr>
              <p:nvPr/>
            </p:nvSpPr>
            <p:spPr bwMode="auto">
              <a:xfrm>
                <a:off x="4368" y="1536"/>
                <a:ext cx="432" cy="384"/>
              </a:xfrm>
              <a:prstGeom prst="rect">
                <a:avLst/>
              </a:prstGeom>
              <a:solidFill>
                <a:schemeClr val="hlink"/>
              </a:solid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grpSp>
            <p:nvGrpSpPr>
              <p:cNvPr id="195607" name="Group 23"/>
              <p:cNvGrpSpPr>
                <a:grpSpLocks/>
              </p:cNvGrpSpPr>
              <p:nvPr/>
            </p:nvGrpSpPr>
            <p:grpSpPr bwMode="auto">
              <a:xfrm>
                <a:off x="4368" y="1344"/>
                <a:ext cx="432" cy="1200"/>
                <a:chOff x="3744" y="1056"/>
                <a:chExt cx="432" cy="1200"/>
              </a:xfrm>
            </p:grpSpPr>
            <p:sp>
              <p:nvSpPr>
                <p:cNvPr id="195608" name="Oval 24"/>
                <p:cNvSpPr>
                  <a:spLocks noChangeArrowheads="1"/>
                </p:cNvSpPr>
                <p:nvPr/>
              </p:nvSpPr>
              <p:spPr bwMode="auto">
                <a:xfrm>
                  <a:off x="3744" y="1824"/>
                  <a:ext cx="432" cy="432"/>
                </a:xfrm>
                <a:prstGeom prst="ellipse">
                  <a:avLst/>
                </a:prstGeom>
                <a:solidFill>
                  <a:schemeClr val="accent2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195609" name="Rectangle 25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432" cy="384"/>
                </a:xfrm>
                <a:prstGeom prst="rect">
                  <a:avLst/>
                </a:prstGeom>
                <a:solidFill>
                  <a:schemeClr val="accent2"/>
                </a:solidFill>
                <a:ln w="2857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195610" name="Line 26"/>
                <p:cNvSpPr>
                  <a:spLocks noChangeShapeType="1"/>
                </p:cNvSpPr>
                <p:nvPr/>
              </p:nvSpPr>
              <p:spPr bwMode="auto">
                <a:xfrm>
                  <a:off x="3744" y="105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195611" name="Line 27"/>
                <p:cNvSpPr>
                  <a:spLocks noChangeShapeType="1"/>
                </p:cNvSpPr>
                <p:nvPr/>
              </p:nvSpPr>
              <p:spPr bwMode="auto">
                <a:xfrm>
                  <a:off x="4176" y="105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</p:grpSp>
        <p:sp>
          <p:nvSpPr>
            <p:cNvPr id="195612" name="AutoShape 28"/>
            <p:cNvSpPr>
              <a:spLocks/>
            </p:cNvSpPr>
            <p:nvPr/>
          </p:nvSpPr>
          <p:spPr bwMode="auto">
            <a:xfrm>
              <a:off x="4992" y="1248"/>
              <a:ext cx="621" cy="323"/>
            </a:xfrm>
            <a:prstGeom prst="borderCallout1">
              <a:avLst>
                <a:gd name="adj1" fmla="val 22292"/>
                <a:gd name="adj2" fmla="val -7731"/>
                <a:gd name="adj3" fmla="val 137463"/>
                <a:gd name="adj4" fmla="val -57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rIns="0" anchor="ctr"/>
            <a:lstStyle/>
            <a:p>
              <a:r>
                <a:rPr lang="de-DE" sz="1200"/>
                <a:t>Öl mit</a:t>
              </a:r>
            </a:p>
            <a:p>
              <a:r>
                <a:rPr lang="de-DE" sz="1200"/>
                <a:t>Sudan III</a:t>
              </a:r>
            </a:p>
          </p:txBody>
        </p:sp>
        <p:sp>
          <p:nvSpPr>
            <p:cNvPr id="195613" name="AutoShape 29"/>
            <p:cNvSpPr>
              <a:spLocks/>
            </p:cNvSpPr>
            <p:nvPr/>
          </p:nvSpPr>
          <p:spPr bwMode="auto">
            <a:xfrm>
              <a:off x="4992" y="1667"/>
              <a:ext cx="624" cy="323"/>
            </a:xfrm>
            <a:prstGeom prst="borderCallout1">
              <a:avLst>
                <a:gd name="adj1" fmla="val 22292"/>
                <a:gd name="adj2" fmla="val -7694"/>
                <a:gd name="adj3" fmla="val 137463"/>
                <a:gd name="adj4" fmla="val -5705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0" rIns="0" anchor="ctr"/>
            <a:lstStyle/>
            <a:p>
              <a:r>
                <a:rPr lang="de-DE" sz="1200"/>
                <a:t>Wasser mit</a:t>
              </a:r>
            </a:p>
            <a:p>
              <a:r>
                <a:rPr lang="de-DE" sz="1200"/>
                <a:t>Methylenblau</a:t>
              </a:r>
            </a:p>
          </p:txBody>
        </p:sp>
      </p:grpSp>
      <p:sp>
        <p:nvSpPr>
          <p:cNvPr id="195614" name="Line 30"/>
          <p:cNvSpPr>
            <a:spLocks noChangeShapeType="1"/>
          </p:cNvSpPr>
          <p:nvPr/>
        </p:nvSpPr>
        <p:spPr bwMode="auto">
          <a:xfrm>
            <a:off x="1692275" y="26035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195615" name="AutoShape 31"/>
          <p:cNvSpPr>
            <a:spLocks/>
          </p:cNvSpPr>
          <p:nvPr/>
        </p:nvSpPr>
        <p:spPr bwMode="auto">
          <a:xfrm>
            <a:off x="5021263" y="3146425"/>
            <a:ext cx="990600" cy="512763"/>
          </a:xfrm>
          <a:prstGeom prst="borderCallout2">
            <a:avLst>
              <a:gd name="adj1" fmla="val 22292"/>
              <a:gd name="adj2" fmla="val -7694"/>
              <a:gd name="adj3" fmla="val 22292"/>
              <a:gd name="adj4" fmla="val -32370"/>
              <a:gd name="adj5" fmla="val 137463"/>
              <a:gd name="adj6" fmla="val -5705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 anchor="ctr"/>
          <a:lstStyle/>
          <a:p>
            <a:r>
              <a:rPr lang="de-DE" sz="1200"/>
              <a:t>xyz</a:t>
            </a:r>
          </a:p>
        </p:txBody>
      </p:sp>
      <p:sp>
        <p:nvSpPr>
          <p:cNvPr id="195617" name="Text Box 33"/>
          <p:cNvSpPr txBox="1">
            <a:spLocks noChangeArrowheads="1"/>
          </p:cNvSpPr>
          <p:nvPr/>
        </p:nvSpPr>
        <p:spPr bwMode="auto">
          <a:xfrm>
            <a:off x="6102350" y="3175000"/>
            <a:ext cx="539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=</a:t>
            </a:r>
          </a:p>
        </p:txBody>
      </p:sp>
      <p:sp>
        <p:nvSpPr>
          <p:cNvPr id="195619" name="Text Box 35"/>
          <p:cNvSpPr txBox="1">
            <a:spLocks noChangeArrowheads="1"/>
          </p:cNvSpPr>
          <p:nvPr/>
        </p:nvSpPr>
        <p:spPr bwMode="auto">
          <a:xfrm>
            <a:off x="1601788" y="3175000"/>
            <a:ext cx="539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+</a:t>
            </a:r>
          </a:p>
        </p:txBody>
      </p:sp>
      <p:sp>
        <p:nvSpPr>
          <p:cNvPr id="195620" name="Text Box 36"/>
          <p:cNvSpPr txBox="1">
            <a:spLocks noChangeArrowheads="1"/>
          </p:cNvSpPr>
          <p:nvPr/>
        </p:nvSpPr>
        <p:spPr bwMode="auto">
          <a:xfrm>
            <a:off x="2681288" y="3175000"/>
            <a:ext cx="539750" cy="45720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/>
              <a:t>+</a:t>
            </a:r>
          </a:p>
        </p:txBody>
      </p:sp>
      <p:grpSp>
        <p:nvGrpSpPr>
          <p:cNvPr id="195625" name="Group 41"/>
          <p:cNvGrpSpPr>
            <a:grpSpLocks/>
          </p:cNvGrpSpPr>
          <p:nvPr/>
        </p:nvGrpSpPr>
        <p:grpSpPr bwMode="auto">
          <a:xfrm>
            <a:off x="3762375" y="3175000"/>
            <a:ext cx="809625" cy="457200"/>
            <a:chOff x="2370" y="1536"/>
            <a:chExt cx="510" cy="288"/>
          </a:xfrm>
        </p:grpSpPr>
        <p:sp>
          <p:nvSpPr>
            <p:cNvPr id="195621" name="Text Box 37"/>
            <p:cNvSpPr txBox="1">
              <a:spLocks noChangeArrowheads="1"/>
            </p:cNvSpPr>
            <p:nvPr/>
          </p:nvSpPr>
          <p:spPr bwMode="auto">
            <a:xfrm>
              <a:off x="2370" y="1536"/>
              <a:ext cx="340" cy="2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+</a:t>
              </a:r>
            </a:p>
          </p:txBody>
        </p:sp>
        <p:sp>
          <p:nvSpPr>
            <p:cNvPr id="195622" name="Text Box 38"/>
            <p:cNvSpPr txBox="1">
              <a:spLocks noChangeArrowheads="1"/>
            </p:cNvSpPr>
            <p:nvPr/>
          </p:nvSpPr>
          <p:spPr bwMode="auto">
            <a:xfrm>
              <a:off x="2540" y="1536"/>
              <a:ext cx="340" cy="2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2</a:t>
              </a:r>
            </a:p>
          </p:txBody>
        </p:sp>
      </p:grpSp>
      <p:grpSp>
        <p:nvGrpSpPr>
          <p:cNvPr id="195624" name="Group 40"/>
          <p:cNvGrpSpPr>
            <a:grpSpLocks/>
          </p:cNvGrpSpPr>
          <p:nvPr/>
        </p:nvGrpSpPr>
        <p:grpSpPr bwMode="auto">
          <a:xfrm>
            <a:off x="1060450" y="3175000"/>
            <a:ext cx="719138" cy="457200"/>
            <a:chOff x="782" y="1536"/>
            <a:chExt cx="453" cy="288"/>
          </a:xfrm>
        </p:grpSpPr>
        <p:sp>
          <p:nvSpPr>
            <p:cNvPr id="195618" name="Text Box 34"/>
            <p:cNvSpPr txBox="1">
              <a:spLocks noChangeArrowheads="1"/>
            </p:cNvSpPr>
            <p:nvPr/>
          </p:nvSpPr>
          <p:spPr bwMode="auto">
            <a:xfrm>
              <a:off x="782" y="1536"/>
              <a:ext cx="340" cy="2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+</a:t>
              </a:r>
            </a:p>
          </p:txBody>
        </p:sp>
        <p:sp>
          <p:nvSpPr>
            <p:cNvPr id="195623" name="Text Box 39"/>
            <p:cNvSpPr txBox="1">
              <a:spLocks noChangeArrowheads="1"/>
            </p:cNvSpPr>
            <p:nvPr/>
          </p:nvSpPr>
          <p:spPr bwMode="auto">
            <a:xfrm>
              <a:off x="895" y="1536"/>
              <a:ext cx="340" cy="288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de-DE"/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5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9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5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9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9" grpId="0" animBg="1"/>
      <p:bldP spid="195598" grpId="0" animBg="1"/>
      <p:bldP spid="195604" grpId="0" animBg="1"/>
      <p:bldP spid="195614" grpId="0" animBg="1"/>
      <p:bldP spid="195615" grpId="0" animBg="1"/>
      <p:bldP spid="195617" grpId="0"/>
      <p:bldP spid="195619" grpId="0"/>
      <p:bldP spid="1956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Formen zusammenführen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AD W. Wagner, Universität Bayreuth, Didaktik der Chemie</a:t>
            </a:r>
            <a:endParaRPr lang="de-DE"/>
          </a:p>
        </p:txBody>
      </p:sp>
      <p:sp>
        <p:nvSpPr>
          <p:cNvPr id="4" name="Ellipse 3"/>
          <p:cNvSpPr/>
          <p:nvPr/>
        </p:nvSpPr>
        <p:spPr bwMode="auto">
          <a:xfrm>
            <a:off x="971520" y="1898796"/>
            <a:ext cx="1530204" cy="1620216"/>
          </a:xfrm>
          <a:prstGeom prst="ellipse">
            <a:avLst/>
          </a:prstGeom>
          <a:solidFill>
            <a:srgbClr val="0000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hteck 4"/>
          <p:cNvSpPr/>
          <p:nvPr/>
        </p:nvSpPr>
        <p:spPr bwMode="auto">
          <a:xfrm>
            <a:off x="2141676" y="1358724"/>
            <a:ext cx="1980264" cy="1530204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lussdiagramm: Verzweigung 5"/>
          <p:cNvSpPr/>
          <p:nvPr/>
        </p:nvSpPr>
        <p:spPr bwMode="auto">
          <a:xfrm>
            <a:off x="1511592" y="2438868"/>
            <a:ext cx="2424101" cy="1530204"/>
          </a:xfrm>
          <a:prstGeom prst="flowChartDecision">
            <a:avLst/>
          </a:prstGeom>
          <a:solidFill>
            <a:srgbClr val="008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ihandform 9"/>
          <p:cNvSpPr/>
          <p:nvPr/>
        </p:nvSpPr>
        <p:spPr bwMode="auto">
          <a:xfrm>
            <a:off x="5108043" y="638628"/>
            <a:ext cx="3150420" cy="2610348"/>
          </a:xfrm>
          <a:custGeom>
            <a:avLst/>
            <a:gdLst>
              <a:gd name="connsiteX0" fmla="*/ 1170156 w 3150420"/>
              <a:gd name="connsiteY0" fmla="*/ 0 h 2610348"/>
              <a:gd name="connsiteX1" fmla="*/ 3150420 w 3150420"/>
              <a:gd name="connsiteY1" fmla="*/ 0 h 2610348"/>
              <a:gd name="connsiteX2" fmla="*/ 3150420 w 3150420"/>
              <a:gd name="connsiteY2" fmla="*/ 1530204 h 2610348"/>
              <a:gd name="connsiteX3" fmla="*/ 2465094 w 3150420"/>
              <a:gd name="connsiteY3" fmla="*/ 1530204 h 2610348"/>
              <a:gd name="connsiteX4" fmla="*/ 2964173 w 3150420"/>
              <a:gd name="connsiteY4" fmla="*/ 1845246 h 2610348"/>
              <a:gd name="connsiteX5" fmla="*/ 1752123 w 3150420"/>
              <a:gd name="connsiteY5" fmla="*/ 2610348 h 2610348"/>
              <a:gd name="connsiteX6" fmla="*/ 984568 w 3150420"/>
              <a:gd name="connsiteY6" fmla="*/ 2125832 h 2610348"/>
              <a:gd name="connsiteX7" fmla="*/ 881620 w 3150420"/>
              <a:gd name="connsiteY7" fmla="*/ 2150954 h 2610348"/>
              <a:gd name="connsiteX8" fmla="*/ 765102 w 3150420"/>
              <a:gd name="connsiteY8" fmla="*/ 2160288 h 2610348"/>
              <a:gd name="connsiteX9" fmla="*/ 0 w 3150420"/>
              <a:gd name="connsiteY9" fmla="*/ 1350180 h 2610348"/>
              <a:gd name="connsiteX10" fmla="*/ 765102 w 3150420"/>
              <a:gd name="connsiteY10" fmla="*/ 540072 h 2610348"/>
              <a:gd name="connsiteX11" fmla="*/ 1062914 w 3150420"/>
              <a:gd name="connsiteY11" fmla="*/ 603734 h 2610348"/>
              <a:gd name="connsiteX12" fmla="*/ 1170156 w 3150420"/>
              <a:gd name="connsiteY12" fmla="*/ 665367 h 2610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150420" h="2610348">
                <a:moveTo>
                  <a:pt x="1170156" y="0"/>
                </a:moveTo>
                <a:lnTo>
                  <a:pt x="3150420" y="0"/>
                </a:lnTo>
                <a:lnTo>
                  <a:pt x="3150420" y="1530204"/>
                </a:lnTo>
                <a:lnTo>
                  <a:pt x="2465094" y="1530204"/>
                </a:lnTo>
                <a:lnTo>
                  <a:pt x="2964173" y="1845246"/>
                </a:lnTo>
                <a:lnTo>
                  <a:pt x="1752123" y="2610348"/>
                </a:lnTo>
                <a:lnTo>
                  <a:pt x="984568" y="2125832"/>
                </a:lnTo>
                <a:lnTo>
                  <a:pt x="881620" y="2150954"/>
                </a:lnTo>
                <a:cubicBezTo>
                  <a:pt x="843628" y="2157100"/>
                  <a:pt x="804717" y="2160288"/>
                  <a:pt x="765102" y="2160288"/>
                </a:cubicBezTo>
                <a:cubicBezTo>
                  <a:pt x="342548" y="2160288"/>
                  <a:pt x="0" y="1797590"/>
                  <a:pt x="0" y="1350180"/>
                </a:cubicBezTo>
                <a:cubicBezTo>
                  <a:pt x="0" y="902770"/>
                  <a:pt x="342548" y="540072"/>
                  <a:pt x="765102" y="540072"/>
                </a:cubicBezTo>
                <a:cubicBezTo>
                  <a:pt x="870741" y="540072"/>
                  <a:pt x="971379" y="562741"/>
                  <a:pt x="1062914" y="603734"/>
                </a:cubicBezTo>
                <a:lnTo>
                  <a:pt x="1170156" y="665367"/>
                </a:lnTo>
                <a:close/>
              </a:path>
            </a:pathLst>
          </a:custGeom>
          <a:solidFill>
            <a:srgbClr val="0000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4367721" y="3013355"/>
            <a:ext cx="234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Vereinigung</a:t>
            </a:r>
            <a:endParaRPr lang="de-DE" dirty="0"/>
          </a:p>
        </p:txBody>
      </p:sp>
      <p:sp>
        <p:nvSpPr>
          <p:cNvPr id="15" name="Freihandform 14"/>
          <p:cNvSpPr/>
          <p:nvPr/>
        </p:nvSpPr>
        <p:spPr bwMode="auto">
          <a:xfrm>
            <a:off x="5112072" y="4131468"/>
            <a:ext cx="1170156" cy="1620216"/>
          </a:xfrm>
          <a:custGeom>
            <a:avLst/>
            <a:gdLst>
              <a:gd name="connsiteX0" fmla="*/ 765102 w 1170156"/>
              <a:gd name="connsiteY0" fmla="*/ 0 h 1620216"/>
              <a:gd name="connsiteX1" fmla="*/ 1062914 w 1170156"/>
              <a:gd name="connsiteY1" fmla="*/ 63663 h 1620216"/>
              <a:gd name="connsiteX2" fmla="*/ 1170156 w 1170156"/>
              <a:gd name="connsiteY2" fmla="*/ 125296 h 1620216"/>
              <a:gd name="connsiteX3" fmla="*/ 1170156 w 1170156"/>
              <a:gd name="connsiteY3" fmla="*/ 907436 h 1620216"/>
              <a:gd name="connsiteX4" fmla="*/ 540072 w 1170156"/>
              <a:gd name="connsiteY4" fmla="*/ 1305174 h 1620216"/>
              <a:gd name="connsiteX5" fmla="*/ 984568 w 1170156"/>
              <a:gd name="connsiteY5" fmla="*/ 1585760 h 1620216"/>
              <a:gd name="connsiteX6" fmla="*/ 881620 w 1170156"/>
              <a:gd name="connsiteY6" fmla="*/ 1610882 h 1620216"/>
              <a:gd name="connsiteX7" fmla="*/ 765102 w 1170156"/>
              <a:gd name="connsiteY7" fmla="*/ 1620216 h 1620216"/>
              <a:gd name="connsiteX8" fmla="*/ 0 w 1170156"/>
              <a:gd name="connsiteY8" fmla="*/ 810108 h 1620216"/>
              <a:gd name="connsiteX9" fmla="*/ 765102 w 1170156"/>
              <a:gd name="connsiteY9" fmla="*/ 0 h 16202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0156" h="1620216">
                <a:moveTo>
                  <a:pt x="765102" y="0"/>
                </a:moveTo>
                <a:cubicBezTo>
                  <a:pt x="870741" y="0"/>
                  <a:pt x="971379" y="22669"/>
                  <a:pt x="1062914" y="63663"/>
                </a:cubicBezTo>
                <a:lnTo>
                  <a:pt x="1170156" y="125296"/>
                </a:lnTo>
                <a:lnTo>
                  <a:pt x="1170156" y="907436"/>
                </a:lnTo>
                <a:lnTo>
                  <a:pt x="540072" y="1305174"/>
                </a:lnTo>
                <a:lnTo>
                  <a:pt x="984568" y="1585760"/>
                </a:lnTo>
                <a:lnTo>
                  <a:pt x="881620" y="1610882"/>
                </a:lnTo>
                <a:cubicBezTo>
                  <a:pt x="843628" y="1617028"/>
                  <a:pt x="804717" y="1620216"/>
                  <a:pt x="765102" y="1620216"/>
                </a:cubicBezTo>
                <a:cubicBezTo>
                  <a:pt x="342548" y="1620216"/>
                  <a:pt x="0" y="1257518"/>
                  <a:pt x="0" y="810108"/>
                </a:cubicBezTo>
                <a:cubicBezTo>
                  <a:pt x="0" y="362698"/>
                  <a:pt x="342548" y="0"/>
                  <a:pt x="765102" y="0"/>
                </a:cubicBezTo>
                <a:close/>
              </a:path>
            </a:pathLst>
          </a:custGeom>
          <a:solidFill>
            <a:srgbClr val="0000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4342941" y="5847060"/>
            <a:ext cx="2340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Subtrahieren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0508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 fontScale="90000"/>
          </a:bodyPr>
          <a:lstStyle/>
          <a:p>
            <a:r>
              <a:rPr lang="de-DE" sz="4000" dirty="0">
                <a:latin typeface="Arial" pitchFamily="34" charset="0"/>
                <a:cs typeface="Arial" pitchFamily="34" charset="0"/>
              </a:rPr>
              <a:t>Exkurs Farbenlehre: 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/>
            </a:r>
            <a:br>
              <a:rPr lang="de-DE" sz="2800" dirty="0">
                <a:latin typeface="Arial" pitchFamily="34" charset="0"/>
                <a:cs typeface="Arial" pitchFamily="34" charset="0"/>
              </a:rPr>
            </a:br>
            <a:r>
              <a:rPr lang="de-DE" sz="2800" dirty="0">
                <a:latin typeface="Arial" pitchFamily="34" charset="0"/>
                <a:cs typeface="Arial" pitchFamily="34" charset="0"/>
              </a:rPr>
              <a:t>Keine Mischung in 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RGB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und </a:t>
            </a:r>
            <a:r>
              <a:rPr lang="de-DE" sz="2800" b="1" dirty="0">
                <a:latin typeface="Arial" pitchFamily="34" charset="0"/>
                <a:cs typeface="Arial" pitchFamily="34" charset="0"/>
              </a:rPr>
              <a:t>CMY</a:t>
            </a:r>
            <a:r>
              <a:rPr lang="de-DE" sz="2800" dirty="0">
                <a:latin typeface="Arial" pitchFamily="34" charset="0"/>
                <a:cs typeface="Arial" pitchFamily="34" charset="0"/>
              </a:rPr>
              <a:t> auf dem Bildschirm</a:t>
            </a:r>
          </a:p>
        </p:txBody>
      </p:sp>
      <p:sp>
        <p:nvSpPr>
          <p:cNvPr id="4" name="Ellipse 3"/>
          <p:cNvSpPr>
            <a:spLocks noChangeAspect="1"/>
          </p:cNvSpPr>
          <p:nvPr/>
        </p:nvSpPr>
        <p:spPr>
          <a:xfrm>
            <a:off x="107504" y="2306463"/>
            <a:ext cx="2745381" cy="2749267"/>
          </a:xfrm>
          <a:prstGeom prst="ellipse">
            <a:avLst/>
          </a:prstGeom>
          <a:solidFill>
            <a:srgbClr val="00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6000" dirty="0">
                <a:latin typeface="Arial" pitchFamily="34" charset="0"/>
                <a:cs typeface="Arial" pitchFamily="34" charset="0"/>
              </a:rPr>
              <a:t>G</a:t>
            </a:r>
          </a:p>
        </p:txBody>
      </p:sp>
      <p:sp>
        <p:nvSpPr>
          <p:cNvPr id="5" name="Ellipse 4"/>
          <p:cNvSpPr>
            <a:spLocks noChangeAspect="1"/>
          </p:cNvSpPr>
          <p:nvPr/>
        </p:nvSpPr>
        <p:spPr>
          <a:xfrm>
            <a:off x="1754611" y="3199693"/>
            <a:ext cx="2745381" cy="2749267"/>
          </a:xfrm>
          <a:prstGeom prst="ellipse">
            <a:avLst/>
          </a:prstGeom>
          <a:solidFill>
            <a:srgbClr val="FF00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6000" dirty="0">
              <a:latin typeface="Arial" pitchFamily="34" charset="0"/>
              <a:cs typeface="Arial" pitchFamily="34" charset="0"/>
            </a:endParaRPr>
          </a:p>
          <a:p>
            <a:pPr algn="r"/>
            <a:r>
              <a:rPr lang="de-DE" sz="6000" dirty="0">
                <a:latin typeface="Arial" pitchFamily="34" charset="0"/>
                <a:cs typeface="Arial" pitchFamily="34" charset="0"/>
              </a:rPr>
              <a:t>R</a:t>
            </a:r>
          </a:p>
        </p:txBody>
      </p:sp>
      <p:sp>
        <p:nvSpPr>
          <p:cNvPr id="6" name="Ellipse 5"/>
          <p:cNvSpPr>
            <a:spLocks noChangeAspect="1"/>
          </p:cNvSpPr>
          <p:nvPr/>
        </p:nvSpPr>
        <p:spPr>
          <a:xfrm>
            <a:off x="1754611" y="1412776"/>
            <a:ext cx="2745381" cy="2749267"/>
          </a:xfrm>
          <a:prstGeom prst="ellipse">
            <a:avLst/>
          </a:prstGeom>
          <a:solidFill>
            <a:srgbClr val="0000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de-DE" sz="6000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4716016" y="2285903"/>
            <a:ext cx="2700375" cy="2792716"/>
          </a:xfrm>
          <a:prstGeom prst="ellipse">
            <a:avLst/>
          </a:prstGeom>
          <a:solidFill>
            <a:srgbClr val="FF00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</a:p>
        </p:txBody>
      </p:sp>
      <p:sp>
        <p:nvSpPr>
          <p:cNvPr id="9" name="Ellipse 8"/>
          <p:cNvSpPr>
            <a:spLocks noChangeAspect="1"/>
          </p:cNvSpPr>
          <p:nvPr/>
        </p:nvSpPr>
        <p:spPr>
          <a:xfrm>
            <a:off x="6336121" y="3193248"/>
            <a:ext cx="2700375" cy="2792716"/>
          </a:xfrm>
          <a:prstGeom prst="ellipse">
            <a:avLst/>
          </a:prstGeom>
          <a:solidFill>
            <a:srgbClr val="00FFFF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r"/>
            <a:r>
              <a:rPr lang="de-DE" sz="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10" name="Ellipse 9"/>
          <p:cNvSpPr>
            <a:spLocks noChangeAspect="1"/>
          </p:cNvSpPr>
          <p:nvPr/>
        </p:nvSpPr>
        <p:spPr>
          <a:xfrm>
            <a:off x="6336121" y="1378092"/>
            <a:ext cx="2700375" cy="2792716"/>
          </a:xfrm>
          <a:prstGeom prst="ellipse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de-DE" sz="6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http://rohr.aiax.de/@RGB-System01.jpg"/>
          <p:cNvPicPr>
            <a:picLocks noChangeAspect="1" noChangeArrowheads="1"/>
          </p:cNvPicPr>
          <p:nvPr/>
        </p:nvPicPr>
        <p:blipFill>
          <a:blip r:embed="rId2" cstate="print"/>
          <a:srcRect t="4784" r="1465" b="4329"/>
          <a:stretch>
            <a:fillRect/>
          </a:stretch>
        </p:blipFill>
        <p:spPr bwMode="auto">
          <a:xfrm>
            <a:off x="216028" y="764704"/>
            <a:ext cx="8697416" cy="5472608"/>
          </a:xfrm>
          <a:prstGeom prst="rect">
            <a:avLst/>
          </a:prstGeom>
          <a:noFill/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RGB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2"/>
          <p:cNvGrpSpPr/>
          <p:nvPr/>
        </p:nvGrpSpPr>
        <p:grpSpPr>
          <a:xfrm>
            <a:off x="216027" y="764704"/>
            <a:ext cx="8676453" cy="6021288"/>
            <a:chOff x="0" y="3429000"/>
            <a:chExt cx="4953000" cy="3429000"/>
          </a:xfrm>
        </p:grpSpPr>
        <p:sp>
          <p:nvSpPr>
            <p:cNvPr id="4" name="Rechteck 3"/>
            <p:cNvSpPr/>
            <p:nvPr/>
          </p:nvSpPr>
          <p:spPr>
            <a:xfrm>
              <a:off x="0" y="3429000"/>
              <a:ext cx="4953000" cy="3429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5" name="Picture 2" descr="http://www.brg-woergl.tsn.at/Grafik/rgb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3645024"/>
              <a:ext cx="4953000" cy="2476501"/>
            </a:xfrm>
            <a:prstGeom prst="rect">
              <a:avLst/>
            </a:prstGeom>
            <a:noFill/>
          </p:spPr>
        </p:pic>
      </p:grp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RGB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feld 18"/>
          <p:cNvSpPr txBox="1"/>
          <p:nvPr/>
        </p:nvSpPr>
        <p:spPr>
          <a:xfrm>
            <a:off x="323528" y="5744289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>
                <a:latin typeface="Arial" pitchFamily="34" charset="0"/>
                <a:cs typeface="Arial" pitchFamily="34" charset="0"/>
              </a:rPr>
              <a:t>Legende:</a:t>
            </a:r>
          </a:p>
        </p:txBody>
      </p:sp>
      <p:grpSp>
        <p:nvGrpSpPr>
          <p:cNvPr id="3" name="Gruppieren 27"/>
          <p:cNvGrpSpPr/>
          <p:nvPr/>
        </p:nvGrpSpPr>
        <p:grpSpPr>
          <a:xfrm>
            <a:off x="4644008" y="6021288"/>
            <a:ext cx="4176464" cy="276999"/>
            <a:chOff x="395536" y="6021288"/>
            <a:chExt cx="4176464" cy="276999"/>
          </a:xfrm>
        </p:grpSpPr>
        <p:sp>
          <p:nvSpPr>
            <p:cNvPr id="18" name="Rechteck 17"/>
            <p:cNvSpPr>
              <a:spLocks noChangeAspect="1"/>
            </p:cNvSpPr>
            <p:nvPr/>
          </p:nvSpPr>
          <p:spPr>
            <a:xfrm>
              <a:off x="395536" y="6021288"/>
              <a:ext cx="252000" cy="2520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611560" y="6021288"/>
              <a:ext cx="396044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200" dirty="0">
                  <a:latin typeface="Arial" pitchFamily="34" charset="0"/>
                  <a:cs typeface="Arial" pitchFamily="34" charset="0"/>
                </a:rPr>
                <a:t>Für Bildschirm und Projektion empfohlene Grundfarben</a:t>
              </a:r>
            </a:p>
          </p:txBody>
        </p:sp>
      </p:grpSp>
      <p:sp>
        <p:nvSpPr>
          <p:cNvPr id="21" name="Textfeld 20"/>
          <p:cNvSpPr txBox="1"/>
          <p:nvPr/>
        </p:nvSpPr>
        <p:spPr>
          <a:xfrm>
            <a:off x="611560" y="6032321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>
                <a:latin typeface="Arial" pitchFamily="34" charset="0"/>
                <a:cs typeface="Arial" pitchFamily="34" charset="0"/>
              </a:rPr>
              <a:t>Für Druck empfohlene Grundfarben</a:t>
            </a:r>
          </a:p>
        </p:txBody>
      </p:sp>
      <p:sp>
        <p:nvSpPr>
          <p:cNvPr id="22" name="Ellipse 21"/>
          <p:cNvSpPr>
            <a:spLocks noChangeAspect="1"/>
          </p:cNvSpPr>
          <p:nvPr/>
        </p:nvSpPr>
        <p:spPr>
          <a:xfrm>
            <a:off x="395536" y="6032321"/>
            <a:ext cx="252000" cy="252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 cstate="print"/>
          <a:srcRect l="13050" t="10674" r="38351" b="11567"/>
          <a:stretch>
            <a:fillRect/>
          </a:stretch>
        </p:blipFill>
        <p:spPr bwMode="auto">
          <a:xfrm>
            <a:off x="2483768" y="1340767"/>
            <a:ext cx="4248472" cy="432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Ellipse 8"/>
          <p:cNvSpPr>
            <a:spLocks noChangeAspect="1"/>
          </p:cNvSpPr>
          <p:nvPr/>
        </p:nvSpPr>
        <p:spPr>
          <a:xfrm>
            <a:off x="4856216" y="1550400"/>
            <a:ext cx="461023" cy="468837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Ellipse 9"/>
          <p:cNvSpPr>
            <a:spLocks noChangeAspect="1"/>
          </p:cNvSpPr>
          <p:nvPr/>
        </p:nvSpPr>
        <p:spPr>
          <a:xfrm>
            <a:off x="3258318" y="2572523"/>
            <a:ext cx="461023" cy="468837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Ellipse 10"/>
          <p:cNvSpPr>
            <a:spLocks noChangeAspect="1"/>
          </p:cNvSpPr>
          <p:nvPr/>
        </p:nvSpPr>
        <p:spPr>
          <a:xfrm>
            <a:off x="4847680" y="4095799"/>
            <a:ext cx="461023" cy="468837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/>
          <p:cNvSpPr>
            <a:spLocks noChangeAspect="1"/>
          </p:cNvSpPr>
          <p:nvPr/>
        </p:nvSpPr>
        <p:spPr>
          <a:xfrm>
            <a:off x="3876734" y="2077645"/>
            <a:ext cx="461023" cy="4688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Ellipse 12"/>
          <p:cNvSpPr>
            <a:spLocks noChangeAspect="1"/>
          </p:cNvSpPr>
          <p:nvPr/>
        </p:nvSpPr>
        <p:spPr>
          <a:xfrm>
            <a:off x="3719393" y="3836595"/>
            <a:ext cx="461023" cy="4688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Ellipse 13"/>
          <p:cNvSpPr>
            <a:spLocks noChangeAspect="1"/>
          </p:cNvSpPr>
          <p:nvPr/>
        </p:nvSpPr>
        <p:spPr>
          <a:xfrm>
            <a:off x="5652801" y="2831832"/>
            <a:ext cx="461023" cy="46883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>
            <a:spLocks noChangeAspect="1"/>
          </p:cNvSpPr>
          <p:nvPr/>
        </p:nvSpPr>
        <p:spPr>
          <a:xfrm>
            <a:off x="4839145" y="1541772"/>
            <a:ext cx="493953" cy="502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/>
          <p:cNvSpPr>
            <a:spLocks noChangeAspect="1"/>
          </p:cNvSpPr>
          <p:nvPr/>
        </p:nvSpPr>
        <p:spPr>
          <a:xfrm>
            <a:off x="2739911" y="2821927"/>
            <a:ext cx="493953" cy="502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3" name="Rechteck 22"/>
          <p:cNvSpPr>
            <a:spLocks noChangeAspect="1"/>
          </p:cNvSpPr>
          <p:nvPr/>
        </p:nvSpPr>
        <p:spPr>
          <a:xfrm>
            <a:off x="4837992" y="4094627"/>
            <a:ext cx="493953" cy="502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4" name="Rechteck 23"/>
          <p:cNvSpPr>
            <a:spLocks noChangeAspect="1"/>
          </p:cNvSpPr>
          <p:nvPr/>
        </p:nvSpPr>
        <p:spPr>
          <a:xfrm>
            <a:off x="3697464" y="3826690"/>
            <a:ext cx="493953" cy="502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hteck 24"/>
          <p:cNvSpPr>
            <a:spLocks noChangeAspect="1"/>
          </p:cNvSpPr>
          <p:nvPr/>
        </p:nvSpPr>
        <p:spPr>
          <a:xfrm>
            <a:off x="5636941" y="2816135"/>
            <a:ext cx="493953" cy="502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7" name="Textfeld 26"/>
          <p:cNvSpPr txBox="1"/>
          <p:nvPr/>
        </p:nvSpPr>
        <p:spPr>
          <a:xfrm>
            <a:off x="251520" y="836712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>
                <a:latin typeface="Arial" pitchFamily="34" charset="0"/>
                <a:cs typeface="Arial" pitchFamily="34" charset="0"/>
              </a:rPr>
              <a:t>127 Farben, 16 Grautöne, alle in GIF darstellbar</a:t>
            </a:r>
          </a:p>
        </p:txBody>
      </p:sp>
      <p:sp>
        <p:nvSpPr>
          <p:cNvPr id="26" name="Titel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Standardfarben für das WWW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1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Leere Prä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B2B2B2"/>
      </a:folHlink>
    </a:clrScheme>
    <a:fontScheme name="Leere Prä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CC33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</Words>
  <Application>Microsoft Office PowerPoint</Application>
  <PresentationFormat>Bildschirmpräsentation (4:3)</PresentationFormat>
  <Paragraphs>44</Paragraphs>
  <Slides>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Leere Präsentation</vt:lpstr>
      <vt:lpstr>Zeichnen und Farben</vt:lpstr>
      <vt:lpstr>Ziele und Gliederung</vt:lpstr>
      <vt:lpstr>1 Zeichnen mit Grundelementen</vt:lpstr>
      <vt:lpstr>Formen zusammenführen</vt:lpstr>
      <vt:lpstr>Exkurs Farbenlehre:  Keine Mischung in RGB und CMY auf dem Bildschirm</vt:lpstr>
      <vt:lpstr>RGB</vt:lpstr>
      <vt:lpstr>RGB</vt:lpstr>
      <vt:lpstr>Standardfarben für das WWW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Walter Wagner</dc:creator>
  <cp:lastModifiedBy>Walter Wagner</cp:lastModifiedBy>
  <cp:revision>153</cp:revision>
  <dcterms:created xsi:type="dcterms:W3CDTF">2000-07-31T09:48:46Z</dcterms:created>
  <dcterms:modified xsi:type="dcterms:W3CDTF">2020-04-30T07:47:25Z</dcterms:modified>
</cp:coreProperties>
</file>