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6"/>
  </p:notesMasterIdLst>
  <p:handoutMasterIdLst>
    <p:handoutMasterId r:id="rId17"/>
  </p:handoutMasterIdLst>
  <p:sldIdLst>
    <p:sldId id="340" r:id="rId2"/>
    <p:sldId id="278" r:id="rId3"/>
    <p:sldId id="338" r:id="rId4"/>
    <p:sldId id="353" r:id="rId5"/>
    <p:sldId id="354" r:id="rId6"/>
    <p:sldId id="357" r:id="rId7"/>
    <p:sldId id="356" r:id="rId8"/>
    <p:sldId id="341" r:id="rId9"/>
    <p:sldId id="346" r:id="rId10"/>
    <p:sldId id="358" r:id="rId11"/>
    <p:sldId id="360" r:id="rId12"/>
    <p:sldId id="359" r:id="rId13"/>
    <p:sldId id="302" r:id="rId14"/>
    <p:sldId id="350" r:id="rId15"/>
  </p:sldIdLst>
  <p:sldSz cx="9144000" cy="6858000" type="screen4x3"/>
  <p:notesSz cx="6754813" cy="98663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74">
          <p15:clr>
            <a:srgbClr val="A4A3A4"/>
          </p15:clr>
        </p15:guide>
        <p15:guide id="2" pos="158">
          <p15:clr>
            <a:srgbClr val="A4A3A4"/>
          </p15:clr>
        </p15:guide>
        <p15:guide id="3" pos="5602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CC3300"/>
    <a:srgbClr val="FF3300"/>
    <a:srgbClr val="FF33CC"/>
    <a:srgbClr val="FF9933"/>
    <a:srgbClr val="800000"/>
    <a:srgbClr val="FFFFA0"/>
    <a:srgbClr val="FFF09B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07" autoAdjust="0"/>
    <p:restoredTop sz="94622" autoAdjust="0"/>
  </p:normalViewPr>
  <p:slideViewPr>
    <p:cSldViewPr showGuides="1">
      <p:cViewPr varScale="1">
        <p:scale>
          <a:sx n="58" d="100"/>
          <a:sy n="58" d="100"/>
        </p:scale>
        <p:origin x="1272" y="66"/>
      </p:cViewPr>
      <p:guideLst>
        <p:guide orient="horz" pos="3974"/>
        <p:guide pos="158"/>
        <p:guide pos="560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-1746" y="-114"/>
      </p:cViewPr>
      <p:guideLst>
        <p:guide orient="horz" pos="3108"/>
        <p:guide pos="2128"/>
      </p:guideLst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73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7463" y="0"/>
            <a:ext cx="29273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891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273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7463" y="9372600"/>
            <a:ext cx="29273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3FA6CF-47AA-4CB8-A501-78F237E0EDEA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73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7463" y="0"/>
            <a:ext cx="29273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1225" y="741363"/>
            <a:ext cx="4932363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0113" y="4686300"/>
            <a:ext cx="4954587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die Formate des Vorlagentextes zu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273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7463" y="9372600"/>
            <a:ext cx="29273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1603353-94D1-4AEE-BD37-5430BB046553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5D1DE6-CF66-4A7B-A1F4-C09CBA924715}" type="slidenum">
              <a:rPr lang="de-DE"/>
              <a:pPr/>
              <a:t>2</a:t>
            </a:fld>
            <a:endParaRPr lang="de-DE"/>
          </a:p>
        </p:txBody>
      </p:sp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0987F0-917A-47BE-8DF9-BC674397BF5E}" type="slidenum">
              <a:rPr lang="de-DE"/>
              <a:pPr/>
              <a:t>12</a:t>
            </a:fld>
            <a:endParaRPr lang="de-DE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Beispiel. Unvorhersehbare Zuhörer(Lerner)-Reaktion.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CC20FA-8A1D-4276-91DF-3752041F0EB6}" type="slidenum">
              <a:rPr lang="de-DE"/>
              <a:pPr/>
              <a:t>3</a:t>
            </a:fld>
            <a:endParaRPr lang="de-DE"/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Links führen von den Hauptstichworten zu Beispielen.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283090-5A35-4FFE-A863-434A9BED5952}" type="slidenum">
              <a:rPr lang="de-DE"/>
              <a:pPr/>
              <a:t>4</a:t>
            </a:fld>
            <a:endParaRPr lang="de-DE"/>
          </a:p>
        </p:txBody>
      </p:sp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Varianten-Bezeichnungen nicht publiziert.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11BB5F-ABC1-4322-9D23-0245CEEFB0B5}" type="slidenum">
              <a:rPr lang="de-DE"/>
              <a:pPr/>
              <a:t>5</a:t>
            </a:fld>
            <a:endParaRPr lang="de-DE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CFABA8-531E-4625-AAD4-3A22D7E13F4E}" type="slidenum">
              <a:rPr lang="de-DE"/>
              <a:pPr/>
              <a:t>6</a:t>
            </a:fld>
            <a:endParaRPr lang="de-DE"/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Beispiel aus der vorausgehenden GDCh-Fortbildung.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DE0BDA-77B6-4AAA-85D1-14ED59D070B7}" type="slidenum">
              <a:rPr lang="de-DE"/>
              <a:pPr/>
              <a:t>7</a:t>
            </a:fld>
            <a:endParaRPr lang="de-DE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Beispiel. Zwei didaktische Phasen: der Aufbau eines Kernreaktors, dann dynamische Darstellung der Regelung.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9F862B-69DF-4609-AA7B-D0C999A9B0AC}" type="slidenum">
              <a:rPr lang="de-DE"/>
              <a:pPr/>
              <a:t>8</a:t>
            </a:fld>
            <a:endParaRPr lang="de-DE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Links führen von den Stichworten zu Beispielen.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B184D-EEB9-4104-A8FC-C829899C8971}" type="slidenum">
              <a:rPr lang="de-DE"/>
              <a:pPr/>
              <a:t>10</a:t>
            </a:fld>
            <a:endParaRPr lang="de-DE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Beispiel für ein Sprungziel.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085CDD-1377-42AC-97C9-EAB4EE8ED353}" type="slidenum">
              <a:rPr lang="de-DE"/>
              <a:pPr/>
              <a:t>11</a:t>
            </a:fld>
            <a:endParaRPr lang="de-DE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Schwerpunkt: Wiederholen der Animation mit der Trigger-Funktion.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971550" y="6373813"/>
            <a:ext cx="7200900" cy="476250"/>
          </a:xfrm>
        </p:spPr>
        <p:txBody>
          <a:bodyPr/>
          <a:lstStyle>
            <a:lvl1pPr>
              <a:defRPr sz="1400"/>
            </a:lvl1pPr>
          </a:lstStyle>
          <a:p>
            <a:r>
              <a:rPr lang="de-DE"/>
              <a:t>AD W. Wagner, Universität Bayreuth, Didaktik der Chemie</a:t>
            </a:r>
          </a:p>
        </p:txBody>
      </p:sp>
      <p:pic>
        <p:nvPicPr>
          <p:cNvPr id="60422" name="Picture 6" descr="did_logo_k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461375" y="6353175"/>
            <a:ext cx="719138" cy="4603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AD W. Wagner, Universität Bayreuth, Didaktik der Chemie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575603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AD W. Wagner, Universität Bayreuth, Didaktik der Chemie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AD W. Wagner, Universität Bayreuth, Didaktik der Chemie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26988"/>
            <a:ext cx="9144000" cy="76200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A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365250"/>
            <a:ext cx="8642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err="1"/>
              <a:t>dhdfgh</a:t>
            </a:r>
            <a:endParaRPr lang="de-DE" dirty="0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427788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/>
              <a:t>AD W. Wagner, Universität Bayreuth, Didaktik der Chemie</a:t>
            </a:r>
            <a:endParaRPr lang="de-DE" dirty="0"/>
          </a:p>
        </p:txBody>
      </p:sp>
      <p:pic>
        <p:nvPicPr>
          <p:cNvPr id="59399" name="Picture 7" descr="did_logo_k"/>
          <p:cNvPicPr>
            <a:picLocks noChangeAspect="1" noChangeArrowheads="1"/>
          </p:cNvPicPr>
          <p:nvPr userDrawn="1"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6913" y="6353175"/>
            <a:ext cx="719137" cy="4603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7" r:id="rId3"/>
    <p:sldLayoutId id="2147483658" r:id="rId4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800000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800000"/>
          </a:solidFill>
          <a:latin typeface="+mn-lt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02_Bsp_Oxidationszahl.xls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  <a:endParaRPr lang="de-DE" dirty="0"/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844675"/>
            <a:ext cx="8642350" cy="1470025"/>
          </a:xfrm>
        </p:spPr>
        <p:txBody>
          <a:bodyPr/>
          <a:lstStyle/>
          <a:p>
            <a:r>
              <a:rPr lang="de-DE" sz="5800"/>
              <a:t>Nichtlineare Navigation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89363"/>
            <a:ext cx="6400800" cy="1990725"/>
          </a:xfrm>
        </p:spPr>
        <p:txBody>
          <a:bodyPr/>
          <a:lstStyle/>
          <a:p>
            <a:r>
              <a:rPr lang="de-DE" sz="4000" dirty="0"/>
              <a:t>...und ihr Einsatz im Dienst kleiner Lernprogramme mit PowerPoint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Sprungziel: Aggregatzustand</a:t>
            </a:r>
          </a:p>
        </p:txBody>
      </p:sp>
      <p:grpSp>
        <p:nvGrpSpPr>
          <p:cNvPr id="198659" name="Group 3"/>
          <p:cNvGrpSpPr>
            <a:grpSpLocks noChangeAspect="1"/>
          </p:cNvGrpSpPr>
          <p:nvPr/>
        </p:nvGrpSpPr>
        <p:grpSpPr bwMode="auto">
          <a:xfrm>
            <a:off x="0" y="1779588"/>
            <a:ext cx="4749800" cy="2922587"/>
            <a:chOff x="768" y="1016"/>
            <a:chExt cx="4275" cy="2632"/>
          </a:xfrm>
        </p:grpSpPr>
        <p:sp>
          <p:nvSpPr>
            <p:cNvPr id="198660" name="Text Box 4"/>
            <p:cNvSpPr txBox="1">
              <a:spLocks noChangeAspect="1" noChangeArrowheads="1"/>
            </p:cNvSpPr>
            <p:nvPr/>
          </p:nvSpPr>
          <p:spPr bwMode="auto">
            <a:xfrm>
              <a:off x="2704" y="1016"/>
              <a:ext cx="696" cy="28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400" b="1">
                  <a:solidFill>
                    <a:srgbClr val="0000FF"/>
                  </a:solidFill>
                </a:rPr>
                <a:t>fest (s)</a:t>
              </a:r>
            </a:p>
          </p:txBody>
        </p:sp>
        <p:sp>
          <p:nvSpPr>
            <p:cNvPr id="198661" name="Text Box 5"/>
            <p:cNvSpPr txBox="1">
              <a:spLocks noChangeAspect="1" noChangeArrowheads="1"/>
            </p:cNvSpPr>
            <p:nvPr/>
          </p:nvSpPr>
          <p:spPr bwMode="auto">
            <a:xfrm>
              <a:off x="3784" y="2611"/>
              <a:ext cx="882" cy="2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400" b="1">
                  <a:solidFill>
                    <a:srgbClr val="0000FF"/>
                  </a:solidFill>
                </a:rPr>
                <a:t>flüssig (l)</a:t>
              </a:r>
            </a:p>
          </p:txBody>
        </p:sp>
        <p:sp>
          <p:nvSpPr>
            <p:cNvPr id="198662" name="Text Box 6"/>
            <p:cNvSpPr txBox="1">
              <a:spLocks noChangeAspect="1" noChangeArrowheads="1"/>
            </p:cNvSpPr>
            <p:nvPr/>
          </p:nvSpPr>
          <p:spPr bwMode="auto">
            <a:xfrm>
              <a:off x="1480" y="2846"/>
              <a:ext cx="1193" cy="28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400" b="1">
                  <a:solidFill>
                    <a:srgbClr val="0000FF"/>
                  </a:solidFill>
                </a:rPr>
                <a:t>gasförmig (g)</a:t>
              </a:r>
            </a:p>
          </p:txBody>
        </p:sp>
        <p:sp>
          <p:nvSpPr>
            <p:cNvPr id="198663" name="Text Box 7"/>
            <p:cNvSpPr txBox="1">
              <a:spLocks noChangeAspect="1" noChangeArrowheads="1"/>
            </p:cNvSpPr>
            <p:nvPr/>
          </p:nvSpPr>
          <p:spPr bwMode="auto">
            <a:xfrm>
              <a:off x="3336" y="1538"/>
              <a:ext cx="803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400"/>
                <a:t>erstarren</a:t>
              </a:r>
            </a:p>
          </p:txBody>
        </p:sp>
        <p:sp>
          <p:nvSpPr>
            <p:cNvPr id="198664" name="Text Box 8"/>
            <p:cNvSpPr txBox="1">
              <a:spLocks noChangeAspect="1" noChangeArrowheads="1"/>
            </p:cNvSpPr>
            <p:nvPr/>
          </p:nvSpPr>
          <p:spPr bwMode="auto">
            <a:xfrm>
              <a:off x="4114" y="1195"/>
              <a:ext cx="92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400"/>
                <a:t>schmelzen</a:t>
              </a:r>
            </a:p>
          </p:txBody>
        </p:sp>
        <p:sp>
          <p:nvSpPr>
            <p:cNvPr id="198665" name="Text Box 9"/>
            <p:cNvSpPr txBox="1">
              <a:spLocks noChangeAspect="1" noChangeArrowheads="1"/>
            </p:cNvSpPr>
            <p:nvPr/>
          </p:nvSpPr>
          <p:spPr bwMode="auto">
            <a:xfrm>
              <a:off x="3060" y="2733"/>
              <a:ext cx="741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de-DE" sz="1400"/>
                <a:t>konden-</a:t>
              </a:r>
              <a:br>
                <a:rPr lang="de-DE" sz="1400"/>
              </a:br>
              <a:r>
                <a:rPr lang="de-DE" sz="1400"/>
                <a:t>sieren</a:t>
              </a:r>
            </a:p>
          </p:txBody>
        </p:sp>
        <p:sp>
          <p:nvSpPr>
            <p:cNvPr id="198666" name="Text Box 10"/>
            <p:cNvSpPr txBox="1">
              <a:spLocks noChangeAspect="1" noChangeArrowheads="1"/>
            </p:cNvSpPr>
            <p:nvPr/>
          </p:nvSpPr>
          <p:spPr bwMode="auto">
            <a:xfrm>
              <a:off x="3737" y="3246"/>
              <a:ext cx="1007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400"/>
                <a:t>verdampfen</a:t>
              </a:r>
            </a:p>
          </p:txBody>
        </p:sp>
        <p:sp>
          <p:nvSpPr>
            <p:cNvPr id="198667" name="Text Box 11"/>
            <p:cNvSpPr txBox="1">
              <a:spLocks noChangeAspect="1" noChangeArrowheads="1"/>
            </p:cNvSpPr>
            <p:nvPr/>
          </p:nvSpPr>
          <p:spPr bwMode="auto">
            <a:xfrm>
              <a:off x="768" y="1606"/>
              <a:ext cx="1123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400"/>
                <a:t>resublimieren</a:t>
              </a:r>
            </a:p>
          </p:txBody>
        </p:sp>
        <p:sp>
          <p:nvSpPr>
            <p:cNvPr id="198668" name="Text Box 12"/>
            <p:cNvSpPr txBox="1">
              <a:spLocks noChangeAspect="1" noChangeArrowheads="1"/>
            </p:cNvSpPr>
            <p:nvPr/>
          </p:nvSpPr>
          <p:spPr bwMode="auto">
            <a:xfrm>
              <a:off x="2008" y="1834"/>
              <a:ext cx="982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400"/>
                <a:t>sublimieren</a:t>
              </a:r>
            </a:p>
          </p:txBody>
        </p:sp>
        <p:grpSp>
          <p:nvGrpSpPr>
            <p:cNvPr id="198669" name="Group 13"/>
            <p:cNvGrpSpPr>
              <a:grpSpLocks noChangeAspect="1"/>
            </p:cNvGrpSpPr>
            <p:nvPr/>
          </p:nvGrpSpPr>
          <p:grpSpPr bwMode="auto">
            <a:xfrm rot="645116">
              <a:off x="1727" y="1220"/>
              <a:ext cx="1193" cy="1346"/>
              <a:chOff x="0" y="340"/>
              <a:chExt cx="1184" cy="1004"/>
            </a:xfrm>
          </p:grpSpPr>
          <p:sp>
            <p:nvSpPr>
              <p:cNvPr id="198670" name="Arc 14"/>
              <p:cNvSpPr>
                <a:spLocks noChangeAspect="1"/>
              </p:cNvSpPr>
              <p:nvPr/>
            </p:nvSpPr>
            <p:spPr bwMode="auto">
              <a:xfrm rot="8921230" flipV="1">
                <a:off x="96" y="382"/>
                <a:ext cx="1088" cy="96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98671" name="Arc 15"/>
              <p:cNvSpPr>
                <a:spLocks noChangeAspect="1"/>
              </p:cNvSpPr>
              <p:nvPr/>
            </p:nvSpPr>
            <p:spPr bwMode="auto">
              <a:xfrm rot="9053979" flipV="1">
                <a:off x="0" y="340"/>
                <a:ext cx="1088" cy="96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grpSp>
          <p:nvGrpSpPr>
            <p:cNvPr id="198672" name="Group 16"/>
            <p:cNvGrpSpPr>
              <a:grpSpLocks noChangeAspect="1"/>
            </p:cNvGrpSpPr>
            <p:nvPr/>
          </p:nvGrpSpPr>
          <p:grpSpPr bwMode="auto">
            <a:xfrm rot="-6674759">
              <a:off x="2651" y="2432"/>
              <a:ext cx="1211" cy="1221"/>
              <a:chOff x="4608" y="1296"/>
              <a:chExt cx="1184" cy="1141"/>
            </a:xfrm>
          </p:grpSpPr>
          <p:sp>
            <p:nvSpPr>
              <p:cNvPr id="198673" name="Arc 17"/>
              <p:cNvSpPr>
                <a:spLocks noChangeAspect="1"/>
              </p:cNvSpPr>
              <p:nvPr/>
            </p:nvSpPr>
            <p:spPr bwMode="auto">
              <a:xfrm rot="8921230" flipV="1">
                <a:off x="4704" y="1344"/>
                <a:ext cx="1088" cy="1093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98674" name="Arc 18"/>
              <p:cNvSpPr>
                <a:spLocks noChangeAspect="1"/>
              </p:cNvSpPr>
              <p:nvPr/>
            </p:nvSpPr>
            <p:spPr bwMode="auto">
              <a:xfrm rot="9053979" flipV="1">
                <a:off x="4608" y="1296"/>
                <a:ext cx="1088" cy="1093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grpSp>
          <p:nvGrpSpPr>
            <p:cNvPr id="198675" name="Group 19"/>
            <p:cNvGrpSpPr>
              <a:grpSpLocks noChangeAspect="1"/>
            </p:cNvGrpSpPr>
            <p:nvPr/>
          </p:nvGrpSpPr>
          <p:grpSpPr bwMode="auto">
            <a:xfrm rot="-13100645">
              <a:off x="3375" y="1180"/>
              <a:ext cx="1167" cy="1158"/>
              <a:chOff x="4608" y="1296"/>
              <a:chExt cx="1184" cy="1141"/>
            </a:xfrm>
          </p:grpSpPr>
          <p:sp>
            <p:nvSpPr>
              <p:cNvPr id="198676" name="Arc 20"/>
              <p:cNvSpPr>
                <a:spLocks noChangeAspect="1"/>
              </p:cNvSpPr>
              <p:nvPr/>
            </p:nvSpPr>
            <p:spPr bwMode="auto">
              <a:xfrm rot="8921230" flipV="1">
                <a:off x="4704" y="1344"/>
                <a:ext cx="1088" cy="1093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98677" name="Arc 21"/>
              <p:cNvSpPr>
                <a:spLocks noChangeAspect="1"/>
              </p:cNvSpPr>
              <p:nvPr/>
            </p:nvSpPr>
            <p:spPr bwMode="auto">
              <a:xfrm rot="9053979" flipV="1">
                <a:off x="4608" y="1296"/>
                <a:ext cx="1088" cy="1093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grpSp>
        <p:nvGrpSpPr>
          <p:cNvPr id="198678" name="Group 22"/>
          <p:cNvGrpSpPr>
            <a:grpSpLocks noChangeAspect="1"/>
          </p:cNvGrpSpPr>
          <p:nvPr/>
        </p:nvGrpSpPr>
        <p:grpSpPr bwMode="auto">
          <a:xfrm>
            <a:off x="4430713" y="1768475"/>
            <a:ext cx="4713287" cy="2982913"/>
            <a:chOff x="1060" y="1088"/>
            <a:chExt cx="3534" cy="1935"/>
          </a:xfrm>
        </p:grpSpPr>
        <p:sp>
          <p:nvSpPr>
            <p:cNvPr id="198679" name="Text Box 23"/>
            <p:cNvSpPr txBox="1">
              <a:spLocks noChangeAspect="1" noChangeArrowheads="1"/>
            </p:cNvSpPr>
            <p:nvPr/>
          </p:nvSpPr>
          <p:spPr bwMode="auto">
            <a:xfrm>
              <a:off x="2005" y="2820"/>
              <a:ext cx="580" cy="20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400" b="1">
                  <a:solidFill>
                    <a:srgbClr val="0000FF"/>
                  </a:solidFill>
                </a:rPr>
                <a:t>fest (s)</a:t>
              </a:r>
            </a:p>
          </p:txBody>
        </p:sp>
        <p:sp>
          <p:nvSpPr>
            <p:cNvPr id="198680" name="Text Box 24"/>
            <p:cNvSpPr txBox="1">
              <a:spLocks noChangeAspect="1" noChangeArrowheads="1"/>
            </p:cNvSpPr>
            <p:nvPr/>
          </p:nvSpPr>
          <p:spPr bwMode="auto">
            <a:xfrm>
              <a:off x="1899" y="1952"/>
              <a:ext cx="73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400" b="1">
                  <a:solidFill>
                    <a:srgbClr val="0000FF"/>
                  </a:solidFill>
                </a:rPr>
                <a:t>flüssig (l)</a:t>
              </a:r>
            </a:p>
          </p:txBody>
        </p:sp>
        <p:sp>
          <p:nvSpPr>
            <p:cNvPr id="198681" name="Text Box 25"/>
            <p:cNvSpPr txBox="1">
              <a:spLocks noChangeAspect="1" noChangeArrowheads="1"/>
            </p:cNvSpPr>
            <p:nvPr/>
          </p:nvSpPr>
          <p:spPr bwMode="auto">
            <a:xfrm>
              <a:off x="1728" y="1088"/>
              <a:ext cx="99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400" b="1">
                  <a:solidFill>
                    <a:srgbClr val="0000FF"/>
                  </a:solidFill>
                </a:rPr>
                <a:t>gasförmig (g)</a:t>
              </a:r>
            </a:p>
          </p:txBody>
        </p:sp>
        <p:sp>
          <p:nvSpPr>
            <p:cNvPr id="198682" name="Text Box 26"/>
            <p:cNvSpPr txBox="1">
              <a:spLocks noChangeAspect="1" noChangeArrowheads="1"/>
            </p:cNvSpPr>
            <p:nvPr/>
          </p:nvSpPr>
          <p:spPr bwMode="auto">
            <a:xfrm>
              <a:off x="1492" y="2355"/>
              <a:ext cx="669" cy="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400"/>
                <a:t>erstarren</a:t>
              </a:r>
            </a:p>
          </p:txBody>
        </p:sp>
        <p:sp>
          <p:nvSpPr>
            <p:cNvPr id="198683" name="Text Box 27"/>
            <p:cNvSpPr txBox="1">
              <a:spLocks noChangeAspect="1" noChangeArrowheads="1"/>
            </p:cNvSpPr>
            <p:nvPr/>
          </p:nvSpPr>
          <p:spPr bwMode="auto">
            <a:xfrm>
              <a:off x="2410" y="2355"/>
              <a:ext cx="773" cy="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400"/>
                <a:t>schmelzen</a:t>
              </a:r>
            </a:p>
          </p:txBody>
        </p:sp>
        <p:sp>
          <p:nvSpPr>
            <p:cNvPr id="198684" name="Text Box 28"/>
            <p:cNvSpPr txBox="1">
              <a:spLocks noChangeAspect="1" noChangeArrowheads="1"/>
            </p:cNvSpPr>
            <p:nvPr/>
          </p:nvSpPr>
          <p:spPr bwMode="auto">
            <a:xfrm>
              <a:off x="1060" y="1439"/>
              <a:ext cx="1152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90000"/>
                </a:lnSpc>
              </a:pPr>
              <a:r>
                <a:rPr lang="de-DE" sz="1400"/>
                <a:t>kondensieren</a:t>
              </a:r>
            </a:p>
          </p:txBody>
        </p:sp>
        <p:sp>
          <p:nvSpPr>
            <p:cNvPr id="198685" name="Text Box 29"/>
            <p:cNvSpPr txBox="1">
              <a:spLocks noChangeAspect="1" noChangeArrowheads="1"/>
            </p:cNvSpPr>
            <p:nvPr/>
          </p:nvSpPr>
          <p:spPr bwMode="auto">
            <a:xfrm>
              <a:off x="2464" y="1491"/>
              <a:ext cx="840" cy="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400"/>
                <a:t>verdampfen</a:t>
              </a:r>
            </a:p>
          </p:txBody>
        </p:sp>
        <p:sp>
          <p:nvSpPr>
            <p:cNvPr id="198686" name="Text Box 30"/>
            <p:cNvSpPr txBox="1">
              <a:spLocks noChangeAspect="1" noChangeArrowheads="1"/>
            </p:cNvSpPr>
            <p:nvPr/>
          </p:nvSpPr>
          <p:spPr bwMode="auto">
            <a:xfrm>
              <a:off x="3152" y="1846"/>
              <a:ext cx="574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400"/>
                <a:t>resubli-</a:t>
              </a:r>
              <a:br>
                <a:rPr lang="de-DE" sz="1400"/>
              </a:br>
              <a:r>
                <a:rPr lang="de-DE" sz="1400"/>
                <a:t>mieren</a:t>
              </a:r>
            </a:p>
          </p:txBody>
        </p:sp>
        <p:sp>
          <p:nvSpPr>
            <p:cNvPr id="198687" name="Text Box 31"/>
            <p:cNvSpPr txBox="1">
              <a:spLocks noChangeAspect="1" noChangeArrowheads="1"/>
            </p:cNvSpPr>
            <p:nvPr/>
          </p:nvSpPr>
          <p:spPr bwMode="auto">
            <a:xfrm>
              <a:off x="3776" y="1942"/>
              <a:ext cx="818" cy="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400"/>
                <a:t>sublimieren</a:t>
              </a:r>
            </a:p>
          </p:txBody>
        </p:sp>
        <p:sp>
          <p:nvSpPr>
            <p:cNvPr id="198688" name="Line 32"/>
            <p:cNvSpPr>
              <a:spLocks noChangeAspect="1" noChangeShapeType="1"/>
            </p:cNvSpPr>
            <p:nvPr/>
          </p:nvSpPr>
          <p:spPr bwMode="auto">
            <a:xfrm>
              <a:off x="2240" y="1348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98689" name="Line 33"/>
            <p:cNvSpPr>
              <a:spLocks noChangeAspect="1" noChangeShapeType="1"/>
            </p:cNvSpPr>
            <p:nvPr/>
          </p:nvSpPr>
          <p:spPr bwMode="auto">
            <a:xfrm>
              <a:off x="2432" y="1348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98690" name="Line 34"/>
            <p:cNvSpPr>
              <a:spLocks noChangeAspect="1" noChangeShapeType="1"/>
            </p:cNvSpPr>
            <p:nvPr/>
          </p:nvSpPr>
          <p:spPr bwMode="auto">
            <a:xfrm>
              <a:off x="2240" y="2212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98691" name="Line 35"/>
            <p:cNvSpPr>
              <a:spLocks noChangeAspect="1" noChangeShapeType="1"/>
            </p:cNvSpPr>
            <p:nvPr/>
          </p:nvSpPr>
          <p:spPr bwMode="auto">
            <a:xfrm>
              <a:off x="2432" y="2212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cxnSp>
          <p:nvCxnSpPr>
            <p:cNvPr id="198692" name="AutoShape 36"/>
            <p:cNvCxnSpPr>
              <a:cxnSpLocks noChangeAspect="1" noChangeShapeType="1"/>
              <a:stCxn id="198679" idx="3"/>
              <a:endCxn id="198681" idx="3"/>
            </p:cNvCxnSpPr>
            <p:nvPr/>
          </p:nvCxnSpPr>
          <p:spPr bwMode="auto">
            <a:xfrm flipV="1">
              <a:off x="2757" y="1155"/>
              <a:ext cx="319" cy="1731"/>
            </a:xfrm>
            <a:prstGeom prst="bentConnector3">
              <a:avLst>
                <a:gd name="adj1" fmla="val 33322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198693" name="AutoShape 37"/>
            <p:cNvCxnSpPr>
              <a:cxnSpLocks noChangeAspect="1" noChangeShapeType="1"/>
            </p:cNvCxnSpPr>
            <p:nvPr/>
          </p:nvCxnSpPr>
          <p:spPr bwMode="auto">
            <a:xfrm rot="16200000">
              <a:off x="2099" y="1855"/>
              <a:ext cx="1635" cy="319"/>
            </a:xfrm>
            <a:prstGeom prst="bentConnector4">
              <a:avLst>
                <a:gd name="adj1" fmla="val -65"/>
                <a:gd name="adj2" fmla="val 311912"/>
              </a:avLst>
            </a:prstGeom>
            <a:noFill/>
            <a:ln w="28575">
              <a:solidFill>
                <a:schemeClr val="tx1"/>
              </a:solidFill>
              <a:miter lim="800000"/>
              <a:headEnd type="triangle" w="med" len="med"/>
              <a:tailEnd/>
            </a:ln>
            <a:effectLst/>
          </p:spPr>
        </p:cxnSp>
      </p:grpSp>
      <p:sp>
        <p:nvSpPr>
          <p:cNvPr id="198694" name="Line 38"/>
          <p:cNvSpPr>
            <a:spLocks noChangeShapeType="1"/>
          </p:cNvSpPr>
          <p:nvPr/>
        </p:nvSpPr>
        <p:spPr bwMode="auto">
          <a:xfrm flipH="1">
            <a:off x="4752024" y="728640"/>
            <a:ext cx="0" cy="468062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98695" name="Line 39"/>
          <p:cNvSpPr>
            <a:spLocks noChangeShapeType="1"/>
          </p:cNvSpPr>
          <p:nvPr/>
        </p:nvSpPr>
        <p:spPr bwMode="auto">
          <a:xfrm flipV="1">
            <a:off x="6156325" y="1355725"/>
            <a:ext cx="0" cy="36718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98696" name="Text Box 40"/>
          <p:cNvSpPr txBox="1">
            <a:spLocks noChangeArrowheads="1"/>
          </p:cNvSpPr>
          <p:nvPr/>
        </p:nvSpPr>
        <p:spPr bwMode="auto">
          <a:xfrm>
            <a:off x="6011863" y="1268413"/>
            <a:ext cx="720725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98697" name="Text Box 41"/>
          <p:cNvSpPr txBox="1">
            <a:spLocks noChangeArrowheads="1"/>
          </p:cNvSpPr>
          <p:nvPr/>
        </p:nvSpPr>
        <p:spPr bwMode="auto">
          <a:xfrm>
            <a:off x="250825" y="5373688"/>
            <a:ext cx="8642350" cy="822325"/>
          </a:xfrm>
          <a:prstGeom prst="rect">
            <a:avLst/>
          </a:prstGeom>
          <a:solidFill>
            <a:srgbClr val="FFCC99"/>
          </a:solidFill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800000"/>
                </a:solidFill>
              </a:rPr>
              <a:t>Es gibt Wasserkreisläufe – </a:t>
            </a:r>
          </a:p>
          <a:p>
            <a:r>
              <a:rPr lang="de-DE">
                <a:solidFill>
                  <a:srgbClr val="800000"/>
                </a:solidFill>
              </a:rPr>
              <a:t>aber Änderungen des Aggregatzustandes sind keine.</a:t>
            </a:r>
          </a:p>
        </p:txBody>
      </p:sp>
      <p:sp>
        <p:nvSpPr>
          <p:cNvPr id="198698" name="AutoShape 4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728663"/>
            <a:ext cx="433387" cy="431800"/>
          </a:xfrm>
          <a:prstGeom prst="actionButtonHome">
            <a:avLst/>
          </a:prstGeom>
          <a:solidFill>
            <a:schemeClr val="accent1"/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</a:p>
        </p:txBody>
      </p:sp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4. Animation mit der Trigger-Funktion</a:t>
            </a:r>
          </a:p>
        </p:txBody>
      </p:sp>
      <p:sp>
        <p:nvSpPr>
          <p:cNvPr id="200708" name="Rectangle 4" descr="5%"/>
          <p:cNvSpPr>
            <a:spLocks noChangeArrowheads="1"/>
          </p:cNvSpPr>
          <p:nvPr/>
        </p:nvSpPr>
        <p:spPr bwMode="auto">
          <a:xfrm>
            <a:off x="1243013" y="2062163"/>
            <a:ext cx="3600450" cy="2663825"/>
          </a:xfrm>
          <a:prstGeom prst="rect">
            <a:avLst/>
          </a:prstGeom>
          <a:pattFill prst="pct5">
            <a:fgClr>
              <a:srgbClr val="0000FF"/>
            </a:fgClr>
            <a:bgClr>
              <a:schemeClr val="bg1"/>
            </a:bgClr>
          </a:patt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0709" name="Rectangle 5"/>
          <p:cNvSpPr>
            <a:spLocks noChangeArrowheads="1"/>
          </p:cNvSpPr>
          <p:nvPr/>
        </p:nvSpPr>
        <p:spPr bwMode="auto">
          <a:xfrm>
            <a:off x="4659313" y="2222500"/>
            <a:ext cx="987425" cy="2351088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0710" name="Text Box 6"/>
          <p:cNvSpPr txBox="1">
            <a:spLocks noChangeArrowheads="1"/>
          </p:cNvSpPr>
          <p:nvPr/>
        </p:nvSpPr>
        <p:spPr bwMode="auto">
          <a:xfrm>
            <a:off x="2187575" y="6032500"/>
            <a:ext cx="1098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800"/>
              <a:t>Reflektor</a:t>
            </a:r>
          </a:p>
        </p:txBody>
      </p:sp>
      <p:grpSp>
        <p:nvGrpSpPr>
          <p:cNvPr id="200711" name="Group 7"/>
          <p:cNvGrpSpPr>
            <a:grpSpLocks/>
          </p:cNvGrpSpPr>
          <p:nvPr/>
        </p:nvGrpSpPr>
        <p:grpSpPr bwMode="auto">
          <a:xfrm>
            <a:off x="1747838" y="2782888"/>
            <a:ext cx="504825" cy="1511300"/>
            <a:chOff x="1111" y="1752"/>
            <a:chExt cx="318" cy="952"/>
          </a:xfrm>
        </p:grpSpPr>
        <p:sp>
          <p:nvSpPr>
            <p:cNvPr id="200712" name="Rectangle 8"/>
            <p:cNvSpPr>
              <a:spLocks noChangeArrowheads="1"/>
            </p:cNvSpPr>
            <p:nvPr/>
          </p:nvSpPr>
          <p:spPr bwMode="auto">
            <a:xfrm>
              <a:off x="1111" y="1752"/>
              <a:ext cx="318" cy="95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00713" name="Rectangle 9"/>
            <p:cNvSpPr>
              <a:spLocks noChangeArrowheads="1"/>
            </p:cNvSpPr>
            <p:nvPr/>
          </p:nvSpPr>
          <p:spPr bwMode="auto">
            <a:xfrm>
              <a:off x="1202" y="1752"/>
              <a:ext cx="136" cy="95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 sz="1800">
                <a:solidFill>
                  <a:srgbClr val="FF0000"/>
                </a:solidFill>
              </a:endParaRPr>
            </a:p>
          </p:txBody>
        </p:sp>
        <p:sp>
          <p:nvSpPr>
            <p:cNvPr id="200714" name="Rectangle 10"/>
            <p:cNvSpPr>
              <a:spLocks noChangeArrowheads="1"/>
            </p:cNvSpPr>
            <p:nvPr/>
          </p:nvSpPr>
          <p:spPr bwMode="auto">
            <a:xfrm>
              <a:off x="1383" y="1752"/>
              <a:ext cx="46" cy="9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00715" name="Rectangle 11"/>
            <p:cNvSpPr>
              <a:spLocks noChangeArrowheads="1"/>
            </p:cNvSpPr>
            <p:nvPr/>
          </p:nvSpPr>
          <p:spPr bwMode="auto">
            <a:xfrm>
              <a:off x="1111" y="1752"/>
              <a:ext cx="46" cy="9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200716" name="Group 12"/>
          <p:cNvGrpSpPr>
            <a:grpSpLocks/>
          </p:cNvGrpSpPr>
          <p:nvPr/>
        </p:nvGrpSpPr>
        <p:grpSpPr bwMode="auto">
          <a:xfrm>
            <a:off x="2827338" y="2782888"/>
            <a:ext cx="506412" cy="1511300"/>
            <a:chOff x="1791" y="1752"/>
            <a:chExt cx="319" cy="952"/>
          </a:xfrm>
        </p:grpSpPr>
        <p:sp>
          <p:nvSpPr>
            <p:cNvPr id="200717" name="Rectangle 13"/>
            <p:cNvSpPr>
              <a:spLocks noChangeArrowheads="1"/>
            </p:cNvSpPr>
            <p:nvPr/>
          </p:nvSpPr>
          <p:spPr bwMode="auto">
            <a:xfrm>
              <a:off x="1791" y="1752"/>
              <a:ext cx="318" cy="95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00718" name="Rectangle 14"/>
            <p:cNvSpPr>
              <a:spLocks noChangeArrowheads="1"/>
            </p:cNvSpPr>
            <p:nvPr/>
          </p:nvSpPr>
          <p:spPr bwMode="auto">
            <a:xfrm>
              <a:off x="1882" y="1752"/>
              <a:ext cx="136" cy="95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00719" name="Rectangle 15"/>
            <p:cNvSpPr>
              <a:spLocks noChangeArrowheads="1"/>
            </p:cNvSpPr>
            <p:nvPr/>
          </p:nvSpPr>
          <p:spPr bwMode="auto">
            <a:xfrm>
              <a:off x="2064" y="1752"/>
              <a:ext cx="46" cy="9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00720" name="Rectangle 16"/>
            <p:cNvSpPr>
              <a:spLocks noChangeArrowheads="1"/>
            </p:cNvSpPr>
            <p:nvPr/>
          </p:nvSpPr>
          <p:spPr bwMode="auto">
            <a:xfrm>
              <a:off x="1791" y="1752"/>
              <a:ext cx="46" cy="9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200721" name="Group 17"/>
          <p:cNvGrpSpPr>
            <a:grpSpLocks/>
          </p:cNvGrpSpPr>
          <p:nvPr/>
        </p:nvGrpSpPr>
        <p:grpSpPr bwMode="auto">
          <a:xfrm>
            <a:off x="3906838" y="2782888"/>
            <a:ext cx="506412" cy="1511300"/>
            <a:chOff x="2471" y="1752"/>
            <a:chExt cx="319" cy="952"/>
          </a:xfrm>
        </p:grpSpPr>
        <p:sp>
          <p:nvSpPr>
            <p:cNvPr id="200722" name="Rectangle 18"/>
            <p:cNvSpPr>
              <a:spLocks noChangeArrowheads="1"/>
            </p:cNvSpPr>
            <p:nvPr/>
          </p:nvSpPr>
          <p:spPr bwMode="auto">
            <a:xfrm>
              <a:off x="2471" y="1752"/>
              <a:ext cx="318" cy="95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00723" name="Rectangle 19"/>
            <p:cNvSpPr>
              <a:spLocks noChangeArrowheads="1"/>
            </p:cNvSpPr>
            <p:nvPr/>
          </p:nvSpPr>
          <p:spPr bwMode="auto">
            <a:xfrm>
              <a:off x="2562" y="1752"/>
              <a:ext cx="136" cy="95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00724" name="Rectangle 20"/>
            <p:cNvSpPr>
              <a:spLocks noChangeArrowheads="1"/>
            </p:cNvSpPr>
            <p:nvPr/>
          </p:nvSpPr>
          <p:spPr bwMode="auto">
            <a:xfrm>
              <a:off x="2744" y="1752"/>
              <a:ext cx="46" cy="9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00725" name="Rectangle 21"/>
            <p:cNvSpPr>
              <a:spLocks noChangeArrowheads="1"/>
            </p:cNvSpPr>
            <p:nvPr/>
          </p:nvSpPr>
          <p:spPr bwMode="auto">
            <a:xfrm>
              <a:off x="2471" y="1752"/>
              <a:ext cx="46" cy="9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200726" name="Group 22"/>
          <p:cNvGrpSpPr>
            <a:grpSpLocks/>
          </p:cNvGrpSpPr>
          <p:nvPr/>
        </p:nvGrpSpPr>
        <p:grpSpPr bwMode="auto">
          <a:xfrm>
            <a:off x="2468563" y="1790700"/>
            <a:ext cx="142875" cy="2105025"/>
            <a:chOff x="1565" y="1135"/>
            <a:chExt cx="90" cy="1326"/>
          </a:xfrm>
        </p:grpSpPr>
        <p:sp>
          <p:nvSpPr>
            <p:cNvPr id="200727" name="Rectangle 23"/>
            <p:cNvSpPr>
              <a:spLocks noChangeArrowheads="1"/>
            </p:cNvSpPr>
            <p:nvPr/>
          </p:nvSpPr>
          <p:spPr bwMode="auto">
            <a:xfrm>
              <a:off x="1565" y="1690"/>
              <a:ext cx="90" cy="771"/>
            </a:xfrm>
            <a:prstGeom prst="rect">
              <a:avLst/>
            </a:prstGeom>
            <a:solidFill>
              <a:srgbClr val="FFCC66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00728" name="Line 24"/>
            <p:cNvSpPr>
              <a:spLocks noChangeShapeType="1"/>
            </p:cNvSpPr>
            <p:nvPr/>
          </p:nvSpPr>
          <p:spPr bwMode="auto">
            <a:xfrm flipV="1">
              <a:off x="1610" y="1135"/>
              <a:ext cx="0" cy="5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200729" name="Group 25"/>
          <p:cNvGrpSpPr>
            <a:grpSpLocks/>
          </p:cNvGrpSpPr>
          <p:nvPr/>
        </p:nvGrpSpPr>
        <p:grpSpPr bwMode="auto">
          <a:xfrm>
            <a:off x="3533775" y="1739900"/>
            <a:ext cx="142875" cy="2138363"/>
            <a:chOff x="2236" y="1114"/>
            <a:chExt cx="90" cy="1347"/>
          </a:xfrm>
        </p:grpSpPr>
        <p:sp>
          <p:nvSpPr>
            <p:cNvPr id="200730" name="Rectangle 26"/>
            <p:cNvSpPr>
              <a:spLocks noChangeArrowheads="1"/>
            </p:cNvSpPr>
            <p:nvPr/>
          </p:nvSpPr>
          <p:spPr bwMode="auto">
            <a:xfrm>
              <a:off x="2236" y="1690"/>
              <a:ext cx="90" cy="771"/>
            </a:xfrm>
            <a:prstGeom prst="rect">
              <a:avLst/>
            </a:prstGeom>
            <a:solidFill>
              <a:srgbClr val="FFCC66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00731" name="Line 27"/>
            <p:cNvSpPr>
              <a:spLocks noChangeShapeType="1"/>
            </p:cNvSpPr>
            <p:nvPr/>
          </p:nvSpPr>
          <p:spPr bwMode="auto">
            <a:xfrm flipV="1">
              <a:off x="2281" y="1114"/>
              <a:ext cx="3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00732" name="Text Box 28"/>
          <p:cNvSpPr txBox="1">
            <a:spLocks noChangeArrowheads="1"/>
          </p:cNvSpPr>
          <p:nvPr/>
        </p:nvSpPr>
        <p:spPr bwMode="auto">
          <a:xfrm>
            <a:off x="6756400" y="3186113"/>
            <a:ext cx="958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de-DE" sz="1800"/>
              <a:t>Turbine</a:t>
            </a:r>
          </a:p>
        </p:txBody>
      </p:sp>
      <p:sp>
        <p:nvSpPr>
          <p:cNvPr id="200733" name="Text Box 29"/>
          <p:cNvSpPr txBox="1">
            <a:spLocks noChangeArrowheads="1"/>
          </p:cNvSpPr>
          <p:nvPr/>
        </p:nvSpPr>
        <p:spPr bwMode="auto">
          <a:xfrm>
            <a:off x="5842000" y="4652963"/>
            <a:ext cx="1238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800"/>
              <a:t>Sekundär-</a:t>
            </a:r>
          </a:p>
          <a:p>
            <a:pPr algn="l"/>
            <a:r>
              <a:rPr lang="de-DE" sz="1800"/>
              <a:t>kreislauf</a:t>
            </a:r>
          </a:p>
        </p:txBody>
      </p:sp>
      <p:sp>
        <p:nvSpPr>
          <p:cNvPr id="200734" name="Text Box 30"/>
          <p:cNvSpPr txBox="1">
            <a:spLocks noChangeArrowheads="1"/>
          </p:cNvSpPr>
          <p:nvPr/>
        </p:nvSpPr>
        <p:spPr bwMode="auto">
          <a:xfrm>
            <a:off x="4783138" y="4652963"/>
            <a:ext cx="1035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800"/>
              <a:t>Primär-</a:t>
            </a:r>
          </a:p>
          <a:p>
            <a:pPr algn="l"/>
            <a:r>
              <a:rPr lang="de-DE" sz="1800"/>
              <a:t>kreislauf</a:t>
            </a:r>
          </a:p>
        </p:txBody>
      </p:sp>
      <p:sp>
        <p:nvSpPr>
          <p:cNvPr id="200735" name="Text Box 31"/>
          <p:cNvSpPr txBox="1">
            <a:spLocks noChangeArrowheads="1"/>
          </p:cNvSpPr>
          <p:nvPr/>
        </p:nvSpPr>
        <p:spPr bwMode="auto">
          <a:xfrm>
            <a:off x="2411413" y="4784725"/>
            <a:ext cx="1517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800">
                <a:solidFill>
                  <a:srgbClr val="FFCC66"/>
                </a:solidFill>
              </a:rPr>
              <a:t>Kontrollstäbe</a:t>
            </a:r>
          </a:p>
        </p:txBody>
      </p:sp>
      <p:sp>
        <p:nvSpPr>
          <p:cNvPr id="200736" name="Text Box 32"/>
          <p:cNvSpPr txBox="1">
            <a:spLocks noChangeArrowheads="1"/>
          </p:cNvSpPr>
          <p:nvPr/>
        </p:nvSpPr>
        <p:spPr bwMode="auto">
          <a:xfrm>
            <a:off x="2214563" y="5726113"/>
            <a:ext cx="2368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800">
                <a:solidFill>
                  <a:srgbClr val="0000FF"/>
                </a:solidFill>
              </a:rPr>
              <a:t>Wärmetransportmittel</a:t>
            </a:r>
          </a:p>
        </p:txBody>
      </p:sp>
      <p:sp>
        <p:nvSpPr>
          <p:cNvPr id="200737" name="Text Box 33"/>
          <p:cNvSpPr txBox="1">
            <a:spLocks noChangeArrowheads="1"/>
          </p:cNvSpPr>
          <p:nvPr/>
        </p:nvSpPr>
        <p:spPr bwMode="auto">
          <a:xfrm>
            <a:off x="2257425" y="5392738"/>
            <a:ext cx="1225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800"/>
              <a:t>Moderator</a:t>
            </a:r>
          </a:p>
        </p:txBody>
      </p:sp>
      <p:sp>
        <p:nvSpPr>
          <p:cNvPr id="200738" name="Text Box 34"/>
          <p:cNvSpPr txBox="1">
            <a:spLocks noChangeArrowheads="1"/>
          </p:cNvSpPr>
          <p:nvPr/>
        </p:nvSpPr>
        <p:spPr bwMode="auto">
          <a:xfrm>
            <a:off x="2287588" y="5059363"/>
            <a:ext cx="1352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800">
                <a:solidFill>
                  <a:srgbClr val="FF0000"/>
                </a:solidFill>
              </a:rPr>
              <a:t>Brennstäbe</a:t>
            </a:r>
          </a:p>
        </p:txBody>
      </p:sp>
      <p:sp>
        <p:nvSpPr>
          <p:cNvPr id="200739" name="AutoShape 3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 rot="16200000">
            <a:off x="3796507" y="1353344"/>
            <a:ext cx="623887" cy="638175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0740" name="AutoShape 3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 rot="16200000">
            <a:off x="1745456" y="1358107"/>
            <a:ext cx="638175" cy="6238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0741" name="Rectangle 37"/>
          <p:cNvSpPr>
            <a:spLocks noChangeArrowheads="1"/>
          </p:cNvSpPr>
          <p:nvPr/>
        </p:nvSpPr>
        <p:spPr bwMode="auto">
          <a:xfrm>
            <a:off x="5703888" y="2235200"/>
            <a:ext cx="987425" cy="2351088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0742" name="Rectangle 38"/>
          <p:cNvSpPr>
            <a:spLocks noChangeArrowheads="1"/>
          </p:cNvSpPr>
          <p:nvPr/>
        </p:nvSpPr>
        <p:spPr bwMode="auto">
          <a:xfrm>
            <a:off x="4791075" y="2381250"/>
            <a:ext cx="725488" cy="204628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0743" name="Freeform 39"/>
          <p:cNvSpPr>
            <a:spLocks/>
          </p:cNvSpPr>
          <p:nvPr/>
        </p:nvSpPr>
        <p:spPr bwMode="auto">
          <a:xfrm>
            <a:off x="5835650" y="2381250"/>
            <a:ext cx="725488" cy="20605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7" y="9"/>
              </a:cxn>
              <a:cxn ang="0">
                <a:pos x="457" y="485"/>
              </a:cxn>
              <a:cxn ang="0">
                <a:pos x="357" y="485"/>
              </a:cxn>
              <a:cxn ang="0">
                <a:pos x="357" y="704"/>
              </a:cxn>
              <a:cxn ang="0">
                <a:pos x="457" y="695"/>
              </a:cxn>
              <a:cxn ang="0">
                <a:pos x="457" y="1289"/>
              </a:cxn>
              <a:cxn ang="0">
                <a:pos x="0" y="1289"/>
              </a:cxn>
              <a:cxn ang="0">
                <a:pos x="0" y="0"/>
              </a:cxn>
            </a:cxnLst>
            <a:rect l="0" t="0" r="r" b="b"/>
            <a:pathLst>
              <a:path w="457" h="1289">
                <a:moveTo>
                  <a:pt x="0" y="0"/>
                </a:moveTo>
                <a:lnTo>
                  <a:pt x="457" y="9"/>
                </a:lnTo>
                <a:lnTo>
                  <a:pt x="457" y="485"/>
                </a:lnTo>
                <a:lnTo>
                  <a:pt x="357" y="485"/>
                </a:lnTo>
                <a:lnTo>
                  <a:pt x="357" y="704"/>
                </a:lnTo>
                <a:lnTo>
                  <a:pt x="457" y="695"/>
                </a:lnTo>
                <a:lnTo>
                  <a:pt x="457" y="1289"/>
                </a:lnTo>
                <a:lnTo>
                  <a:pt x="0" y="1289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00744" name="Rectangle 40"/>
          <p:cNvSpPr>
            <a:spLocks noChangeArrowheads="1"/>
          </p:cNvSpPr>
          <p:nvPr/>
        </p:nvSpPr>
        <p:spPr bwMode="auto">
          <a:xfrm>
            <a:off x="6402388" y="3165475"/>
            <a:ext cx="377825" cy="3778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0745" name="AutoShape 41"/>
          <p:cNvSpPr>
            <a:spLocks noChangeArrowheads="1"/>
          </p:cNvSpPr>
          <p:nvPr/>
        </p:nvSpPr>
        <p:spPr bwMode="auto">
          <a:xfrm>
            <a:off x="6445250" y="3209925"/>
            <a:ext cx="304800" cy="290513"/>
          </a:xfrm>
          <a:prstGeom prst="flowChartSummingJunction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 sz="1800">
              <a:solidFill>
                <a:srgbClr val="FF5050"/>
              </a:solidFill>
            </a:endParaRPr>
          </a:p>
        </p:txBody>
      </p:sp>
      <p:sp>
        <p:nvSpPr>
          <p:cNvPr id="200746" name="Line 42"/>
          <p:cNvSpPr>
            <a:spLocks noChangeShapeType="1"/>
          </p:cNvSpPr>
          <p:nvPr/>
        </p:nvSpPr>
        <p:spPr bwMode="auto">
          <a:xfrm>
            <a:off x="1990725" y="4300538"/>
            <a:ext cx="342900" cy="8286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00747" name="Line 43"/>
          <p:cNvSpPr>
            <a:spLocks noChangeShapeType="1"/>
          </p:cNvSpPr>
          <p:nvPr/>
        </p:nvSpPr>
        <p:spPr bwMode="auto">
          <a:xfrm>
            <a:off x="1790700" y="4319588"/>
            <a:ext cx="514350" cy="1181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00748" name="Line 44"/>
          <p:cNvSpPr>
            <a:spLocks noChangeShapeType="1"/>
          </p:cNvSpPr>
          <p:nvPr/>
        </p:nvSpPr>
        <p:spPr bwMode="auto">
          <a:xfrm>
            <a:off x="1695450" y="4567238"/>
            <a:ext cx="542925" cy="126682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00749" name="Line 45"/>
          <p:cNvSpPr>
            <a:spLocks noChangeShapeType="1"/>
          </p:cNvSpPr>
          <p:nvPr/>
        </p:nvSpPr>
        <p:spPr bwMode="auto">
          <a:xfrm>
            <a:off x="1543050" y="4738688"/>
            <a:ext cx="666750" cy="143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00750" name="Line 46"/>
          <p:cNvSpPr>
            <a:spLocks noChangeShapeType="1"/>
          </p:cNvSpPr>
          <p:nvPr/>
        </p:nvSpPr>
        <p:spPr bwMode="auto">
          <a:xfrm flipH="1">
            <a:off x="2484438" y="4238625"/>
            <a:ext cx="0" cy="700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00753" name="Text Box 49"/>
          <p:cNvSpPr txBox="1">
            <a:spLocks noChangeArrowheads="1"/>
          </p:cNvSpPr>
          <p:nvPr/>
        </p:nvSpPr>
        <p:spPr bwMode="auto">
          <a:xfrm>
            <a:off x="250825" y="819150"/>
            <a:ext cx="1711325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/>
              <a:t>Beispiel 1: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007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3" dur="2000" fill="hold"/>
                                        <p:tgtEl>
                                          <p:spTgt spid="2007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68208E-6 L 2.22222E-6 -0.2060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007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3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96532E-6 L -8.33333E-7 -0.2101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007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2000" fill="hold"/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0033"/>
                                      </p:to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2007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0033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2007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2007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007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0033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007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007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8" presetClass="emph" presetSubtype="0" repeatCount="5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500" fill="hold"/>
                                        <p:tgtEl>
                                          <p:spTgt spid="2007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739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007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0.20602 L 2.22222E-6 -0.01272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007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7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0.21017 L -8.33333E-7 -0.00601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007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2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8" presetClass="emph" presetSubtype="0" repeatCount="500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41" dur="500" fill="hold"/>
                                        <p:tgtEl>
                                          <p:spTgt spid="2007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2000" fill="hold"/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2007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2007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2007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2007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2007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2007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8" presetClass="emph" presetSubtype="0" repeatCount="5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6" dur="2000" fill="hold"/>
                                        <p:tgtEl>
                                          <p:spTgt spid="2007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740"/>
                  </p:tgtEl>
                </p:cond>
              </p:nextCondLst>
            </p:seq>
          </p:childTnLst>
        </p:cTn>
      </p:par>
    </p:tnLst>
    <p:bldLst>
      <p:bldP spid="200739" grpId="0" animBg="1"/>
      <p:bldP spid="200740" grpId="0" animBg="1"/>
      <p:bldP spid="200745" grpId="1" animBg="1"/>
      <p:bldP spid="200745" grpId="2" animBg="1"/>
      <p:bldP spid="200745" grpId="3" animBg="1"/>
      <p:bldP spid="200745" grpId="4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99684" name="Rectangle 4"/>
          <p:cNvSpPr>
            <a:spLocks noChangeArrowheads="1"/>
          </p:cNvSpPr>
          <p:nvPr/>
        </p:nvSpPr>
        <p:spPr bwMode="auto">
          <a:xfrm>
            <a:off x="0" y="-26988"/>
            <a:ext cx="9144000" cy="1009651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de-DE" sz="3200" b="1" dirty="0">
                <a:solidFill>
                  <a:srgbClr val="0000FF"/>
                </a:solidFill>
              </a:rPr>
              <a:t>Die 100-Euro-Frage.</a:t>
            </a:r>
          </a:p>
        </p:txBody>
      </p:sp>
      <p:sp>
        <p:nvSpPr>
          <p:cNvPr id="199685" name="Text Box 5"/>
          <p:cNvSpPr txBox="1">
            <a:spLocks noChangeArrowheads="1"/>
          </p:cNvSpPr>
          <p:nvPr/>
        </p:nvSpPr>
        <p:spPr bwMode="auto">
          <a:xfrm>
            <a:off x="395288" y="1874838"/>
            <a:ext cx="8326437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b="1" dirty="0">
                <a:solidFill>
                  <a:srgbClr val="0000FF"/>
                </a:solidFill>
              </a:rPr>
              <a:t>Wonach schmecken die grünen Haribo-Gummibärchen?</a:t>
            </a:r>
          </a:p>
        </p:txBody>
      </p:sp>
      <p:sp>
        <p:nvSpPr>
          <p:cNvPr id="199686" name="AutoShape 6"/>
          <p:cNvSpPr>
            <a:spLocks noChangeArrowheads="1"/>
          </p:cNvSpPr>
          <p:nvPr/>
        </p:nvSpPr>
        <p:spPr bwMode="auto">
          <a:xfrm>
            <a:off x="827088" y="2522538"/>
            <a:ext cx="3384550" cy="576262"/>
          </a:xfrm>
          <a:prstGeom prst="hexagon">
            <a:avLst>
              <a:gd name="adj" fmla="val 129484"/>
              <a:gd name="vf" fmla="val 115470"/>
            </a:avLst>
          </a:prstGeom>
          <a:solidFill>
            <a:srgbClr val="3333FF"/>
          </a:solidFill>
          <a:ln w="28575">
            <a:noFill/>
            <a:miter lim="800000"/>
            <a:headEnd/>
            <a:tailEnd/>
          </a:ln>
          <a:effectLst>
            <a:prstShdw prst="shdw18" dist="17961" dir="13500000">
              <a:srgbClr val="3333FF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r>
              <a:rPr lang="de-DE" b="1">
                <a:solidFill>
                  <a:schemeClr val="bg1"/>
                </a:solidFill>
              </a:rPr>
              <a:t>A: nach Kiwi</a:t>
            </a:r>
          </a:p>
        </p:txBody>
      </p:sp>
      <p:sp>
        <p:nvSpPr>
          <p:cNvPr id="199687" name="AutoShape 7"/>
          <p:cNvSpPr>
            <a:spLocks noChangeArrowheads="1"/>
          </p:cNvSpPr>
          <p:nvPr/>
        </p:nvSpPr>
        <p:spPr bwMode="auto">
          <a:xfrm>
            <a:off x="4953000" y="2522538"/>
            <a:ext cx="3384550" cy="576262"/>
          </a:xfrm>
          <a:prstGeom prst="hexagon">
            <a:avLst>
              <a:gd name="adj" fmla="val 146832"/>
              <a:gd name="vf" fmla="val 115470"/>
            </a:avLst>
          </a:prstGeom>
          <a:solidFill>
            <a:srgbClr val="3333FF"/>
          </a:solidFill>
          <a:ln w="28575">
            <a:noFill/>
            <a:miter lim="800000"/>
            <a:headEnd/>
            <a:tailEnd/>
          </a:ln>
          <a:effectLst>
            <a:prstShdw prst="shdw17" dist="17961" dir="2700000">
              <a:srgbClr val="3333FF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r>
              <a:rPr lang="de-DE" b="1">
                <a:solidFill>
                  <a:schemeClr val="bg1"/>
                </a:solidFill>
              </a:rPr>
              <a:t>B: nach Apfel</a:t>
            </a:r>
          </a:p>
        </p:txBody>
      </p:sp>
      <p:sp>
        <p:nvSpPr>
          <p:cNvPr id="199688" name="AutoShape 8"/>
          <p:cNvSpPr>
            <a:spLocks noChangeArrowheads="1"/>
          </p:cNvSpPr>
          <p:nvPr/>
        </p:nvSpPr>
        <p:spPr bwMode="auto">
          <a:xfrm>
            <a:off x="827088" y="3530600"/>
            <a:ext cx="3384550" cy="576263"/>
          </a:xfrm>
          <a:prstGeom prst="hexagon">
            <a:avLst>
              <a:gd name="adj" fmla="val 146832"/>
              <a:gd name="vf" fmla="val 115470"/>
            </a:avLst>
          </a:prstGeom>
          <a:solidFill>
            <a:srgbClr val="3333FF"/>
          </a:solidFill>
          <a:ln w="28575">
            <a:noFill/>
            <a:miter lim="800000"/>
            <a:headEnd/>
            <a:tailEnd/>
          </a:ln>
          <a:effectLst>
            <a:prstShdw prst="shdw17" dist="17961" dir="2700000">
              <a:srgbClr val="3333FF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r>
              <a:rPr lang="de-DE" b="1">
                <a:solidFill>
                  <a:schemeClr val="bg1"/>
                </a:solidFill>
              </a:rPr>
              <a:t>C: nach Erdbeere</a:t>
            </a:r>
          </a:p>
        </p:txBody>
      </p:sp>
      <p:sp>
        <p:nvSpPr>
          <p:cNvPr id="199689" name="AutoShape 9"/>
          <p:cNvSpPr>
            <a:spLocks noChangeArrowheads="1"/>
          </p:cNvSpPr>
          <p:nvPr/>
        </p:nvSpPr>
        <p:spPr bwMode="auto">
          <a:xfrm>
            <a:off x="4953000" y="3530600"/>
            <a:ext cx="3384550" cy="576263"/>
          </a:xfrm>
          <a:prstGeom prst="hexagon">
            <a:avLst>
              <a:gd name="adj" fmla="val 146832"/>
              <a:gd name="vf" fmla="val 115470"/>
            </a:avLst>
          </a:prstGeom>
          <a:solidFill>
            <a:srgbClr val="3333FF"/>
          </a:solidFill>
          <a:ln w="28575">
            <a:noFill/>
            <a:miter lim="800000"/>
            <a:headEnd/>
            <a:tailEnd/>
          </a:ln>
          <a:effectLst>
            <a:prstShdw prst="shdw17" dist="17961" dir="2700000">
              <a:srgbClr val="3333FF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r>
              <a:rPr lang="de-DE" b="1">
                <a:solidFill>
                  <a:schemeClr val="bg1"/>
                </a:solidFill>
              </a:rPr>
              <a:t>D: nach Waldmeister</a:t>
            </a:r>
          </a:p>
        </p:txBody>
      </p:sp>
      <p:sp>
        <p:nvSpPr>
          <p:cNvPr id="199690" name="Text Box 10"/>
          <p:cNvSpPr txBox="1">
            <a:spLocks noChangeArrowheads="1"/>
          </p:cNvSpPr>
          <p:nvPr/>
        </p:nvSpPr>
        <p:spPr bwMode="auto">
          <a:xfrm>
            <a:off x="684213" y="4651375"/>
            <a:ext cx="7773987" cy="822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hlink"/>
                </a:solidFill>
              </a:rPr>
              <a:t>Sie kommen ja nicht einmal über die</a:t>
            </a:r>
            <a:br>
              <a:rPr lang="de-DE">
                <a:solidFill>
                  <a:schemeClr val="hlink"/>
                </a:solidFill>
              </a:rPr>
            </a:br>
            <a:r>
              <a:rPr lang="de-DE">
                <a:solidFill>
                  <a:schemeClr val="hlink"/>
                </a:solidFill>
              </a:rPr>
              <a:t>100 Euro hinaus, wie wollen Sie da Millionär werden?</a:t>
            </a:r>
          </a:p>
        </p:txBody>
      </p:sp>
      <p:sp>
        <p:nvSpPr>
          <p:cNvPr id="199691" name="Text Box 11"/>
          <p:cNvSpPr txBox="1">
            <a:spLocks noChangeArrowheads="1"/>
          </p:cNvSpPr>
          <p:nvPr/>
        </p:nvSpPr>
        <p:spPr bwMode="auto">
          <a:xfrm>
            <a:off x="684213" y="5769312"/>
            <a:ext cx="7773987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dirty="0">
                <a:solidFill>
                  <a:srgbClr val="008000"/>
                </a:solidFill>
              </a:rPr>
              <a:t>Stimmt. Aber erst seit 2007. Sie sind gut!</a:t>
            </a:r>
          </a:p>
        </p:txBody>
      </p:sp>
      <p:sp>
        <p:nvSpPr>
          <p:cNvPr id="199692" name="Text Box 12"/>
          <p:cNvSpPr txBox="1">
            <a:spLocks noChangeArrowheads="1"/>
          </p:cNvSpPr>
          <p:nvPr/>
        </p:nvSpPr>
        <p:spPr bwMode="auto">
          <a:xfrm>
            <a:off x="684213" y="5402124"/>
            <a:ext cx="7773987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dirty="0">
                <a:solidFill>
                  <a:schemeClr val="hlink"/>
                </a:solidFill>
              </a:rPr>
              <a:t>Stimmt auch </a:t>
            </a:r>
            <a:r>
              <a:rPr lang="de-DE" dirty="0" err="1">
                <a:solidFill>
                  <a:schemeClr val="hlink"/>
                </a:solidFill>
              </a:rPr>
              <a:t>nich</a:t>
            </a:r>
            <a:r>
              <a:rPr lang="de-DE" dirty="0">
                <a:solidFill>
                  <a:schemeClr val="hlink"/>
                </a:solidFill>
              </a:rPr>
              <a:t>‘! Is‘ doch keine </a:t>
            </a:r>
            <a:r>
              <a:rPr lang="de-DE" b="1" dirty="0">
                <a:solidFill>
                  <a:schemeClr val="hlink"/>
                </a:solidFill>
              </a:rPr>
              <a:t>Brause</a:t>
            </a:r>
            <a:r>
              <a:rPr lang="de-DE" dirty="0">
                <a:solidFill>
                  <a:schemeClr val="hlink"/>
                </a:solidFill>
              </a:rPr>
              <a:t>!</a:t>
            </a:r>
          </a:p>
        </p:txBody>
      </p:sp>
      <p:sp>
        <p:nvSpPr>
          <p:cNvPr id="199693" name="Rectangle 13"/>
          <p:cNvSpPr>
            <a:spLocks noChangeArrowheads="1"/>
          </p:cNvSpPr>
          <p:nvPr/>
        </p:nvSpPr>
        <p:spPr bwMode="auto">
          <a:xfrm>
            <a:off x="881509" y="4239108"/>
            <a:ext cx="7307958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Sie sind altmodisch: stimmt seit 2007 nicht mehr!</a:t>
            </a:r>
          </a:p>
        </p:txBody>
      </p:sp>
      <p:pic>
        <p:nvPicPr>
          <p:cNvPr id="199694" name="Picture 14" descr="wwm-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9088" y="44450"/>
            <a:ext cx="836612" cy="865188"/>
          </a:xfrm>
          <a:prstGeom prst="rect">
            <a:avLst/>
          </a:prstGeom>
          <a:noFill/>
        </p:spPr>
      </p:pic>
      <p:sp>
        <p:nvSpPr>
          <p:cNvPr id="199696" name="Text Box 16"/>
          <p:cNvSpPr txBox="1">
            <a:spLocks noChangeArrowheads="1"/>
          </p:cNvSpPr>
          <p:nvPr/>
        </p:nvSpPr>
        <p:spPr bwMode="auto">
          <a:xfrm>
            <a:off x="250825" y="992188"/>
            <a:ext cx="1711325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/>
              <a:t>Beispiel 2: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996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9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rr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686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996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9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68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996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9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rr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689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996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rr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688"/>
                  </p:tgtEl>
                </p:cond>
              </p:nextCondLst>
            </p:seq>
          </p:childTnLst>
        </p:cTn>
      </p:par>
    </p:tnLst>
    <p:bldLst>
      <p:bldP spid="199686" grpId="0" animBg="1"/>
      <p:bldP spid="199687" grpId="0" animBg="1"/>
      <p:bldP spid="199688" grpId="0" animBg="1"/>
      <p:bldP spid="199689" grpId="0" animBg="1"/>
      <p:bldP spid="19969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/>
              <a:t>Zusammenfassung</a:t>
            </a:r>
          </a:p>
        </p:txBody>
      </p:sp>
      <p:sp>
        <p:nvSpPr>
          <p:cNvPr id="117765" name="Rectangle 5"/>
          <p:cNvSpPr>
            <a:spLocks noChangeArrowheads="1"/>
          </p:cNvSpPr>
          <p:nvPr/>
        </p:nvSpPr>
        <p:spPr bwMode="auto">
          <a:xfrm>
            <a:off x="250825" y="981075"/>
            <a:ext cx="8642350" cy="53276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marL="533400" indent="-533400" algn="l">
              <a:spcBef>
                <a:spcPct val="50000"/>
              </a:spcBef>
              <a:buFontTx/>
              <a:buAutoNum type="arabicPeriod"/>
            </a:pPr>
            <a:r>
              <a:rPr lang="de-DE" sz="2800" dirty="0"/>
              <a:t>Es gibt zwei Möglichkeiten, von der linearen Animationsreihenfolge abzuweichen: über Hyperlinks und die Trigger-Funktion.</a:t>
            </a:r>
          </a:p>
          <a:p>
            <a:pPr marL="533400" indent="-533400" algn="l">
              <a:spcBef>
                <a:spcPct val="50000"/>
              </a:spcBef>
              <a:buFontTx/>
              <a:buAutoNum type="arabicPeriod"/>
            </a:pPr>
            <a:r>
              <a:rPr lang="de-DE" sz="2800" dirty="0"/>
              <a:t>Diese Möglichkeiten setzen uns in die Lage, kleine Lernprogramme für Schüler zu schreiben.</a:t>
            </a:r>
          </a:p>
          <a:p>
            <a:pPr marL="533400" indent="-533400" algn="l">
              <a:spcBef>
                <a:spcPct val="50000"/>
              </a:spcBef>
              <a:buFontTx/>
              <a:buAutoNum type="arabicPeriod"/>
            </a:pPr>
            <a:r>
              <a:rPr lang="de-DE" sz="2800" dirty="0"/>
              <a:t>Als „Programmiertechniken“ reichen Office-Kenntnisse aus.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7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77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77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</a:p>
        </p:txBody>
      </p:sp>
      <p:sp>
        <p:nvSpPr>
          <p:cNvPr id="190468" name="Rectangle 4"/>
          <p:cNvSpPr>
            <a:spLocks noChangeArrowheads="1"/>
          </p:cNvSpPr>
          <p:nvPr/>
        </p:nvSpPr>
        <p:spPr bwMode="auto">
          <a:xfrm>
            <a:off x="19050" y="7938"/>
            <a:ext cx="9144000" cy="6858000"/>
          </a:xfrm>
          <a:prstGeom prst="rect">
            <a:avLst/>
          </a:prstGeom>
          <a:solidFill>
            <a:schemeClr val="tx1"/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de-DE" sz="6000">
                <a:solidFill>
                  <a:schemeClr val="bg1"/>
                </a:solidFill>
              </a:rPr>
              <a:t>Viel Erfolg und viel Spaß!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800"/>
              <a:t>Ziele und Gliederung</a:t>
            </a: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250825" y="998538"/>
            <a:ext cx="8893175" cy="3477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30238" indent="-630238" algn="l">
              <a:spcBef>
                <a:spcPct val="50000"/>
              </a:spcBef>
              <a:buFontTx/>
              <a:buAutoNum type="arabicPeriod"/>
            </a:pPr>
            <a:r>
              <a:rPr lang="de-DE" sz="4000" dirty="0"/>
              <a:t>Grundsätzliche Techniken</a:t>
            </a:r>
          </a:p>
          <a:p>
            <a:pPr marL="630238" indent="-630238" algn="l">
              <a:spcBef>
                <a:spcPct val="50000"/>
              </a:spcBef>
              <a:buFontTx/>
              <a:buAutoNum type="arabicPeriod"/>
            </a:pPr>
            <a:r>
              <a:rPr lang="de-DE" sz="4000" dirty="0"/>
              <a:t>Das Drehbuch</a:t>
            </a:r>
          </a:p>
          <a:p>
            <a:pPr marL="630238" indent="-630238" algn="l">
              <a:spcBef>
                <a:spcPct val="50000"/>
              </a:spcBef>
              <a:buFontTx/>
              <a:buAutoNum type="arabicPeriod"/>
            </a:pPr>
            <a:r>
              <a:rPr lang="de-DE" sz="4000" dirty="0"/>
              <a:t>Navigation mit einfachen Links</a:t>
            </a:r>
          </a:p>
          <a:p>
            <a:pPr marL="630238" indent="-630238" algn="l">
              <a:spcBef>
                <a:spcPct val="50000"/>
              </a:spcBef>
              <a:buFontTx/>
              <a:buAutoNum type="arabicPeriod"/>
            </a:pPr>
            <a:r>
              <a:rPr lang="de-DE" sz="4000" dirty="0"/>
              <a:t>Animation mit der Trigger-Funktion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65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65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65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6988"/>
            <a:ext cx="9144000" cy="1008063"/>
          </a:xfrm>
        </p:spPr>
        <p:txBody>
          <a:bodyPr/>
          <a:lstStyle/>
          <a:p>
            <a:r>
              <a:rPr lang="de-DE"/>
              <a:t>1. Grundsätzliche Techniken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de-DE" dirty="0"/>
              <a:t>Visual Basic</a:t>
            </a:r>
          </a:p>
          <a:p>
            <a:pPr>
              <a:buFontTx/>
              <a:buChar char="•"/>
            </a:pPr>
            <a:r>
              <a:rPr lang="de-DE" dirty="0"/>
              <a:t>Flash (mittlerweile historisch)</a:t>
            </a:r>
          </a:p>
          <a:p>
            <a:pPr>
              <a:buFontTx/>
              <a:buChar char="•"/>
            </a:pPr>
            <a:r>
              <a:rPr lang="de-DE" dirty="0"/>
              <a:t>HTML</a:t>
            </a:r>
          </a:p>
          <a:p>
            <a:pPr lvl="1"/>
            <a:r>
              <a:rPr lang="de-DE" dirty="0">
                <a:solidFill>
                  <a:schemeClr val="tx1"/>
                </a:solidFill>
              </a:rPr>
              <a:t>JavaScript</a:t>
            </a:r>
          </a:p>
          <a:p>
            <a:pPr lvl="1"/>
            <a:r>
              <a:rPr lang="de-DE" dirty="0">
                <a:solidFill>
                  <a:schemeClr val="tx1"/>
                </a:solidFill>
              </a:rPr>
              <a:t>Pearl</a:t>
            </a:r>
          </a:p>
          <a:p>
            <a:pPr lvl="1"/>
            <a:r>
              <a:rPr lang="de-DE" dirty="0">
                <a:solidFill>
                  <a:schemeClr val="tx1"/>
                </a:solidFill>
              </a:rPr>
              <a:t>VRML</a:t>
            </a:r>
          </a:p>
          <a:p>
            <a:pPr>
              <a:buFontTx/>
              <a:buChar char="•"/>
            </a:pPr>
            <a:r>
              <a:rPr lang="de-DE" dirty="0"/>
              <a:t>Java</a:t>
            </a:r>
          </a:p>
          <a:p>
            <a:pPr>
              <a:buFontTx/>
              <a:buChar char="•"/>
            </a:pPr>
            <a:r>
              <a:rPr lang="de-DE" dirty="0">
                <a:hlinkClick r:id="rId3" action="ppaction://hlinkfile"/>
              </a:rPr>
              <a:t>Excel</a:t>
            </a:r>
            <a:endParaRPr lang="de-DE" dirty="0"/>
          </a:p>
          <a:p>
            <a:pPr>
              <a:buFontTx/>
              <a:buChar char="•"/>
            </a:pPr>
            <a:r>
              <a:rPr lang="de-DE" dirty="0"/>
              <a:t>PowerPoint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5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75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2.1 Anordnungen für die Navigation</a:t>
            </a:r>
          </a:p>
        </p:txBody>
      </p:sp>
      <p:sp>
        <p:nvSpPr>
          <p:cNvPr id="193540" name="Text Box 4"/>
          <p:cNvSpPr txBox="1">
            <a:spLocks noChangeArrowheads="1"/>
          </p:cNvSpPr>
          <p:nvPr/>
        </p:nvSpPr>
        <p:spPr bwMode="auto">
          <a:xfrm>
            <a:off x="971550" y="908050"/>
            <a:ext cx="720725" cy="541338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de-DE"/>
              <a:t>1</a:t>
            </a:r>
          </a:p>
        </p:txBody>
      </p:sp>
      <p:sp>
        <p:nvSpPr>
          <p:cNvPr id="193541" name="Text Box 5"/>
          <p:cNvSpPr txBox="1">
            <a:spLocks noChangeArrowheads="1"/>
          </p:cNvSpPr>
          <p:nvPr/>
        </p:nvSpPr>
        <p:spPr bwMode="auto">
          <a:xfrm>
            <a:off x="971550" y="1808163"/>
            <a:ext cx="720725" cy="541337"/>
          </a:xfrm>
          <a:prstGeom prst="rect">
            <a:avLst/>
          </a:prstGeom>
          <a:solidFill>
            <a:srgbClr val="DDDDDD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de-DE"/>
              <a:t>2</a:t>
            </a:r>
          </a:p>
        </p:txBody>
      </p:sp>
      <p:sp>
        <p:nvSpPr>
          <p:cNvPr id="193542" name="Text Box 6"/>
          <p:cNvSpPr txBox="1">
            <a:spLocks noChangeArrowheads="1"/>
          </p:cNvSpPr>
          <p:nvPr/>
        </p:nvSpPr>
        <p:spPr bwMode="auto">
          <a:xfrm>
            <a:off x="971550" y="2708275"/>
            <a:ext cx="720725" cy="541338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de-DE"/>
              <a:t>3</a:t>
            </a:r>
          </a:p>
        </p:txBody>
      </p:sp>
      <p:sp>
        <p:nvSpPr>
          <p:cNvPr id="193543" name="Text Box 7"/>
          <p:cNvSpPr txBox="1">
            <a:spLocks noChangeArrowheads="1"/>
          </p:cNvSpPr>
          <p:nvPr/>
        </p:nvSpPr>
        <p:spPr bwMode="auto">
          <a:xfrm>
            <a:off x="971550" y="4149725"/>
            <a:ext cx="720725" cy="539750"/>
          </a:xfrm>
          <a:prstGeom prst="rect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spcBef>
                <a:spcPct val="50000"/>
              </a:spcBef>
            </a:pPr>
            <a:r>
              <a:rPr lang="de-DE" sz="1600">
                <a:solidFill>
                  <a:schemeClr val="bg1"/>
                </a:solidFill>
              </a:rPr>
              <a:t>Ende</a:t>
            </a:r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971550" y="4868863"/>
            <a:ext cx="720725" cy="539750"/>
          </a:xfrm>
          <a:prstGeom prst="rect">
            <a:avLst/>
          </a:prstGeom>
          <a:solidFill>
            <a:srgbClr val="DDDDDD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spcBef>
                <a:spcPct val="50000"/>
              </a:spcBef>
            </a:pPr>
            <a:r>
              <a:rPr lang="de-DE" sz="2000"/>
              <a:t>2a</a:t>
            </a:r>
          </a:p>
        </p:txBody>
      </p:sp>
      <p:sp>
        <p:nvSpPr>
          <p:cNvPr id="193546" name="Text Box 10"/>
          <p:cNvSpPr txBox="1">
            <a:spLocks noChangeArrowheads="1"/>
          </p:cNvSpPr>
          <p:nvPr/>
        </p:nvSpPr>
        <p:spPr bwMode="auto">
          <a:xfrm>
            <a:off x="971550" y="5769634"/>
            <a:ext cx="720725" cy="539750"/>
          </a:xfrm>
          <a:prstGeom prst="rect">
            <a:avLst/>
          </a:prstGeom>
          <a:solidFill>
            <a:srgbClr val="DDDDDD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spcBef>
                <a:spcPct val="50000"/>
              </a:spcBef>
            </a:pPr>
            <a:r>
              <a:rPr lang="de-DE" sz="2000"/>
              <a:t>2b</a:t>
            </a:r>
          </a:p>
        </p:txBody>
      </p:sp>
      <p:sp>
        <p:nvSpPr>
          <p:cNvPr id="193547" name="Line 11"/>
          <p:cNvSpPr>
            <a:spLocks noChangeShapeType="1"/>
          </p:cNvSpPr>
          <p:nvPr/>
        </p:nvSpPr>
        <p:spPr bwMode="auto">
          <a:xfrm>
            <a:off x="1331568" y="3248976"/>
            <a:ext cx="345" cy="540387"/>
          </a:xfrm>
          <a:prstGeom prst="line">
            <a:avLst/>
          </a:prstGeom>
          <a:noFill/>
          <a:ln w="38100">
            <a:solidFill>
              <a:srgbClr val="008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cxnSp>
        <p:nvCxnSpPr>
          <p:cNvPr id="193548" name="AutoShape 12"/>
          <p:cNvCxnSpPr>
            <a:cxnSpLocks noChangeShapeType="1"/>
            <a:stCxn id="193540" idx="2"/>
            <a:endCxn id="193541" idx="0"/>
          </p:cNvCxnSpPr>
          <p:nvPr/>
        </p:nvCxnSpPr>
        <p:spPr bwMode="auto">
          <a:xfrm>
            <a:off x="1331913" y="1449388"/>
            <a:ext cx="0" cy="358775"/>
          </a:xfrm>
          <a:prstGeom prst="straightConnector1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193549" name="AutoShape 13"/>
          <p:cNvCxnSpPr>
            <a:cxnSpLocks noChangeShapeType="1"/>
            <a:stCxn id="193541" idx="2"/>
            <a:endCxn id="193542" idx="0"/>
          </p:cNvCxnSpPr>
          <p:nvPr/>
        </p:nvCxnSpPr>
        <p:spPr bwMode="auto">
          <a:xfrm>
            <a:off x="1331913" y="2349500"/>
            <a:ext cx="0" cy="358775"/>
          </a:xfrm>
          <a:prstGeom prst="straightConnector1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193550" name="AutoShape 14"/>
          <p:cNvCxnSpPr>
            <a:cxnSpLocks noChangeShapeType="1"/>
            <a:stCxn id="193541" idx="3"/>
            <a:endCxn id="193544" idx="3"/>
          </p:cNvCxnSpPr>
          <p:nvPr/>
        </p:nvCxnSpPr>
        <p:spPr bwMode="auto">
          <a:xfrm>
            <a:off x="1711325" y="2079625"/>
            <a:ext cx="1588" cy="3059113"/>
          </a:xfrm>
          <a:prstGeom prst="bentConnector3">
            <a:avLst>
              <a:gd name="adj1" fmla="val 13200000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93551" name="AutoShape 15"/>
          <p:cNvCxnSpPr>
            <a:cxnSpLocks noChangeShapeType="1"/>
            <a:stCxn id="193544" idx="2"/>
            <a:endCxn id="193546" idx="0"/>
          </p:cNvCxnSpPr>
          <p:nvPr/>
        </p:nvCxnSpPr>
        <p:spPr bwMode="auto">
          <a:xfrm>
            <a:off x="1331913" y="5408613"/>
            <a:ext cx="0" cy="361021"/>
          </a:xfrm>
          <a:prstGeom prst="straightConnector1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193553" name="AutoShape 17"/>
          <p:cNvCxnSpPr>
            <a:cxnSpLocks noChangeShapeType="1"/>
            <a:stCxn id="193546" idx="1"/>
            <a:endCxn id="193542" idx="1"/>
          </p:cNvCxnSpPr>
          <p:nvPr/>
        </p:nvCxnSpPr>
        <p:spPr bwMode="auto">
          <a:xfrm rot="10800000">
            <a:off x="971550" y="2978945"/>
            <a:ext cx="12700" cy="3060565"/>
          </a:xfrm>
          <a:prstGeom prst="bentConnector3">
            <a:avLst>
              <a:gd name="adj1" fmla="val 1800000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93554" name="Text Box 18"/>
          <p:cNvSpPr txBox="1">
            <a:spLocks noChangeArrowheads="1"/>
          </p:cNvSpPr>
          <p:nvPr/>
        </p:nvSpPr>
        <p:spPr bwMode="auto">
          <a:xfrm>
            <a:off x="3132138" y="908050"/>
            <a:ext cx="4321175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/>
              <a:t>Variante 1: linear ergänzt</a:t>
            </a:r>
          </a:p>
        </p:txBody>
      </p:sp>
      <p:sp>
        <p:nvSpPr>
          <p:cNvPr id="193555" name="Text Box 19"/>
          <p:cNvSpPr txBox="1">
            <a:spLocks noChangeArrowheads="1"/>
          </p:cNvSpPr>
          <p:nvPr/>
        </p:nvSpPr>
        <p:spPr bwMode="auto">
          <a:xfrm>
            <a:off x="3132138" y="1449388"/>
            <a:ext cx="5761037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79388" indent="-179388" algn="l">
              <a:spcBef>
                <a:spcPct val="50000"/>
              </a:spcBef>
              <a:buFontTx/>
              <a:buChar char="•"/>
            </a:pPr>
            <a:r>
              <a:rPr lang="de-DE" dirty="0">
                <a:solidFill>
                  <a:srgbClr val="008000"/>
                </a:solidFill>
              </a:rPr>
              <a:t>linearer Bereich</a:t>
            </a:r>
          </a:p>
        </p:txBody>
      </p:sp>
      <p:sp>
        <p:nvSpPr>
          <p:cNvPr id="193556" name="Text Box 20"/>
          <p:cNvSpPr txBox="1">
            <a:spLocks noChangeArrowheads="1"/>
          </p:cNvSpPr>
          <p:nvPr/>
        </p:nvSpPr>
        <p:spPr bwMode="auto">
          <a:xfrm>
            <a:off x="3132138" y="4868863"/>
            <a:ext cx="5761037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79388" indent="-179388" algn="l">
              <a:spcBef>
                <a:spcPct val="50000"/>
              </a:spcBef>
              <a:buFontTx/>
              <a:buChar char="•"/>
            </a:pPr>
            <a:r>
              <a:rPr lang="de-DE" dirty="0">
                <a:solidFill>
                  <a:srgbClr val="FF0000"/>
                </a:solidFill>
              </a:rPr>
              <a:t>nichtlineare Anteile angehängt</a:t>
            </a:r>
          </a:p>
        </p:txBody>
      </p:sp>
      <p:sp>
        <p:nvSpPr>
          <p:cNvPr id="193558" name="Oval 22"/>
          <p:cNvSpPr>
            <a:spLocks noChangeArrowheads="1"/>
          </p:cNvSpPr>
          <p:nvPr/>
        </p:nvSpPr>
        <p:spPr bwMode="auto">
          <a:xfrm>
            <a:off x="1511300" y="1898650"/>
            <a:ext cx="360363" cy="358775"/>
          </a:xfrm>
          <a:prstGeom prst="ellipse">
            <a:avLst/>
          </a:prstGeom>
          <a:noFill/>
          <a:ln w="38100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93559" name="Line 23"/>
          <p:cNvSpPr>
            <a:spLocks noChangeShapeType="1"/>
          </p:cNvSpPr>
          <p:nvPr/>
        </p:nvSpPr>
        <p:spPr bwMode="auto">
          <a:xfrm>
            <a:off x="1150938" y="1177925"/>
            <a:ext cx="0" cy="3151188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93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93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93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93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93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93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93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193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1000"/>
                                        <p:tgtEl>
                                          <p:spTgt spid="193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93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193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19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9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500"/>
                                        <p:tgtEl>
                                          <p:spTgt spid="19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0" grpId="0" animBg="1"/>
      <p:bldP spid="193541" grpId="0" animBg="1"/>
      <p:bldP spid="193542" grpId="0" animBg="1"/>
      <p:bldP spid="193543" grpId="0" animBg="1"/>
      <p:bldP spid="193544" grpId="0" animBg="1"/>
      <p:bldP spid="193546" grpId="0" animBg="1"/>
      <p:bldP spid="193547" grpId="0" animBg="1"/>
      <p:bldP spid="193554" grpId="0"/>
      <p:bldP spid="193555" grpId="0"/>
      <p:bldP spid="193556" grpId="0"/>
      <p:bldP spid="193558" grpId="0" animBg="1"/>
      <p:bldP spid="19355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2.1 Anordnungen für die Navigation</a:t>
            </a:r>
          </a:p>
        </p:txBody>
      </p:sp>
      <p:sp>
        <p:nvSpPr>
          <p:cNvPr id="194563" name="Text Box 3"/>
          <p:cNvSpPr txBox="1">
            <a:spLocks noChangeArrowheads="1"/>
          </p:cNvSpPr>
          <p:nvPr/>
        </p:nvSpPr>
        <p:spPr bwMode="auto">
          <a:xfrm>
            <a:off x="971550" y="908050"/>
            <a:ext cx="720725" cy="541338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de-DE"/>
              <a:t>1</a:t>
            </a:r>
          </a:p>
        </p:txBody>
      </p:sp>
      <p:sp>
        <p:nvSpPr>
          <p:cNvPr id="194564" name="Text Box 4"/>
          <p:cNvSpPr txBox="1">
            <a:spLocks noChangeArrowheads="1"/>
          </p:cNvSpPr>
          <p:nvPr/>
        </p:nvSpPr>
        <p:spPr bwMode="auto">
          <a:xfrm>
            <a:off x="971550" y="1808163"/>
            <a:ext cx="720725" cy="541337"/>
          </a:xfrm>
          <a:prstGeom prst="rect">
            <a:avLst/>
          </a:prstGeom>
          <a:solidFill>
            <a:srgbClr val="DDDDDD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de-DE"/>
              <a:t>2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971550" y="4507878"/>
            <a:ext cx="720725" cy="541338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de-DE"/>
              <a:t>3</a:t>
            </a: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971550" y="5768975"/>
            <a:ext cx="720725" cy="539750"/>
          </a:xfrm>
          <a:prstGeom prst="rect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spcBef>
                <a:spcPct val="50000"/>
              </a:spcBef>
            </a:pPr>
            <a:r>
              <a:rPr lang="de-DE" sz="1600">
                <a:solidFill>
                  <a:schemeClr val="bg1"/>
                </a:solidFill>
              </a:rPr>
              <a:t>Ende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971550" y="2708275"/>
            <a:ext cx="720725" cy="539750"/>
          </a:xfrm>
          <a:prstGeom prst="rect">
            <a:avLst/>
          </a:prstGeom>
          <a:solidFill>
            <a:srgbClr val="DDDDDD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spcBef>
                <a:spcPct val="50000"/>
              </a:spcBef>
            </a:pPr>
            <a:r>
              <a:rPr lang="de-DE" sz="2000"/>
              <a:t>2a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971550" y="3609353"/>
            <a:ext cx="720725" cy="539750"/>
          </a:xfrm>
          <a:prstGeom prst="rect">
            <a:avLst/>
          </a:prstGeom>
          <a:solidFill>
            <a:srgbClr val="DDDDDD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spcBef>
                <a:spcPct val="50000"/>
              </a:spcBef>
            </a:pPr>
            <a:r>
              <a:rPr lang="de-DE" sz="2000"/>
              <a:t>2b</a:t>
            </a:r>
          </a:p>
        </p:txBody>
      </p:sp>
      <p:sp>
        <p:nvSpPr>
          <p:cNvPr id="194569" name="Line 9"/>
          <p:cNvSpPr>
            <a:spLocks noChangeShapeType="1"/>
          </p:cNvSpPr>
          <p:nvPr/>
        </p:nvSpPr>
        <p:spPr bwMode="auto">
          <a:xfrm>
            <a:off x="1331568" y="5049216"/>
            <a:ext cx="345" cy="539750"/>
          </a:xfrm>
          <a:prstGeom prst="line">
            <a:avLst/>
          </a:prstGeom>
          <a:noFill/>
          <a:ln w="38100">
            <a:solidFill>
              <a:srgbClr val="008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cxnSp>
        <p:nvCxnSpPr>
          <p:cNvPr id="194570" name="AutoShape 10"/>
          <p:cNvCxnSpPr>
            <a:cxnSpLocks noChangeShapeType="1"/>
            <a:stCxn id="194563" idx="2"/>
            <a:endCxn id="194564" idx="0"/>
          </p:cNvCxnSpPr>
          <p:nvPr/>
        </p:nvCxnSpPr>
        <p:spPr bwMode="auto">
          <a:xfrm>
            <a:off x="1331913" y="1468438"/>
            <a:ext cx="0" cy="320675"/>
          </a:xfrm>
          <a:prstGeom prst="straightConnector1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194573" name="AutoShape 13"/>
          <p:cNvCxnSpPr>
            <a:cxnSpLocks noChangeShapeType="1"/>
            <a:stCxn id="194567" idx="2"/>
            <a:endCxn id="194568" idx="0"/>
          </p:cNvCxnSpPr>
          <p:nvPr/>
        </p:nvCxnSpPr>
        <p:spPr bwMode="auto">
          <a:xfrm>
            <a:off x="1331913" y="3248025"/>
            <a:ext cx="0" cy="361328"/>
          </a:xfrm>
          <a:prstGeom prst="straightConnector1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</p:spPr>
      </p:cxnSp>
      <p:sp>
        <p:nvSpPr>
          <p:cNvPr id="194575" name="Text Box 15"/>
          <p:cNvSpPr txBox="1">
            <a:spLocks noChangeArrowheads="1"/>
          </p:cNvSpPr>
          <p:nvPr/>
        </p:nvSpPr>
        <p:spPr bwMode="auto">
          <a:xfrm>
            <a:off x="3132138" y="908050"/>
            <a:ext cx="4321175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/>
              <a:t>Variante 2: gruppiert</a:t>
            </a:r>
          </a:p>
        </p:txBody>
      </p:sp>
      <p:cxnSp>
        <p:nvCxnSpPr>
          <p:cNvPr id="194578" name="AutoShape 18"/>
          <p:cNvCxnSpPr>
            <a:cxnSpLocks noChangeShapeType="1"/>
            <a:stCxn id="194564" idx="2"/>
            <a:endCxn id="194567" idx="0"/>
          </p:cNvCxnSpPr>
          <p:nvPr/>
        </p:nvCxnSpPr>
        <p:spPr bwMode="auto">
          <a:xfrm>
            <a:off x="1331913" y="2368550"/>
            <a:ext cx="0" cy="320675"/>
          </a:xfrm>
          <a:prstGeom prst="straightConnector1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194579" name="AutoShape 19"/>
          <p:cNvCxnSpPr>
            <a:cxnSpLocks noChangeShapeType="1"/>
            <a:stCxn id="194564" idx="3"/>
            <a:endCxn id="194565" idx="3"/>
          </p:cNvCxnSpPr>
          <p:nvPr/>
        </p:nvCxnSpPr>
        <p:spPr bwMode="auto">
          <a:xfrm>
            <a:off x="1692275" y="2078832"/>
            <a:ext cx="12700" cy="2699715"/>
          </a:xfrm>
          <a:prstGeom prst="bentConnector3">
            <a:avLst>
              <a:gd name="adj1" fmla="val 1800000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94580" name="Oval 20"/>
          <p:cNvSpPr>
            <a:spLocks noChangeArrowheads="1"/>
          </p:cNvSpPr>
          <p:nvPr/>
        </p:nvSpPr>
        <p:spPr bwMode="auto">
          <a:xfrm>
            <a:off x="1062038" y="4060203"/>
            <a:ext cx="539750" cy="539750"/>
          </a:xfrm>
          <a:prstGeom prst="ellipse">
            <a:avLst/>
          </a:prstGeom>
          <a:noFill/>
          <a:ln w="38100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94581" name="Text Box 21"/>
          <p:cNvSpPr txBox="1">
            <a:spLocks noChangeArrowheads="1"/>
          </p:cNvSpPr>
          <p:nvPr/>
        </p:nvSpPr>
        <p:spPr bwMode="auto">
          <a:xfrm>
            <a:off x="3132138" y="4149725"/>
            <a:ext cx="5761037" cy="156966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77800" indent="-177800" algn="l">
              <a:spcBef>
                <a:spcPct val="50000"/>
              </a:spcBef>
            </a:pPr>
            <a:r>
              <a:rPr lang="de-DE" dirty="0"/>
              <a:t>Vor- und Nachteile?</a:t>
            </a:r>
          </a:p>
          <a:p>
            <a:pPr marL="177800" indent="-177800" algn="l">
              <a:spcBef>
                <a:spcPct val="50000"/>
              </a:spcBef>
              <a:buFontTx/>
              <a:buChar char="•"/>
            </a:pPr>
            <a:r>
              <a:rPr lang="de-DE" dirty="0"/>
              <a:t>Übersichtlichkeit</a:t>
            </a:r>
          </a:p>
          <a:p>
            <a:pPr marL="177800" indent="-177800" algn="l">
              <a:spcBef>
                <a:spcPct val="50000"/>
              </a:spcBef>
              <a:buFontTx/>
              <a:buChar char="•"/>
            </a:pPr>
            <a:r>
              <a:rPr lang="de-DE" dirty="0"/>
              <a:t>...</a:t>
            </a:r>
          </a:p>
        </p:txBody>
      </p:sp>
      <p:sp>
        <p:nvSpPr>
          <p:cNvPr id="194583" name="Line 23"/>
          <p:cNvSpPr>
            <a:spLocks noChangeShapeType="1"/>
          </p:cNvSpPr>
          <p:nvPr/>
        </p:nvSpPr>
        <p:spPr bwMode="auto">
          <a:xfrm>
            <a:off x="1150938" y="1177925"/>
            <a:ext cx="0" cy="2430463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 type="diamond" w="med" len="med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94584" name="Oval 24"/>
          <p:cNvSpPr>
            <a:spLocks noChangeArrowheads="1"/>
          </p:cNvSpPr>
          <p:nvPr/>
        </p:nvSpPr>
        <p:spPr bwMode="auto">
          <a:xfrm>
            <a:off x="1511300" y="1898650"/>
            <a:ext cx="360363" cy="358775"/>
          </a:xfrm>
          <a:prstGeom prst="ellipse">
            <a:avLst/>
          </a:prstGeom>
          <a:noFill/>
          <a:ln w="38100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94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94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94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9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94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94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94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94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94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94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9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9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1000"/>
                                        <p:tgtEl>
                                          <p:spTgt spid="19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1000"/>
                                        <p:tgtEl>
                                          <p:spTgt spid="19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 animBg="1"/>
      <p:bldP spid="194564" grpId="0" animBg="1"/>
      <p:bldP spid="194565" grpId="0" animBg="1"/>
      <p:bldP spid="194566" grpId="0" animBg="1"/>
      <p:bldP spid="194567" grpId="0" animBg="1"/>
      <p:bldP spid="194568" grpId="0" animBg="1"/>
      <p:bldP spid="194569" grpId="0" animBg="1"/>
      <p:bldP spid="194575" grpId="0"/>
      <p:bldP spid="194580" grpId="0" animBg="1"/>
      <p:bldP spid="194581" grpId="0"/>
      <p:bldP spid="194583" grpId="0" animBg="1"/>
      <p:bldP spid="19458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2.2 Planung der gewünschten Effekte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28663"/>
            <a:ext cx="8642350" cy="623887"/>
          </a:xfrm>
        </p:spPr>
        <p:txBody>
          <a:bodyPr/>
          <a:lstStyle/>
          <a:p>
            <a:pPr>
              <a:buFontTx/>
              <a:buChar char="•"/>
            </a:pPr>
            <a:r>
              <a:rPr lang="de-DE"/>
              <a:t>Auflösen der Skizze in einzelne Objekte; Bsp. 2</a:t>
            </a:r>
          </a:p>
        </p:txBody>
      </p:sp>
      <p:sp>
        <p:nvSpPr>
          <p:cNvPr id="197660" name="Freeform 28"/>
          <p:cNvSpPr>
            <a:spLocks/>
          </p:cNvSpPr>
          <p:nvPr/>
        </p:nvSpPr>
        <p:spPr bwMode="auto">
          <a:xfrm>
            <a:off x="1962150" y="1268413"/>
            <a:ext cx="3857625" cy="3181350"/>
          </a:xfrm>
          <a:custGeom>
            <a:avLst/>
            <a:gdLst/>
            <a:ahLst/>
            <a:cxnLst>
              <a:cxn ang="0">
                <a:pos x="325" y="2004"/>
              </a:cxn>
              <a:cxn ang="0">
                <a:pos x="692" y="1982"/>
              </a:cxn>
              <a:cxn ang="0">
                <a:pos x="1261" y="1804"/>
              </a:cxn>
              <a:cxn ang="0">
                <a:pos x="1824" y="1228"/>
              </a:cxn>
              <a:cxn ang="0">
                <a:pos x="2084" y="871"/>
              </a:cxn>
              <a:cxn ang="0">
                <a:pos x="2430" y="873"/>
              </a:cxn>
              <a:cxn ang="0">
                <a:pos x="2422" y="1"/>
              </a:cxn>
              <a:cxn ang="0">
                <a:pos x="0" y="0"/>
              </a:cxn>
              <a:cxn ang="0">
                <a:pos x="325" y="2004"/>
              </a:cxn>
            </a:cxnLst>
            <a:rect l="0" t="0" r="r" b="b"/>
            <a:pathLst>
              <a:path w="2430" h="2004">
                <a:moveTo>
                  <a:pt x="325" y="2004"/>
                </a:moveTo>
                <a:lnTo>
                  <a:pt x="692" y="1982"/>
                </a:lnTo>
                <a:cubicBezTo>
                  <a:pt x="848" y="1949"/>
                  <a:pt x="1072" y="1930"/>
                  <a:pt x="1261" y="1804"/>
                </a:cubicBezTo>
                <a:cubicBezTo>
                  <a:pt x="1450" y="1678"/>
                  <a:pt x="1687" y="1383"/>
                  <a:pt x="1824" y="1228"/>
                </a:cubicBezTo>
                <a:lnTo>
                  <a:pt x="2084" y="871"/>
                </a:lnTo>
                <a:lnTo>
                  <a:pt x="2430" y="873"/>
                </a:lnTo>
                <a:lnTo>
                  <a:pt x="2422" y="1"/>
                </a:lnTo>
                <a:lnTo>
                  <a:pt x="0" y="0"/>
                </a:lnTo>
                <a:lnTo>
                  <a:pt x="325" y="2004"/>
                </a:lnTo>
                <a:close/>
              </a:path>
            </a:pathLst>
          </a:custGeom>
          <a:solidFill>
            <a:srgbClr val="CCECFF">
              <a:alpha val="49001"/>
            </a:srgbClr>
          </a:solidFill>
          <a:ln w="28575" cap="flat" cmpd="sng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97661" name="Freeform 29"/>
          <p:cNvSpPr>
            <a:spLocks/>
          </p:cNvSpPr>
          <p:nvPr/>
        </p:nvSpPr>
        <p:spPr bwMode="auto">
          <a:xfrm>
            <a:off x="1839913" y="1965325"/>
            <a:ext cx="4983162" cy="3624263"/>
          </a:xfrm>
          <a:custGeom>
            <a:avLst/>
            <a:gdLst/>
            <a:ahLst/>
            <a:cxnLst>
              <a:cxn ang="0">
                <a:pos x="0" y="2274"/>
              </a:cxn>
              <a:cxn ang="0">
                <a:pos x="1151" y="2283"/>
              </a:cxn>
              <a:cxn ang="0">
                <a:pos x="3131" y="2280"/>
              </a:cxn>
              <a:cxn ang="0">
                <a:pos x="3139" y="0"/>
              </a:cxn>
              <a:cxn ang="0">
                <a:pos x="2779" y="0"/>
              </a:cxn>
              <a:cxn ang="0">
                <a:pos x="2779" y="885"/>
              </a:cxn>
              <a:cxn ang="0">
                <a:pos x="2375" y="1454"/>
              </a:cxn>
              <a:cxn ang="0">
                <a:pos x="2284" y="1575"/>
              </a:cxn>
              <a:cxn ang="0">
                <a:pos x="1895" y="1866"/>
              </a:cxn>
              <a:cxn ang="0">
                <a:pos x="1339" y="1989"/>
              </a:cxn>
              <a:cxn ang="0">
                <a:pos x="1045" y="2010"/>
              </a:cxn>
            </a:cxnLst>
            <a:rect l="0" t="0" r="r" b="b"/>
            <a:pathLst>
              <a:path w="3139" h="2283">
                <a:moveTo>
                  <a:pt x="0" y="2274"/>
                </a:moveTo>
                <a:lnTo>
                  <a:pt x="1151" y="2283"/>
                </a:lnTo>
                <a:lnTo>
                  <a:pt x="3131" y="2280"/>
                </a:lnTo>
                <a:lnTo>
                  <a:pt x="3139" y="0"/>
                </a:lnTo>
                <a:lnTo>
                  <a:pt x="2779" y="0"/>
                </a:lnTo>
                <a:lnTo>
                  <a:pt x="2779" y="885"/>
                </a:lnTo>
                <a:lnTo>
                  <a:pt x="2375" y="1454"/>
                </a:lnTo>
                <a:lnTo>
                  <a:pt x="2284" y="1575"/>
                </a:lnTo>
                <a:lnTo>
                  <a:pt x="1895" y="1866"/>
                </a:lnTo>
                <a:lnTo>
                  <a:pt x="1339" y="1989"/>
                </a:lnTo>
                <a:lnTo>
                  <a:pt x="1045" y="2010"/>
                </a:lnTo>
              </a:path>
            </a:pathLst>
          </a:custGeom>
          <a:solidFill>
            <a:srgbClr val="FFCCCC">
              <a:alpha val="50000"/>
            </a:srgbClr>
          </a:solidFill>
          <a:ln w="28575" cap="flat" cmpd="sng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97662" name="Line 30"/>
          <p:cNvSpPr>
            <a:spLocks noChangeShapeType="1"/>
          </p:cNvSpPr>
          <p:nvPr/>
        </p:nvSpPr>
        <p:spPr bwMode="auto">
          <a:xfrm flipV="1">
            <a:off x="1187450" y="4868863"/>
            <a:ext cx="1655763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97663" name="Freeform 31"/>
          <p:cNvSpPr>
            <a:spLocks/>
          </p:cNvSpPr>
          <p:nvPr/>
        </p:nvSpPr>
        <p:spPr bwMode="auto">
          <a:xfrm>
            <a:off x="2840038" y="3070225"/>
            <a:ext cx="2811462" cy="1798638"/>
          </a:xfrm>
          <a:custGeom>
            <a:avLst/>
            <a:gdLst/>
            <a:ahLst/>
            <a:cxnLst>
              <a:cxn ang="0">
                <a:pos x="0" y="1133"/>
              </a:cxn>
              <a:cxn ang="0">
                <a:pos x="984" y="909"/>
              </a:cxn>
              <a:cxn ang="0">
                <a:pos x="1771" y="0"/>
              </a:cxn>
            </a:cxnLst>
            <a:rect l="0" t="0" r="r" b="b"/>
            <a:pathLst>
              <a:path w="1771" h="1133">
                <a:moveTo>
                  <a:pt x="0" y="1133"/>
                </a:moveTo>
                <a:cubicBezTo>
                  <a:pt x="165" y="1097"/>
                  <a:pt x="689" y="1098"/>
                  <a:pt x="984" y="909"/>
                </a:cubicBezTo>
                <a:cubicBezTo>
                  <a:pt x="1279" y="720"/>
                  <a:pt x="1607" y="189"/>
                  <a:pt x="1771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97664" name="Line 32"/>
          <p:cNvSpPr>
            <a:spLocks noChangeShapeType="1"/>
          </p:cNvSpPr>
          <p:nvPr/>
        </p:nvSpPr>
        <p:spPr bwMode="auto">
          <a:xfrm flipH="1" flipV="1">
            <a:off x="1601788" y="1354138"/>
            <a:ext cx="503237" cy="3095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97665" name="Text Box 33"/>
          <p:cNvSpPr txBox="1">
            <a:spLocks noChangeArrowheads="1"/>
          </p:cNvSpPr>
          <p:nvPr/>
        </p:nvSpPr>
        <p:spPr bwMode="auto">
          <a:xfrm>
            <a:off x="5210175" y="4978400"/>
            <a:ext cx="1223963" cy="366713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800"/>
              <a:t>Dampf</a:t>
            </a:r>
          </a:p>
        </p:txBody>
      </p:sp>
      <p:sp>
        <p:nvSpPr>
          <p:cNvPr id="197666" name="Text Box 34"/>
          <p:cNvSpPr txBox="1">
            <a:spLocks noChangeArrowheads="1"/>
          </p:cNvSpPr>
          <p:nvPr/>
        </p:nvSpPr>
        <p:spPr bwMode="auto">
          <a:xfrm>
            <a:off x="881063" y="2798763"/>
            <a:ext cx="863600" cy="366712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800"/>
              <a:t>Eis</a:t>
            </a:r>
          </a:p>
        </p:txBody>
      </p:sp>
      <p:sp>
        <p:nvSpPr>
          <p:cNvPr id="197667" name="Text Box 35"/>
          <p:cNvSpPr txBox="1">
            <a:spLocks noChangeArrowheads="1"/>
          </p:cNvSpPr>
          <p:nvPr/>
        </p:nvSpPr>
        <p:spPr bwMode="auto">
          <a:xfrm>
            <a:off x="3054350" y="2787650"/>
            <a:ext cx="1079500" cy="366713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800"/>
              <a:t>Wasser</a:t>
            </a:r>
          </a:p>
        </p:txBody>
      </p:sp>
      <p:grpSp>
        <p:nvGrpSpPr>
          <p:cNvPr id="197669" name="Group 37"/>
          <p:cNvGrpSpPr>
            <a:grpSpLocks/>
          </p:cNvGrpSpPr>
          <p:nvPr/>
        </p:nvGrpSpPr>
        <p:grpSpPr bwMode="auto">
          <a:xfrm>
            <a:off x="682625" y="1946275"/>
            <a:ext cx="5184775" cy="3887788"/>
            <a:chOff x="839" y="1253"/>
            <a:chExt cx="3266" cy="2449"/>
          </a:xfrm>
        </p:grpSpPr>
        <p:sp>
          <p:nvSpPr>
            <p:cNvPr id="197670" name="Line 38"/>
            <p:cNvSpPr>
              <a:spLocks noChangeShapeType="1"/>
            </p:cNvSpPr>
            <p:nvPr/>
          </p:nvSpPr>
          <p:spPr bwMode="auto">
            <a:xfrm>
              <a:off x="839" y="1253"/>
              <a:ext cx="0" cy="24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lg" len="lg"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97671" name="Line 39"/>
            <p:cNvSpPr>
              <a:spLocks noChangeShapeType="1"/>
            </p:cNvSpPr>
            <p:nvPr/>
          </p:nvSpPr>
          <p:spPr bwMode="auto">
            <a:xfrm>
              <a:off x="839" y="3702"/>
              <a:ext cx="326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97672" name="Text Box 40"/>
          <p:cNvSpPr txBox="1">
            <a:spLocks noChangeArrowheads="1"/>
          </p:cNvSpPr>
          <p:nvPr/>
        </p:nvSpPr>
        <p:spPr bwMode="auto">
          <a:xfrm>
            <a:off x="5362575" y="5762625"/>
            <a:ext cx="431800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800"/>
              <a:t>T</a:t>
            </a:r>
          </a:p>
        </p:txBody>
      </p:sp>
      <p:sp>
        <p:nvSpPr>
          <p:cNvPr id="197673" name="Text Box 41"/>
          <p:cNvSpPr txBox="1">
            <a:spLocks noChangeArrowheads="1"/>
          </p:cNvSpPr>
          <p:nvPr/>
        </p:nvSpPr>
        <p:spPr bwMode="auto">
          <a:xfrm>
            <a:off x="250825" y="2090738"/>
            <a:ext cx="431800" cy="366712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800"/>
              <a:t>p</a:t>
            </a:r>
          </a:p>
        </p:txBody>
      </p:sp>
      <p:sp>
        <p:nvSpPr>
          <p:cNvPr id="197674" name="AutoShape 42"/>
          <p:cNvSpPr>
            <a:spLocks/>
          </p:cNvSpPr>
          <p:nvPr/>
        </p:nvSpPr>
        <p:spPr bwMode="auto">
          <a:xfrm flipH="1">
            <a:off x="6659563" y="3836988"/>
            <a:ext cx="1724025" cy="401637"/>
          </a:xfrm>
          <a:prstGeom prst="callout2">
            <a:avLst>
              <a:gd name="adj1" fmla="val 28458"/>
              <a:gd name="adj2" fmla="val 104417"/>
              <a:gd name="adj3" fmla="val 28458"/>
              <a:gd name="adj4" fmla="val 296037"/>
              <a:gd name="adj5" fmla="val 232014"/>
              <a:gd name="adj6" fmla="val 317310"/>
            </a:avLst>
          </a:prstGeom>
          <a:noFill/>
          <a:ln w="28575" algn="ctr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pPr algn="l"/>
            <a:r>
              <a:rPr lang="de-DE" sz="1800" dirty="0"/>
              <a:t>Tripelpunkt</a:t>
            </a:r>
          </a:p>
        </p:txBody>
      </p:sp>
      <p:sp>
        <p:nvSpPr>
          <p:cNvPr id="197675" name="AutoShape 43"/>
          <p:cNvSpPr>
            <a:spLocks/>
          </p:cNvSpPr>
          <p:nvPr/>
        </p:nvSpPr>
        <p:spPr bwMode="auto">
          <a:xfrm>
            <a:off x="6659563" y="2592388"/>
            <a:ext cx="2160587" cy="401637"/>
          </a:xfrm>
          <a:prstGeom prst="callout2">
            <a:avLst>
              <a:gd name="adj1" fmla="val 28458"/>
              <a:gd name="adj2" fmla="val -3528"/>
              <a:gd name="adj3" fmla="val 28458"/>
              <a:gd name="adj4" fmla="val -36222"/>
              <a:gd name="adj5" fmla="val 84583"/>
              <a:gd name="adj6" fmla="val -43718"/>
            </a:avLst>
          </a:prstGeom>
          <a:noFill/>
          <a:ln w="28575" algn="ctr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pPr algn="l"/>
            <a:r>
              <a:rPr lang="de-DE" sz="1800"/>
              <a:t>Kritischer Punkt</a:t>
            </a:r>
          </a:p>
        </p:txBody>
      </p:sp>
      <p:sp>
        <p:nvSpPr>
          <p:cNvPr id="197676" name="Oval 44"/>
          <p:cNvSpPr>
            <a:spLocks noChangeArrowheads="1"/>
          </p:cNvSpPr>
          <p:nvPr/>
        </p:nvSpPr>
        <p:spPr bwMode="auto">
          <a:xfrm>
            <a:off x="5580063" y="2997200"/>
            <a:ext cx="142875" cy="142875"/>
          </a:xfrm>
          <a:prstGeom prst="ellipse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2.2 Planung der gewünschten Effekte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28663"/>
            <a:ext cx="8642350" cy="623887"/>
          </a:xfrm>
        </p:spPr>
        <p:txBody>
          <a:bodyPr/>
          <a:lstStyle/>
          <a:p>
            <a:pPr>
              <a:buFontTx/>
              <a:buChar char="•"/>
            </a:pPr>
            <a:r>
              <a:rPr lang="de-DE" dirty="0"/>
              <a:t>Logisch und fachlich sinnvolle Schrittfolge</a:t>
            </a:r>
          </a:p>
        </p:txBody>
      </p:sp>
      <p:sp>
        <p:nvSpPr>
          <p:cNvPr id="196612" name="Rectangle 4" descr="5%"/>
          <p:cNvSpPr>
            <a:spLocks noChangeArrowheads="1"/>
          </p:cNvSpPr>
          <p:nvPr/>
        </p:nvSpPr>
        <p:spPr bwMode="auto">
          <a:xfrm>
            <a:off x="1243013" y="2062163"/>
            <a:ext cx="3600450" cy="2663825"/>
          </a:xfrm>
          <a:prstGeom prst="rect">
            <a:avLst/>
          </a:prstGeom>
          <a:pattFill prst="pct5">
            <a:fgClr>
              <a:srgbClr val="0000FF"/>
            </a:fgClr>
            <a:bgClr>
              <a:schemeClr val="bg1"/>
            </a:bgClr>
          </a:patt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96613" name="Rectangle 5"/>
          <p:cNvSpPr>
            <a:spLocks noChangeArrowheads="1"/>
          </p:cNvSpPr>
          <p:nvPr/>
        </p:nvSpPr>
        <p:spPr bwMode="auto">
          <a:xfrm>
            <a:off x="4659313" y="2222500"/>
            <a:ext cx="987425" cy="2351088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96614" name="Text Box 6"/>
          <p:cNvSpPr txBox="1">
            <a:spLocks noChangeArrowheads="1"/>
          </p:cNvSpPr>
          <p:nvPr/>
        </p:nvSpPr>
        <p:spPr bwMode="auto">
          <a:xfrm>
            <a:off x="2187575" y="6032500"/>
            <a:ext cx="1098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800"/>
              <a:t>Reflektor</a:t>
            </a:r>
          </a:p>
        </p:txBody>
      </p:sp>
      <p:grpSp>
        <p:nvGrpSpPr>
          <p:cNvPr id="196615" name="Group 7"/>
          <p:cNvGrpSpPr>
            <a:grpSpLocks/>
          </p:cNvGrpSpPr>
          <p:nvPr/>
        </p:nvGrpSpPr>
        <p:grpSpPr bwMode="auto">
          <a:xfrm>
            <a:off x="1747838" y="2782888"/>
            <a:ext cx="504825" cy="1511300"/>
            <a:chOff x="1111" y="1752"/>
            <a:chExt cx="318" cy="952"/>
          </a:xfrm>
        </p:grpSpPr>
        <p:sp>
          <p:nvSpPr>
            <p:cNvPr id="196616" name="Rectangle 8"/>
            <p:cNvSpPr>
              <a:spLocks noChangeArrowheads="1"/>
            </p:cNvSpPr>
            <p:nvPr/>
          </p:nvSpPr>
          <p:spPr bwMode="auto">
            <a:xfrm>
              <a:off x="1111" y="1752"/>
              <a:ext cx="318" cy="95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96617" name="Rectangle 9"/>
            <p:cNvSpPr>
              <a:spLocks noChangeArrowheads="1"/>
            </p:cNvSpPr>
            <p:nvPr/>
          </p:nvSpPr>
          <p:spPr bwMode="auto">
            <a:xfrm>
              <a:off x="1202" y="1752"/>
              <a:ext cx="136" cy="95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 sz="1800">
                <a:solidFill>
                  <a:srgbClr val="FF0000"/>
                </a:solidFill>
              </a:endParaRPr>
            </a:p>
          </p:txBody>
        </p:sp>
        <p:sp>
          <p:nvSpPr>
            <p:cNvPr id="196618" name="Rectangle 10"/>
            <p:cNvSpPr>
              <a:spLocks noChangeArrowheads="1"/>
            </p:cNvSpPr>
            <p:nvPr/>
          </p:nvSpPr>
          <p:spPr bwMode="auto">
            <a:xfrm>
              <a:off x="1383" y="1752"/>
              <a:ext cx="46" cy="9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96619" name="Rectangle 11"/>
            <p:cNvSpPr>
              <a:spLocks noChangeArrowheads="1"/>
            </p:cNvSpPr>
            <p:nvPr/>
          </p:nvSpPr>
          <p:spPr bwMode="auto">
            <a:xfrm>
              <a:off x="1111" y="1752"/>
              <a:ext cx="46" cy="9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196620" name="Group 12"/>
          <p:cNvGrpSpPr>
            <a:grpSpLocks/>
          </p:cNvGrpSpPr>
          <p:nvPr/>
        </p:nvGrpSpPr>
        <p:grpSpPr bwMode="auto">
          <a:xfrm>
            <a:off x="2827338" y="2782888"/>
            <a:ext cx="506412" cy="1511300"/>
            <a:chOff x="1791" y="1752"/>
            <a:chExt cx="319" cy="952"/>
          </a:xfrm>
        </p:grpSpPr>
        <p:sp>
          <p:nvSpPr>
            <p:cNvPr id="196621" name="Rectangle 13"/>
            <p:cNvSpPr>
              <a:spLocks noChangeArrowheads="1"/>
            </p:cNvSpPr>
            <p:nvPr/>
          </p:nvSpPr>
          <p:spPr bwMode="auto">
            <a:xfrm>
              <a:off x="1791" y="1752"/>
              <a:ext cx="318" cy="95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96622" name="Rectangle 14"/>
            <p:cNvSpPr>
              <a:spLocks noChangeArrowheads="1"/>
            </p:cNvSpPr>
            <p:nvPr/>
          </p:nvSpPr>
          <p:spPr bwMode="auto">
            <a:xfrm>
              <a:off x="1882" y="1752"/>
              <a:ext cx="136" cy="95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96623" name="Rectangle 15"/>
            <p:cNvSpPr>
              <a:spLocks noChangeArrowheads="1"/>
            </p:cNvSpPr>
            <p:nvPr/>
          </p:nvSpPr>
          <p:spPr bwMode="auto">
            <a:xfrm>
              <a:off x="2064" y="1752"/>
              <a:ext cx="46" cy="9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96624" name="Rectangle 16"/>
            <p:cNvSpPr>
              <a:spLocks noChangeArrowheads="1"/>
            </p:cNvSpPr>
            <p:nvPr/>
          </p:nvSpPr>
          <p:spPr bwMode="auto">
            <a:xfrm>
              <a:off x="1791" y="1752"/>
              <a:ext cx="46" cy="9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196625" name="Group 17"/>
          <p:cNvGrpSpPr>
            <a:grpSpLocks/>
          </p:cNvGrpSpPr>
          <p:nvPr/>
        </p:nvGrpSpPr>
        <p:grpSpPr bwMode="auto">
          <a:xfrm>
            <a:off x="3906838" y="2782888"/>
            <a:ext cx="506412" cy="1511300"/>
            <a:chOff x="2471" y="1752"/>
            <a:chExt cx="319" cy="952"/>
          </a:xfrm>
        </p:grpSpPr>
        <p:sp>
          <p:nvSpPr>
            <p:cNvPr id="196626" name="Rectangle 18"/>
            <p:cNvSpPr>
              <a:spLocks noChangeArrowheads="1"/>
            </p:cNvSpPr>
            <p:nvPr/>
          </p:nvSpPr>
          <p:spPr bwMode="auto">
            <a:xfrm>
              <a:off x="2471" y="1752"/>
              <a:ext cx="318" cy="95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96627" name="Rectangle 19"/>
            <p:cNvSpPr>
              <a:spLocks noChangeArrowheads="1"/>
            </p:cNvSpPr>
            <p:nvPr/>
          </p:nvSpPr>
          <p:spPr bwMode="auto">
            <a:xfrm>
              <a:off x="2562" y="1752"/>
              <a:ext cx="136" cy="95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96628" name="Rectangle 20"/>
            <p:cNvSpPr>
              <a:spLocks noChangeArrowheads="1"/>
            </p:cNvSpPr>
            <p:nvPr/>
          </p:nvSpPr>
          <p:spPr bwMode="auto">
            <a:xfrm>
              <a:off x="2744" y="1752"/>
              <a:ext cx="46" cy="9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96629" name="Rectangle 21"/>
            <p:cNvSpPr>
              <a:spLocks noChangeArrowheads="1"/>
            </p:cNvSpPr>
            <p:nvPr/>
          </p:nvSpPr>
          <p:spPr bwMode="auto">
            <a:xfrm>
              <a:off x="2471" y="1752"/>
              <a:ext cx="46" cy="9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196630" name="Group 22"/>
          <p:cNvGrpSpPr>
            <a:grpSpLocks/>
          </p:cNvGrpSpPr>
          <p:nvPr/>
        </p:nvGrpSpPr>
        <p:grpSpPr bwMode="auto">
          <a:xfrm>
            <a:off x="2468563" y="1790700"/>
            <a:ext cx="142875" cy="2105025"/>
            <a:chOff x="1565" y="1135"/>
            <a:chExt cx="90" cy="1326"/>
          </a:xfrm>
        </p:grpSpPr>
        <p:sp>
          <p:nvSpPr>
            <p:cNvPr id="196631" name="Rectangle 23"/>
            <p:cNvSpPr>
              <a:spLocks noChangeArrowheads="1"/>
            </p:cNvSpPr>
            <p:nvPr/>
          </p:nvSpPr>
          <p:spPr bwMode="auto">
            <a:xfrm>
              <a:off x="1565" y="1690"/>
              <a:ext cx="90" cy="771"/>
            </a:xfrm>
            <a:prstGeom prst="rect">
              <a:avLst/>
            </a:prstGeom>
            <a:solidFill>
              <a:srgbClr val="FFCC66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96632" name="Line 24"/>
            <p:cNvSpPr>
              <a:spLocks noChangeShapeType="1"/>
            </p:cNvSpPr>
            <p:nvPr/>
          </p:nvSpPr>
          <p:spPr bwMode="auto">
            <a:xfrm flipV="1">
              <a:off x="1610" y="1135"/>
              <a:ext cx="0" cy="5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96633" name="Group 25"/>
          <p:cNvGrpSpPr>
            <a:grpSpLocks/>
          </p:cNvGrpSpPr>
          <p:nvPr/>
        </p:nvGrpSpPr>
        <p:grpSpPr bwMode="auto">
          <a:xfrm>
            <a:off x="3533775" y="1739900"/>
            <a:ext cx="142875" cy="2138363"/>
            <a:chOff x="2236" y="1114"/>
            <a:chExt cx="90" cy="1347"/>
          </a:xfrm>
        </p:grpSpPr>
        <p:sp>
          <p:nvSpPr>
            <p:cNvPr id="196634" name="Rectangle 26"/>
            <p:cNvSpPr>
              <a:spLocks noChangeArrowheads="1"/>
            </p:cNvSpPr>
            <p:nvPr/>
          </p:nvSpPr>
          <p:spPr bwMode="auto">
            <a:xfrm>
              <a:off x="2236" y="1690"/>
              <a:ext cx="90" cy="771"/>
            </a:xfrm>
            <a:prstGeom prst="rect">
              <a:avLst/>
            </a:prstGeom>
            <a:solidFill>
              <a:srgbClr val="FFCC66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96635" name="Line 27"/>
            <p:cNvSpPr>
              <a:spLocks noChangeShapeType="1"/>
            </p:cNvSpPr>
            <p:nvPr/>
          </p:nvSpPr>
          <p:spPr bwMode="auto">
            <a:xfrm flipV="1">
              <a:off x="2281" y="1114"/>
              <a:ext cx="3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96636" name="Text Box 28"/>
          <p:cNvSpPr txBox="1">
            <a:spLocks noChangeArrowheads="1"/>
          </p:cNvSpPr>
          <p:nvPr/>
        </p:nvSpPr>
        <p:spPr bwMode="auto">
          <a:xfrm>
            <a:off x="6756400" y="3186113"/>
            <a:ext cx="958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de-DE" sz="1800"/>
              <a:t>Turbine</a:t>
            </a:r>
          </a:p>
        </p:txBody>
      </p:sp>
      <p:sp>
        <p:nvSpPr>
          <p:cNvPr id="196637" name="Text Box 29"/>
          <p:cNvSpPr txBox="1">
            <a:spLocks noChangeArrowheads="1"/>
          </p:cNvSpPr>
          <p:nvPr/>
        </p:nvSpPr>
        <p:spPr bwMode="auto">
          <a:xfrm>
            <a:off x="5842000" y="4652963"/>
            <a:ext cx="1238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800"/>
              <a:t>Sekundär-</a:t>
            </a:r>
          </a:p>
          <a:p>
            <a:pPr algn="l"/>
            <a:r>
              <a:rPr lang="de-DE" sz="1800"/>
              <a:t>kreislauf</a:t>
            </a:r>
          </a:p>
        </p:txBody>
      </p:sp>
      <p:sp>
        <p:nvSpPr>
          <p:cNvPr id="196638" name="Text Box 30"/>
          <p:cNvSpPr txBox="1">
            <a:spLocks noChangeArrowheads="1"/>
          </p:cNvSpPr>
          <p:nvPr/>
        </p:nvSpPr>
        <p:spPr bwMode="auto">
          <a:xfrm>
            <a:off x="4783138" y="4652963"/>
            <a:ext cx="1035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800"/>
              <a:t>Primär-</a:t>
            </a:r>
          </a:p>
          <a:p>
            <a:pPr algn="l"/>
            <a:r>
              <a:rPr lang="de-DE" sz="1800"/>
              <a:t>kreislauf</a:t>
            </a:r>
          </a:p>
        </p:txBody>
      </p:sp>
      <p:sp>
        <p:nvSpPr>
          <p:cNvPr id="196639" name="Text Box 31"/>
          <p:cNvSpPr txBox="1">
            <a:spLocks noChangeArrowheads="1"/>
          </p:cNvSpPr>
          <p:nvPr/>
        </p:nvSpPr>
        <p:spPr bwMode="auto">
          <a:xfrm>
            <a:off x="2411413" y="4784725"/>
            <a:ext cx="1517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800">
                <a:solidFill>
                  <a:srgbClr val="FFCC66"/>
                </a:solidFill>
              </a:rPr>
              <a:t>Kontrollstäbe</a:t>
            </a:r>
          </a:p>
        </p:txBody>
      </p:sp>
      <p:sp>
        <p:nvSpPr>
          <p:cNvPr id="196640" name="Text Box 32"/>
          <p:cNvSpPr txBox="1">
            <a:spLocks noChangeArrowheads="1"/>
          </p:cNvSpPr>
          <p:nvPr/>
        </p:nvSpPr>
        <p:spPr bwMode="auto">
          <a:xfrm>
            <a:off x="2214563" y="5726113"/>
            <a:ext cx="2368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800">
                <a:solidFill>
                  <a:srgbClr val="0000FF"/>
                </a:solidFill>
              </a:rPr>
              <a:t>Wärmetransportmittel</a:t>
            </a:r>
          </a:p>
        </p:txBody>
      </p:sp>
      <p:sp>
        <p:nvSpPr>
          <p:cNvPr id="196641" name="Text Box 33"/>
          <p:cNvSpPr txBox="1">
            <a:spLocks noChangeArrowheads="1"/>
          </p:cNvSpPr>
          <p:nvPr/>
        </p:nvSpPr>
        <p:spPr bwMode="auto">
          <a:xfrm>
            <a:off x="2257425" y="5392738"/>
            <a:ext cx="1225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800"/>
              <a:t>Moderator</a:t>
            </a:r>
          </a:p>
        </p:txBody>
      </p:sp>
      <p:sp>
        <p:nvSpPr>
          <p:cNvPr id="196642" name="Text Box 34"/>
          <p:cNvSpPr txBox="1">
            <a:spLocks noChangeArrowheads="1"/>
          </p:cNvSpPr>
          <p:nvPr/>
        </p:nvSpPr>
        <p:spPr bwMode="auto">
          <a:xfrm>
            <a:off x="2287588" y="5059363"/>
            <a:ext cx="1352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de-DE" sz="1800">
                <a:solidFill>
                  <a:srgbClr val="FF0000"/>
                </a:solidFill>
              </a:rPr>
              <a:t>Brennstäbe</a:t>
            </a:r>
          </a:p>
        </p:txBody>
      </p:sp>
      <p:sp>
        <p:nvSpPr>
          <p:cNvPr id="196643" name="AutoShape 3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 rot="16200000">
            <a:off x="3796507" y="1353344"/>
            <a:ext cx="623887" cy="638175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96644" name="AutoShape 3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 rot="16200000">
            <a:off x="1745456" y="1358107"/>
            <a:ext cx="638175" cy="62388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96645" name="Rectangle 37"/>
          <p:cNvSpPr>
            <a:spLocks noChangeArrowheads="1"/>
          </p:cNvSpPr>
          <p:nvPr/>
        </p:nvSpPr>
        <p:spPr bwMode="auto">
          <a:xfrm>
            <a:off x="5703888" y="2235200"/>
            <a:ext cx="987425" cy="2351088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96646" name="Rectangle 38"/>
          <p:cNvSpPr>
            <a:spLocks noChangeArrowheads="1"/>
          </p:cNvSpPr>
          <p:nvPr/>
        </p:nvSpPr>
        <p:spPr bwMode="auto">
          <a:xfrm>
            <a:off x="4791075" y="2381250"/>
            <a:ext cx="725488" cy="204628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96647" name="Freeform 39"/>
          <p:cNvSpPr>
            <a:spLocks/>
          </p:cNvSpPr>
          <p:nvPr/>
        </p:nvSpPr>
        <p:spPr bwMode="auto">
          <a:xfrm>
            <a:off x="5835650" y="2381250"/>
            <a:ext cx="725488" cy="20605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7" y="9"/>
              </a:cxn>
              <a:cxn ang="0">
                <a:pos x="457" y="485"/>
              </a:cxn>
              <a:cxn ang="0">
                <a:pos x="357" y="485"/>
              </a:cxn>
              <a:cxn ang="0">
                <a:pos x="357" y="704"/>
              </a:cxn>
              <a:cxn ang="0">
                <a:pos x="457" y="695"/>
              </a:cxn>
              <a:cxn ang="0">
                <a:pos x="457" y="1289"/>
              </a:cxn>
              <a:cxn ang="0">
                <a:pos x="0" y="1289"/>
              </a:cxn>
              <a:cxn ang="0">
                <a:pos x="0" y="0"/>
              </a:cxn>
            </a:cxnLst>
            <a:rect l="0" t="0" r="r" b="b"/>
            <a:pathLst>
              <a:path w="457" h="1289">
                <a:moveTo>
                  <a:pt x="0" y="0"/>
                </a:moveTo>
                <a:lnTo>
                  <a:pt x="457" y="9"/>
                </a:lnTo>
                <a:lnTo>
                  <a:pt x="457" y="485"/>
                </a:lnTo>
                <a:lnTo>
                  <a:pt x="357" y="485"/>
                </a:lnTo>
                <a:lnTo>
                  <a:pt x="357" y="704"/>
                </a:lnTo>
                <a:lnTo>
                  <a:pt x="457" y="695"/>
                </a:lnTo>
                <a:lnTo>
                  <a:pt x="457" y="1289"/>
                </a:lnTo>
                <a:lnTo>
                  <a:pt x="0" y="1289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96648" name="Rectangle 40"/>
          <p:cNvSpPr>
            <a:spLocks noChangeArrowheads="1"/>
          </p:cNvSpPr>
          <p:nvPr/>
        </p:nvSpPr>
        <p:spPr bwMode="auto">
          <a:xfrm>
            <a:off x="6402388" y="3165475"/>
            <a:ext cx="377825" cy="3778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96649" name="AutoShape 41"/>
          <p:cNvSpPr>
            <a:spLocks noChangeArrowheads="1"/>
          </p:cNvSpPr>
          <p:nvPr/>
        </p:nvSpPr>
        <p:spPr bwMode="auto">
          <a:xfrm>
            <a:off x="6445250" y="3209925"/>
            <a:ext cx="304800" cy="290513"/>
          </a:xfrm>
          <a:prstGeom prst="flowChartSummingJunction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 sz="1800">
              <a:solidFill>
                <a:srgbClr val="FF5050"/>
              </a:solidFill>
            </a:endParaRPr>
          </a:p>
        </p:txBody>
      </p:sp>
      <p:sp>
        <p:nvSpPr>
          <p:cNvPr id="196650" name="Line 42"/>
          <p:cNvSpPr>
            <a:spLocks noChangeShapeType="1"/>
          </p:cNvSpPr>
          <p:nvPr/>
        </p:nvSpPr>
        <p:spPr bwMode="auto">
          <a:xfrm>
            <a:off x="1990725" y="4300538"/>
            <a:ext cx="342900" cy="8286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96651" name="Line 43"/>
          <p:cNvSpPr>
            <a:spLocks noChangeShapeType="1"/>
          </p:cNvSpPr>
          <p:nvPr/>
        </p:nvSpPr>
        <p:spPr bwMode="auto">
          <a:xfrm>
            <a:off x="1790700" y="4319588"/>
            <a:ext cx="514350" cy="1181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96652" name="Line 44"/>
          <p:cNvSpPr>
            <a:spLocks noChangeShapeType="1"/>
          </p:cNvSpPr>
          <p:nvPr/>
        </p:nvSpPr>
        <p:spPr bwMode="auto">
          <a:xfrm>
            <a:off x="1695450" y="4567238"/>
            <a:ext cx="542925" cy="126682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96653" name="Line 45"/>
          <p:cNvSpPr>
            <a:spLocks noChangeShapeType="1"/>
          </p:cNvSpPr>
          <p:nvPr/>
        </p:nvSpPr>
        <p:spPr bwMode="auto">
          <a:xfrm>
            <a:off x="1543050" y="4738688"/>
            <a:ext cx="666750" cy="143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96654" name="Line 46"/>
          <p:cNvSpPr>
            <a:spLocks noChangeShapeType="1"/>
          </p:cNvSpPr>
          <p:nvPr/>
        </p:nvSpPr>
        <p:spPr bwMode="auto">
          <a:xfrm flipH="1">
            <a:off x="2484438" y="4238625"/>
            <a:ext cx="0" cy="700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6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96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9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9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9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9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96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9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9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96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96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9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9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96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9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196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19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19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19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966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7" dur="2000" fill="hold"/>
                                        <p:tgtEl>
                                          <p:spTgt spid="1966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68208E-6 L 2.22222E-6 -0.20602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3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96532E-6 L -8.33333E-7 -0.21017 " pathEditMode="relative" rAng="0" ptsTypes="AA">
                                      <p:cBhvr>
                                        <p:cTn id="111" dur="2000" fill="hold"/>
                                        <p:tgtEl>
                                          <p:spTgt spid="1966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13" dur="2000" fill="hold"/>
                                        <p:tgtEl>
                                          <p:spTgt spid="1966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0033"/>
                                      </p:to>
                                    </p:animClr>
                                    <p:set>
                                      <p:cBhvr>
                                        <p:cTn id="114" dur="2000" fill="hold"/>
                                        <p:tgtEl>
                                          <p:spTgt spid="1966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1966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mph" presetSubtype="2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117" dur="2000" fill="hold"/>
                                        <p:tgtEl>
                                          <p:spTgt spid="1966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0033"/>
                                      </p:to>
                                    </p:animClr>
                                    <p:set>
                                      <p:cBhvr>
                                        <p:cTn id="118" dur="2000" fill="hold"/>
                                        <p:tgtEl>
                                          <p:spTgt spid="1966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1966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mph" presetSubtype="2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121" dur="2000" fill="hold"/>
                                        <p:tgtEl>
                                          <p:spTgt spid="1966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0033"/>
                                      </p:to>
                                    </p:animClr>
                                    <p:set>
                                      <p:cBhvr>
                                        <p:cTn id="122" dur="2000" fill="hold"/>
                                        <p:tgtEl>
                                          <p:spTgt spid="1966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1966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000"/>
                            </p:stCondLst>
                            <p:childTnLst>
                              <p:par>
                                <p:cTn id="125" presetID="8" presetClass="emph" presetSubtype="0" repeatCount="5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6" dur="500" fill="hold"/>
                                        <p:tgtEl>
                                          <p:spTgt spid="1966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643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1966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0.20602 L 2.22222E-6 -0.01272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7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0.21017 L -8.33333E-7 -0.00601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1966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2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8" presetClass="emph" presetSubtype="0" repeatCount="500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135" dur="500" fill="hold"/>
                                        <p:tgtEl>
                                          <p:spTgt spid="1966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37" dur="2000" fill="hold"/>
                                        <p:tgtEl>
                                          <p:spTgt spid="1966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38" dur="2000" fill="hold"/>
                                        <p:tgtEl>
                                          <p:spTgt spid="1966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9" dur="2000" fill="hold"/>
                                        <p:tgtEl>
                                          <p:spTgt spid="1966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41" dur="2000" fill="hold"/>
                                        <p:tgtEl>
                                          <p:spTgt spid="1966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42" dur="2000" fill="hold"/>
                                        <p:tgtEl>
                                          <p:spTgt spid="1966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3" dur="2000" fill="hold"/>
                                        <p:tgtEl>
                                          <p:spTgt spid="1966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45" dur="2000" fill="hold"/>
                                        <p:tgtEl>
                                          <p:spTgt spid="1966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46" dur="2000" fill="hold"/>
                                        <p:tgtEl>
                                          <p:spTgt spid="1966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1966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3000"/>
                            </p:stCondLst>
                            <p:childTnLst>
                              <p:par>
                                <p:cTn id="149" presetID="8" presetClass="emph" presetSubtype="0" repeatCount="5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50" dur="2000" fill="hold"/>
                                        <p:tgtEl>
                                          <p:spTgt spid="1966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644"/>
                  </p:tgtEl>
                </p:cond>
              </p:nextCondLst>
            </p:seq>
          </p:childTnLst>
        </p:cTn>
      </p:par>
    </p:tnLst>
    <p:bldLst>
      <p:bldP spid="196612" grpId="0" animBg="1"/>
      <p:bldP spid="196613" grpId="0" animBg="1"/>
      <p:bldP spid="196614" grpId="0"/>
      <p:bldP spid="196636" grpId="0"/>
      <p:bldP spid="196637" grpId="0"/>
      <p:bldP spid="196638" grpId="0"/>
      <p:bldP spid="196639" grpId="0"/>
      <p:bldP spid="196640" grpId="0"/>
      <p:bldP spid="196641" grpId="0"/>
      <p:bldP spid="196642" grpId="0"/>
      <p:bldP spid="196643" grpId="0" animBg="1"/>
      <p:bldP spid="196644" grpId="0" animBg="1"/>
      <p:bldP spid="196645" grpId="0" animBg="1"/>
      <p:bldP spid="196646" grpId="0" animBg="1"/>
      <p:bldP spid="196647" grpId="0" animBg="1"/>
      <p:bldP spid="196648" grpId="0" animBg="1"/>
      <p:bldP spid="196649" grpId="0" animBg="1"/>
      <p:bldP spid="196649" grpId="1" animBg="1"/>
      <p:bldP spid="196649" grpId="2" animBg="1"/>
      <p:bldP spid="196649" grpId="3" animBg="1"/>
      <p:bldP spid="196649" grpId="4" animBg="1"/>
      <p:bldP spid="196650" grpId="0" animBg="1"/>
      <p:bldP spid="196651" grpId="0" animBg="1"/>
      <p:bldP spid="196652" grpId="0" animBg="1"/>
      <p:bldP spid="196653" grpId="0" animBg="1"/>
      <p:bldP spid="1966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6988"/>
            <a:ext cx="9144000" cy="792163"/>
          </a:xfrm>
        </p:spPr>
        <p:txBody>
          <a:bodyPr/>
          <a:lstStyle/>
          <a:p>
            <a:r>
              <a:rPr lang="de-DE"/>
              <a:t>3.1 Navigation mit einfachen Links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de-DE" dirty="0"/>
              <a:t>PowerPoint: auf eine andere Folie in der Präsentation</a:t>
            </a:r>
          </a:p>
          <a:p>
            <a:pPr lvl="1"/>
            <a:r>
              <a:rPr lang="de-DE" dirty="0">
                <a:solidFill>
                  <a:schemeClr val="tx1"/>
                </a:solidFill>
                <a:hlinkClick r:id="" action="ppaction://noaction"/>
              </a:rPr>
              <a:t>absolut</a:t>
            </a:r>
            <a:r>
              <a:rPr lang="de-DE" dirty="0">
                <a:solidFill>
                  <a:schemeClr val="tx1"/>
                </a:solidFill>
              </a:rPr>
              <a:t> adressiert („Folie 18“) oder</a:t>
            </a:r>
          </a:p>
          <a:p>
            <a:pPr lvl="1"/>
            <a:r>
              <a:rPr lang="de-DE" dirty="0">
                <a:solidFill>
                  <a:schemeClr val="tx1"/>
                </a:solidFill>
                <a:hlinkClick r:id="" action="ppaction://hlinkshowjump?jump=previousslide"/>
              </a:rPr>
              <a:t>relativ</a:t>
            </a:r>
            <a:r>
              <a:rPr lang="de-DE" dirty="0">
                <a:solidFill>
                  <a:schemeClr val="tx1"/>
                </a:solidFill>
              </a:rPr>
              <a:t> (z.B. auf „vorherige Folie“)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3.2 Navigation mit der Trigger-Funktion?</a:t>
            </a:r>
          </a:p>
        </p:txBody>
      </p:sp>
      <p:sp>
        <p:nvSpPr>
          <p:cNvPr id="18637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92163" y="1177925"/>
            <a:ext cx="7559675" cy="450850"/>
          </a:xfrm>
          <a:prstGeom prst="actionButtonBlank">
            <a:avLst/>
          </a:prstGeom>
          <a:solidFill>
            <a:schemeClr val="accent1"/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de-DE" dirty="0"/>
              <a:t>Wenn noch Zeit bleibt... (nächste Folie)</a:t>
            </a:r>
          </a:p>
        </p:txBody>
      </p:sp>
      <p:sp>
        <p:nvSpPr>
          <p:cNvPr id="186373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163" y="2168525"/>
            <a:ext cx="7559675" cy="450850"/>
          </a:xfrm>
          <a:prstGeom prst="actionButtonBlank">
            <a:avLst/>
          </a:prstGeom>
          <a:solidFill>
            <a:schemeClr val="accent1"/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de-DE" dirty="0"/>
              <a:t>Sonst... (übernächste Folie, absolut)</a:t>
            </a:r>
          </a:p>
        </p:txBody>
      </p:sp>
      <p:sp>
        <p:nvSpPr>
          <p:cNvPr id="186374" name="AutoShape 6"/>
          <p:cNvSpPr>
            <a:spLocks/>
          </p:cNvSpPr>
          <p:nvPr/>
        </p:nvSpPr>
        <p:spPr bwMode="auto">
          <a:xfrm>
            <a:off x="2411413" y="3249613"/>
            <a:ext cx="4321175" cy="609600"/>
          </a:xfrm>
          <a:prstGeom prst="borderCallout2">
            <a:avLst>
              <a:gd name="adj1" fmla="val 18750"/>
              <a:gd name="adj2" fmla="val -1764"/>
              <a:gd name="adj3" fmla="val 18750"/>
              <a:gd name="adj4" fmla="val -4995"/>
              <a:gd name="adj5" fmla="val -114065"/>
              <a:gd name="adj6" fmla="val -8338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de-DE">
                <a:solidFill>
                  <a:srgbClr val="800000"/>
                </a:solidFill>
              </a:rPr>
              <a:t>Interaktive Schaltflächen</a:t>
            </a:r>
          </a:p>
        </p:txBody>
      </p:sp>
      <p:sp>
        <p:nvSpPr>
          <p:cNvPr id="186375" name="AutoShape 7"/>
          <p:cNvSpPr>
            <a:spLocks/>
          </p:cNvSpPr>
          <p:nvPr/>
        </p:nvSpPr>
        <p:spPr bwMode="auto">
          <a:xfrm>
            <a:off x="2411413" y="3249613"/>
            <a:ext cx="4321175" cy="609600"/>
          </a:xfrm>
          <a:prstGeom prst="borderCallout2">
            <a:avLst>
              <a:gd name="adj1" fmla="val 18750"/>
              <a:gd name="adj2" fmla="val -1764"/>
              <a:gd name="adj3" fmla="val 18750"/>
              <a:gd name="adj4" fmla="val -8486"/>
              <a:gd name="adj5" fmla="val -281250"/>
              <a:gd name="adj6" fmla="val -15907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de-DE"/>
              <a:t>Interaktive Schaltflächen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6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86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4" grpId="0" animBg="1"/>
      <p:bldP spid="186375" grpId="0" animBg="1"/>
    </p:bldLst>
  </p:timing>
</p:sld>
</file>

<file path=ppt/theme/theme1.xml><?xml version="1.0" encoding="utf-8"?>
<a:theme xmlns:a="http://schemas.openxmlformats.org/drawingml/2006/main" name="Leere Prä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B2B2B2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CC33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CC33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598</Words>
  <Application>Microsoft Office PowerPoint</Application>
  <PresentationFormat>Bildschirmpräsentation (4:3)</PresentationFormat>
  <Paragraphs>150</Paragraphs>
  <Slides>14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Leere Präsentation</vt:lpstr>
      <vt:lpstr>Nichtlineare Navigation</vt:lpstr>
      <vt:lpstr>Ziele und Gliederung</vt:lpstr>
      <vt:lpstr>1. Grundsätzliche Techniken</vt:lpstr>
      <vt:lpstr>2.1 Anordnungen für die Navigation</vt:lpstr>
      <vt:lpstr>2.1 Anordnungen für die Navigation</vt:lpstr>
      <vt:lpstr>2.2 Planung der gewünschten Effekte</vt:lpstr>
      <vt:lpstr>2.2 Planung der gewünschten Effekte</vt:lpstr>
      <vt:lpstr>3.1 Navigation mit einfachen Links</vt:lpstr>
      <vt:lpstr>3.2 Navigation mit der Trigger-Funktion?</vt:lpstr>
      <vt:lpstr>Sprungziel: Aggregatzustand</vt:lpstr>
      <vt:lpstr>4. Animation mit der Trigger-Funktion</vt:lpstr>
      <vt:lpstr>PowerPoint-Präsentation</vt:lpstr>
      <vt:lpstr>Zusammenfassung</vt:lpstr>
      <vt:lpstr>PowerPoint-Präsentation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Walter Wagner</dc:creator>
  <cp:lastModifiedBy>Walter Wagner</cp:lastModifiedBy>
  <cp:revision>152</cp:revision>
  <dcterms:created xsi:type="dcterms:W3CDTF">2000-07-31T09:48:46Z</dcterms:created>
  <dcterms:modified xsi:type="dcterms:W3CDTF">2020-04-30T07:48:31Z</dcterms:modified>
</cp:coreProperties>
</file>