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2" r:id="rId2"/>
  </p:sldMasterIdLst>
  <p:notesMasterIdLst>
    <p:notesMasterId r:id="rId11"/>
  </p:notesMasterIdLst>
  <p:handoutMasterIdLst>
    <p:handoutMasterId r:id="rId12"/>
  </p:handoutMasterIdLst>
  <p:sldIdLst>
    <p:sldId id="292" r:id="rId3"/>
    <p:sldId id="291" r:id="rId4"/>
    <p:sldId id="271" r:id="rId5"/>
    <p:sldId id="272" r:id="rId6"/>
    <p:sldId id="273" r:id="rId7"/>
    <p:sldId id="289" r:id="rId8"/>
    <p:sldId id="274" r:id="rId9"/>
    <p:sldId id="275" r:id="rId10"/>
  </p:sldIdLst>
  <p:sldSz cx="9144000" cy="6858000" type="screen4x3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8000"/>
    <a:srgbClr val="0000FF"/>
    <a:srgbClr val="C0C0C0"/>
    <a:srgbClr val="DDDDDD"/>
    <a:srgbClr val="99CCFF"/>
    <a:srgbClr val="CCECFF"/>
    <a:srgbClr val="FF7C80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13" autoAdjust="0"/>
    <p:restoredTop sz="85886" autoAdjust="0"/>
  </p:normalViewPr>
  <p:slideViewPr>
    <p:cSldViewPr snapToGrid="0" showGuides="1">
      <p:cViewPr varScale="1">
        <p:scale>
          <a:sx n="109" d="100"/>
          <a:sy n="109" d="100"/>
        </p:scale>
        <p:origin x="1218" y="138"/>
      </p:cViewPr>
      <p:guideLst>
        <p:guide orient="horz" pos="391"/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/>
            </a:lvl1pPr>
          </a:lstStyle>
          <a:p>
            <a:pPr>
              <a:defRPr/>
            </a:pPr>
            <a:fld id="{AC74FD02-9261-443F-8769-DE69DA8B697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82509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A497E74-43B8-4B62-9B85-0969F2343F7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66784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/>
              <a:t>http://www.kcg-stuttgart.de/typo3temp/pics/64cb721276.jpg</a:t>
            </a:r>
          </a:p>
          <a:p>
            <a:pPr eaLnBrk="1" hangingPunct="1"/>
            <a:r>
              <a:rPr lang="de-DE" altLang="de-DE"/>
              <a:t>http://www.oz-online.de/media/newsimage/altdaten/130210050112.jpg</a:t>
            </a:r>
          </a:p>
        </p:txBody>
      </p:sp>
    </p:spTree>
    <p:extLst>
      <p:ext uri="{BB962C8B-B14F-4D97-AF65-F5344CB8AC3E}">
        <p14:creationId xmlns:p14="http://schemas.microsoft.com/office/powerpoint/2010/main" val="3271187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93814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050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5537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11342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32304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1884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74348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5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T0" fmla="*/ 1497 w 42476"/>
                <a:gd name="T1" fmla="*/ 0 h 28368"/>
                <a:gd name="T2" fmla="*/ 0 w 42476"/>
                <a:gd name="T3" fmla="*/ 193 h 28368"/>
                <a:gd name="T4" fmla="*/ 755 w 42476"/>
                <a:gd name="T5" fmla="*/ 106 h 283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lnTo>
                    <a:pt x="41388" y="-1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7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8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9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1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2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3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4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5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6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grpSp>
          <p:nvGrpSpPr>
            <p:cNvPr id="17" name="Group 18"/>
            <p:cNvGrpSpPr>
              <a:grpSpLocks noChangeAspect="1"/>
            </p:cNvGrpSpPr>
            <p:nvPr/>
          </p:nvGrpSpPr>
          <p:grpSpPr bwMode="auto">
            <a:xfrm>
              <a:off x="7932" y="2493"/>
              <a:ext cx="140" cy="502"/>
              <a:chOff x="1602" y="3165"/>
              <a:chExt cx="435" cy="1564"/>
            </a:xfrm>
          </p:grpSpPr>
          <p:sp>
            <p:nvSpPr>
              <p:cNvPr id="18" name="Oval 19"/>
              <p:cNvSpPr>
                <a:spLocks noChangeAspect="1" noChangeArrowheads="1"/>
              </p:cNvSpPr>
              <p:nvPr/>
            </p:nvSpPr>
            <p:spPr bwMode="auto">
              <a:xfrm>
                <a:off x="1649" y="3169"/>
                <a:ext cx="342" cy="35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  <p:sp>
            <p:nvSpPr>
              <p:cNvPr id="19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596" y="3643"/>
                <a:ext cx="447" cy="108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</p:grpSp>
      </p:grpSp>
      <p:pic>
        <p:nvPicPr>
          <p:cNvPr id="20" name="Picture 21" descr="compman_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1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92275" y="6308725"/>
            <a:ext cx="57594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04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D32A7-4FBD-4063-83F6-95BE3F2B8F6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2343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627EC-034A-4E2B-880F-9074F0C0D5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2245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E4F8E-E1A0-4625-A24B-C64CA72D78E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97531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B497A-A281-432D-ACFC-EEEA078C47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15248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4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T0" fmla="*/ 1497 w 42476"/>
                <a:gd name="T1" fmla="*/ 0 h 28368"/>
                <a:gd name="T2" fmla="*/ 0 w 42476"/>
                <a:gd name="T3" fmla="*/ 193 h 28368"/>
                <a:gd name="T4" fmla="*/ 755 w 42476"/>
                <a:gd name="T5" fmla="*/ 106 h 283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lnTo>
                    <a:pt x="41388" y="-1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6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7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8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9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1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2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3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4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5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grpSp>
          <p:nvGrpSpPr>
            <p:cNvPr id="16" name="Group 18"/>
            <p:cNvGrpSpPr>
              <a:grpSpLocks noChangeAspect="1"/>
            </p:cNvGrpSpPr>
            <p:nvPr/>
          </p:nvGrpSpPr>
          <p:grpSpPr bwMode="auto">
            <a:xfrm>
              <a:off x="7932" y="2493"/>
              <a:ext cx="140" cy="502"/>
              <a:chOff x="1602" y="3165"/>
              <a:chExt cx="435" cy="1564"/>
            </a:xfrm>
          </p:grpSpPr>
          <p:sp>
            <p:nvSpPr>
              <p:cNvPr id="17" name="Oval 19"/>
              <p:cNvSpPr>
                <a:spLocks noChangeAspect="1" noChangeArrowheads="1"/>
              </p:cNvSpPr>
              <p:nvPr/>
            </p:nvSpPr>
            <p:spPr bwMode="auto">
              <a:xfrm>
                <a:off x="1649" y="3169"/>
                <a:ext cx="342" cy="35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  <p:sp>
            <p:nvSpPr>
              <p:cNvPr id="18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596" y="3643"/>
                <a:ext cx="447" cy="108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</p:grpSp>
      </p:grpSp>
      <p:pic>
        <p:nvPicPr>
          <p:cNvPr id="19" name="Picture 21" descr="compman_k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2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2268538" y="6284913"/>
            <a:ext cx="4903787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86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187C3-FB26-448A-AB9A-9FC041873BE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13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8DCD2-11C9-4569-98C9-519E7232774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346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E0E40-90D3-4B26-A417-415BE58E2A7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3036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B42D3-0616-441A-A283-649458E7600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4476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42638-F263-4EC4-B048-7DA08553995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123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D634B-DB99-493B-8F26-63A46748323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074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B4B6B-61CA-4CCD-8F8E-53B006E8B66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9401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Zahl der zu erwartenden Dateien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Waren aktuelle Missionen (zum Mars, Jupiter oder Saturn) Thema im Unterricht? Wenn ja, in welchem Fach?</a:t>
            </a:r>
          </a:p>
          <a:p>
            <a:pPr lvl="0"/>
            <a:r>
              <a:rPr lang="de-DE" altLang="de-DE"/>
              <a:t>dhdfgh</a:t>
            </a:r>
          </a:p>
        </p:txBody>
      </p:sp>
      <p:grpSp>
        <p:nvGrpSpPr>
          <p:cNvPr id="1028" name="Group 5"/>
          <p:cNvGrpSpPr>
            <a:grpSpLocks noChangeAspect="1"/>
          </p:cNvGrpSpPr>
          <p:nvPr userDrawn="1"/>
        </p:nvGrpSpPr>
        <p:grpSpPr bwMode="auto">
          <a:xfrm>
            <a:off x="8172450" y="6357938"/>
            <a:ext cx="576263" cy="400050"/>
            <a:chOff x="7727" y="1983"/>
            <a:chExt cx="1536" cy="1065"/>
          </a:xfrm>
        </p:grpSpPr>
        <p:sp>
          <p:nvSpPr>
            <p:cNvPr id="1031" name="Arc 6"/>
            <p:cNvSpPr>
              <a:spLocks noChangeAspect="1"/>
            </p:cNvSpPr>
            <p:nvPr/>
          </p:nvSpPr>
          <p:spPr bwMode="auto">
            <a:xfrm flipV="1">
              <a:off x="7727" y="2169"/>
              <a:ext cx="1536" cy="444"/>
            </a:xfrm>
            <a:custGeom>
              <a:avLst/>
              <a:gdLst>
                <a:gd name="T0" fmla="*/ 1497 w 42476"/>
                <a:gd name="T1" fmla="*/ 0 h 28368"/>
                <a:gd name="T2" fmla="*/ 0 w 42476"/>
                <a:gd name="T3" fmla="*/ 193 h 28368"/>
                <a:gd name="T4" fmla="*/ 755 w 42476"/>
                <a:gd name="T5" fmla="*/ 106 h 283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lnTo>
                    <a:pt x="41388" y="-1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032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de-DE" sz="3600" kern="10" spc="7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 panose="020B0A04020102020204" pitchFamily="34" charset="0"/>
                </a:rPr>
                <a:t>D  daktik</a:t>
              </a:r>
            </a:p>
          </p:txBody>
        </p:sp>
        <p:sp>
          <p:nvSpPr>
            <p:cNvPr id="1033" name="Oval 8"/>
            <p:cNvSpPr>
              <a:spLocks noChangeAspect="1" noChangeArrowheads="1"/>
            </p:cNvSpPr>
            <p:nvPr/>
          </p:nvSpPr>
          <p:spPr bwMode="auto">
            <a:xfrm>
              <a:off x="8658" y="1983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4" name="Rectangle 9"/>
            <p:cNvSpPr>
              <a:spLocks noChangeAspect="1" noChangeArrowheads="1"/>
            </p:cNvSpPr>
            <p:nvPr/>
          </p:nvSpPr>
          <p:spPr bwMode="auto">
            <a:xfrm>
              <a:off x="8641" y="2127"/>
              <a:ext cx="135" cy="24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5" name="Oval 10"/>
            <p:cNvSpPr>
              <a:spLocks noChangeAspect="1" noChangeArrowheads="1"/>
            </p:cNvSpPr>
            <p:nvPr/>
          </p:nvSpPr>
          <p:spPr bwMode="auto">
            <a:xfrm>
              <a:off x="8527" y="2008"/>
              <a:ext cx="106" cy="11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6" name="Rectangle 11"/>
            <p:cNvSpPr>
              <a:spLocks noChangeAspect="1" noChangeArrowheads="1"/>
            </p:cNvSpPr>
            <p:nvPr/>
          </p:nvSpPr>
          <p:spPr bwMode="auto">
            <a:xfrm>
              <a:off x="8510" y="2156"/>
              <a:ext cx="140" cy="24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7" name="Oval 12"/>
            <p:cNvSpPr>
              <a:spLocks noChangeAspect="1" noChangeArrowheads="1"/>
            </p:cNvSpPr>
            <p:nvPr/>
          </p:nvSpPr>
          <p:spPr bwMode="auto">
            <a:xfrm>
              <a:off x="8772" y="2118"/>
              <a:ext cx="106" cy="11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8" name="Rectangle 13"/>
            <p:cNvSpPr>
              <a:spLocks noChangeAspect="1" noChangeArrowheads="1"/>
            </p:cNvSpPr>
            <p:nvPr/>
          </p:nvSpPr>
          <p:spPr bwMode="auto">
            <a:xfrm>
              <a:off x="8755" y="2262"/>
              <a:ext cx="140" cy="2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39" name="Oval 14"/>
            <p:cNvSpPr>
              <a:spLocks noChangeAspect="1" noChangeArrowheads="1"/>
            </p:cNvSpPr>
            <p:nvPr/>
          </p:nvSpPr>
          <p:spPr bwMode="auto">
            <a:xfrm>
              <a:off x="8315" y="2055"/>
              <a:ext cx="106" cy="11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40" name="Rectangle 15"/>
            <p:cNvSpPr>
              <a:spLocks noChangeAspect="1" noChangeArrowheads="1"/>
            </p:cNvSpPr>
            <p:nvPr/>
          </p:nvSpPr>
          <p:spPr bwMode="auto">
            <a:xfrm>
              <a:off x="8298" y="2199"/>
              <a:ext cx="140" cy="24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41" name="Oval 16"/>
            <p:cNvSpPr>
              <a:spLocks noChangeAspect="1" noChangeArrowheads="1"/>
            </p:cNvSpPr>
            <p:nvPr/>
          </p:nvSpPr>
          <p:spPr bwMode="auto">
            <a:xfrm>
              <a:off x="8239" y="2114"/>
              <a:ext cx="106" cy="11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sp>
          <p:nvSpPr>
            <p:cNvPr id="1042" name="Rectangle 17"/>
            <p:cNvSpPr>
              <a:spLocks noChangeAspect="1" noChangeArrowheads="1"/>
            </p:cNvSpPr>
            <p:nvPr/>
          </p:nvSpPr>
          <p:spPr bwMode="auto">
            <a:xfrm>
              <a:off x="8218" y="2258"/>
              <a:ext cx="140" cy="2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de-DE" altLang="de-DE" sz="2400"/>
            </a:p>
          </p:txBody>
        </p:sp>
        <p:grpSp>
          <p:nvGrpSpPr>
            <p:cNvPr id="1043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1044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5"/>
                <a:ext cx="329" cy="35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  <p:sp>
            <p:nvSpPr>
              <p:cNvPr id="1045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615" y="3638"/>
                <a:ext cx="422" cy="1091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de-DE" altLang="de-DE" sz="2400"/>
              </a:p>
            </p:txBody>
          </p:sp>
        </p:grpSp>
      </p:grpSp>
      <p:pic>
        <p:nvPicPr>
          <p:cNvPr id="1029" name="Picture 21" descr="compman_k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381750"/>
            <a:ext cx="10112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Fußzeilenplatzhalter 5"/>
          <p:cNvSpPr>
            <a:spLocks/>
          </p:cNvSpPr>
          <p:nvPr/>
        </p:nvSpPr>
        <p:spPr bwMode="auto">
          <a:xfrm>
            <a:off x="1692275" y="63087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/>
              <a:t>AD W. Wagner, Didaktik Chemie, &amp; AD Dr. F.-J. Scharfenberg, Didaktik Biologie,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BC0F634-554D-4E3E-B9DB-5C7B14D4C94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Multimediakompetenz </a:t>
            </a:r>
            <a:r>
              <a:rPr lang="de-DE" altLang="de-DE" dirty="0" smtClean="0"/>
              <a:t>C</a:t>
            </a:r>
            <a:endParaRPr lang="de-DE" altLang="de-DE" dirty="0"/>
          </a:p>
        </p:txBody>
      </p:sp>
      <p:sp>
        <p:nvSpPr>
          <p:cNvPr id="7172" name="AutoShape 9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7173" name="AutoShape 11" descr="9k="/>
          <p:cNvSpPr>
            <a:spLocks noChangeAspect="1" noChangeArrowheads="1"/>
          </p:cNvSpPr>
          <p:nvPr/>
        </p:nvSpPr>
        <p:spPr bwMode="auto">
          <a:xfrm>
            <a:off x="3619500" y="3048000"/>
            <a:ext cx="1905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de-DE" altLang="de-DE"/>
          </a:p>
        </p:txBody>
      </p:sp>
      <p:pic>
        <p:nvPicPr>
          <p:cNvPr id="6159" name="Picture 15" descr="http://www.kcg-stuttgart.de/typo3temp/pics/64cb7212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70715"/>
            <a:ext cx="4321175" cy="324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http://www.oz-online.de/media/newsimage/altdaten/130210050112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76" b="2041"/>
          <a:stretch/>
        </p:blipFill>
        <p:spPr bwMode="auto">
          <a:xfrm>
            <a:off x="4572000" y="2670716"/>
            <a:ext cx="4317023" cy="3246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485900" y="8013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smtClean="0"/>
              <a:t>… und Zusatzqualifikation</a:t>
            </a:r>
            <a:endParaRPr lang="de-DE" sz="1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112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Konfigurationen über die Zeit</a:t>
            </a:r>
          </a:p>
        </p:txBody>
      </p:sp>
      <p:sp>
        <p:nvSpPr>
          <p:cNvPr id="78852" name="Fußzeilenplatzhalt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02E1E680-767F-41D4-AB08-23230A101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32040"/>
              </p:ext>
            </p:extLst>
          </p:nvPr>
        </p:nvGraphicFramePr>
        <p:xfrm>
          <a:off x="250825" y="836561"/>
          <a:ext cx="8642347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4621">
                  <a:extLst>
                    <a:ext uri="{9D8B030D-6E8A-4147-A177-3AD203B41FA5}">
                      <a16:colId xmlns:a16="http://schemas.microsoft.com/office/drawing/2014/main" val="3056099469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1565414861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485319495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295510321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2881412037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2345886071"/>
                    </a:ext>
                  </a:extLst>
                </a:gridCol>
                <a:gridCol w="1234621">
                  <a:extLst>
                    <a:ext uri="{9D8B030D-6E8A-4147-A177-3AD203B41FA5}">
                      <a16:colId xmlns:a16="http://schemas.microsoft.com/office/drawing/2014/main" val="542418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Jahr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1995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2000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2005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2010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2015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23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/>
                          </a:solidFill>
                        </a:rPr>
                        <a:t>Komp./Pr.</a:t>
                      </a:r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2700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2900 DM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1500 €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1200 €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1200 €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1200 €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163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CPU MHz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75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3000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/>
                        <a:t>3000 dual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700" dirty="0"/>
                        <a:t>3000 </a:t>
                      </a:r>
                      <a:r>
                        <a:rPr lang="de-DE" sz="1700" dirty="0" err="1"/>
                        <a:t>quad</a:t>
                      </a:r>
                      <a:endParaRPr lang="de-DE" sz="1700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4700 </a:t>
                      </a:r>
                      <a:r>
                        <a:rPr lang="de-DE" dirty="0" err="1"/>
                        <a:t>oct</a:t>
                      </a:r>
                      <a:endParaRPr lang="de-DE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Cache kB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256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512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4000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8000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12000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52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FDD kB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1440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41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HDD GB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0,84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512 SSD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512 SSD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213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CD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48x 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824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DVD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multi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bluray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multi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err="1"/>
                        <a:t>multi</a:t>
                      </a:r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365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Grafik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SVGA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3Dfx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UHD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476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Maus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Kugel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IR funk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841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Monitor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15“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17“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19“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21“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21“ </a:t>
                      </a:r>
                      <a:r>
                        <a:rPr lang="de-DE" dirty="0" err="1"/>
                        <a:t>touch</a:t>
                      </a:r>
                      <a:endParaRPr lang="de-DE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&gt;24“, 2x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748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Drucker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Nadel s/w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Tinte </a:t>
                      </a:r>
                      <a:r>
                        <a:rPr lang="de-DE" dirty="0" err="1"/>
                        <a:t>foto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Tinte </a:t>
                      </a:r>
                      <a:r>
                        <a:rPr lang="de-DE" dirty="0" err="1"/>
                        <a:t>foto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 s/w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Laser f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394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Win98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633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Office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Word5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2016/365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484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47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Steckkarten und Peripherie</a:t>
            </a:r>
          </a:p>
        </p:txBody>
      </p:sp>
      <p:sp>
        <p:nvSpPr>
          <p:cNvPr id="80899" name="Text Box 14"/>
          <p:cNvSpPr txBox="1">
            <a:spLocks noChangeArrowheads="1"/>
          </p:cNvSpPr>
          <p:nvPr/>
        </p:nvSpPr>
        <p:spPr bwMode="auto">
          <a:xfrm>
            <a:off x="685800" y="5791200"/>
            <a:ext cx="7772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1400"/>
              <a:t>Legende:</a:t>
            </a:r>
            <a:r>
              <a:rPr lang="de-DE" altLang="de-DE" sz="1400">
                <a:solidFill>
                  <a:srgbClr val="FF0000"/>
                </a:solidFill>
              </a:rPr>
              <a:t> </a:t>
            </a:r>
            <a:r>
              <a:rPr lang="de-DE" altLang="de-DE" sz="1400">
                <a:solidFill>
                  <a:srgbClr val="008000"/>
                </a:solidFill>
              </a:rPr>
              <a:t>nur Eingabe,</a:t>
            </a:r>
            <a:r>
              <a:rPr lang="de-DE" altLang="de-DE" sz="1400">
                <a:solidFill>
                  <a:srgbClr val="FF0000"/>
                </a:solidFill>
              </a:rPr>
              <a:t> nur Ausgabe, </a:t>
            </a:r>
            <a:r>
              <a:rPr lang="de-DE" altLang="de-DE" sz="1400">
                <a:solidFill>
                  <a:schemeClr val="accent2"/>
                </a:solidFill>
              </a:rPr>
              <a:t>Ein- und Ausgabe,</a:t>
            </a:r>
            <a:r>
              <a:rPr lang="de-DE" altLang="de-DE" sz="1400">
                <a:solidFill>
                  <a:srgbClr val="FF0000"/>
                </a:solidFill>
              </a:rPr>
              <a:t> </a:t>
            </a:r>
            <a:r>
              <a:rPr lang="de-DE" altLang="de-DE" sz="1400">
                <a:solidFill>
                  <a:srgbClr val="FF00FF"/>
                </a:solidFill>
              </a:rPr>
              <a:t>chemietypische Erweiterung.</a:t>
            </a:r>
          </a:p>
        </p:txBody>
      </p:sp>
      <p:grpSp>
        <p:nvGrpSpPr>
          <p:cNvPr id="80900" name="Group 58"/>
          <p:cNvGrpSpPr>
            <a:grpSpLocks/>
          </p:cNvGrpSpPr>
          <p:nvPr/>
        </p:nvGrpSpPr>
        <p:grpSpPr bwMode="auto">
          <a:xfrm>
            <a:off x="1676400" y="2590800"/>
            <a:ext cx="4953000" cy="1600200"/>
            <a:chOff x="1056" y="1632"/>
            <a:chExt cx="3120" cy="1008"/>
          </a:xfrm>
        </p:grpSpPr>
        <p:sp>
          <p:nvSpPr>
            <p:cNvPr id="80940" name="Rectangle 4"/>
            <p:cNvSpPr>
              <a:spLocks noChangeArrowheads="1"/>
            </p:cNvSpPr>
            <p:nvPr/>
          </p:nvSpPr>
          <p:spPr bwMode="auto">
            <a:xfrm>
              <a:off x="1056" y="1632"/>
              <a:ext cx="3120" cy="10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de-DE" altLang="de-DE" sz="1800" b="1"/>
            </a:p>
          </p:txBody>
        </p:sp>
        <p:sp>
          <p:nvSpPr>
            <p:cNvPr id="80941" name="Text Box 29"/>
            <p:cNvSpPr txBox="1">
              <a:spLocks noChangeArrowheads="1"/>
            </p:cNvSpPr>
            <p:nvPr/>
          </p:nvSpPr>
          <p:spPr bwMode="auto">
            <a:xfrm>
              <a:off x="1728" y="2016"/>
              <a:ext cx="105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de-DE" altLang="de-DE" sz="1600" b="1"/>
                <a:t>Zentraleinheit</a:t>
              </a: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1752600" y="1544638"/>
            <a:ext cx="3581400" cy="1808162"/>
            <a:chOff x="1104" y="973"/>
            <a:chExt cx="2256" cy="1139"/>
          </a:xfrm>
        </p:grpSpPr>
        <p:sp>
          <p:nvSpPr>
            <p:cNvPr id="80930" name="Rectangle 5"/>
            <p:cNvSpPr>
              <a:spLocks noChangeArrowheads="1"/>
            </p:cNvSpPr>
            <p:nvPr/>
          </p:nvSpPr>
          <p:spPr bwMode="auto">
            <a:xfrm>
              <a:off x="1104" y="1885"/>
              <a:ext cx="680" cy="227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chemeClr val="bg1"/>
                  </a:solidFill>
                </a:rPr>
                <a:t>Game</a:t>
              </a:r>
            </a:p>
          </p:txBody>
        </p:sp>
        <p:sp>
          <p:nvSpPr>
            <p:cNvPr id="80931" name="Rectangle 8"/>
            <p:cNvSpPr>
              <a:spLocks noChangeArrowheads="1"/>
            </p:cNvSpPr>
            <p:nvPr/>
          </p:nvSpPr>
          <p:spPr bwMode="auto">
            <a:xfrm>
              <a:off x="1816" y="1680"/>
              <a:ext cx="680" cy="227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 dirty="0">
                  <a:solidFill>
                    <a:schemeClr val="bg1"/>
                  </a:solidFill>
                </a:rPr>
                <a:t>USB 3</a:t>
              </a:r>
            </a:p>
          </p:txBody>
        </p:sp>
        <p:sp>
          <p:nvSpPr>
            <p:cNvPr id="80932" name="Rectangle 15"/>
            <p:cNvSpPr>
              <a:spLocks noChangeArrowheads="1"/>
            </p:cNvSpPr>
            <p:nvPr/>
          </p:nvSpPr>
          <p:spPr bwMode="auto">
            <a:xfrm>
              <a:off x="1104" y="1248"/>
              <a:ext cx="680" cy="227"/>
            </a:xfrm>
            <a:prstGeom prst="rect">
              <a:avLst/>
            </a:prstGeom>
            <a:noFill/>
            <a:ln w="25400">
              <a:solidFill>
                <a:srgbClr val="008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Joystick</a:t>
              </a:r>
            </a:p>
          </p:txBody>
        </p:sp>
        <p:sp>
          <p:nvSpPr>
            <p:cNvPr id="80933" name="Rectangle 17"/>
            <p:cNvSpPr>
              <a:spLocks noChangeArrowheads="1"/>
            </p:cNvSpPr>
            <p:nvPr/>
          </p:nvSpPr>
          <p:spPr bwMode="auto">
            <a:xfrm>
              <a:off x="2256" y="973"/>
              <a:ext cx="632" cy="227"/>
            </a:xfrm>
            <a:prstGeom prst="rect">
              <a:avLst/>
            </a:prstGeom>
            <a:noFill/>
            <a:ln w="25400">
              <a:solidFill>
                <a:srgbClr val="008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600" b="1"/>
                <a:t>Tastatur</a:t>
              </a:r>
              <a:endParaRPr lang="de-DE" altLang="de-DE" sz="1400" b="1"/>
            </a:p>
          </p:txBody>
        </p:sp>
        <p:sp>
          <p:nvSpPr>
            <p:cNvPr id="80934" name="Rectangle 18"/>
            <p:cNvSpPr>
              <a:spLocks noChangeArrowheads="1"/>
            </p:cNvSpPr>
            <p:nvPr/>
          </p:nvSpPr>
          <p:spPr bwMode="auto">
            <a:xfrm>
              <a:off x="2680" y="1261"/>
              <a:ext cx="680" cy="227"/>
            </a:xfrm>
            <a:prstGeom prst="rect">
              <a:avLst/>
            </a:prstGeom>
            <a:noFill/>
            <a:ln w="25400">
              <a:solidFill>
                <a:srgbClr val="008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Maus</a:t>
              </a:r>
            </a:p>
          </p:txBody>
        </p:sp>
        <p:sp>
          <p:nvSpPr>
            <p:cNvPr id="80935" name="Rectangle 22"/>
            <p:cNvSpPr>
              <a:spLocks noChangeArrowheads="1"/>
            </p:cNvSpPr>
            <p:nvPr/>
          </p:nvSpPr>
          <p:spPr bwMode="auto">
            <a:xfrm>
              <a:off x="1816" y="1248"/>
              <a:ext cx="680" cy="227"/>
            </a:xfrm>
            <a:prstGeom prst="rect">
              <a:avLst/>
            </a:prstGeom>
            <a:noFill/>
            <a:ln w="25400">
              <a:solidFill>
                <a:srgbClr val="008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Scanner</a:t>
              </a:r>
            </a:p>
          </p:txBody>
        </p:sp>
        <p:sp>
          <p:nvSpPr>
            <p:cNvPr id="80936" name="Line 33"/>
            <p:cNvSpPr>
              <a:spLocks noChangeShapeType="1"/>
            </p:cNvSpPr>
            <p:nvPr/>
          </p:nvSpPr>
          <p:spPr bwMode="auto">
            <a:xfrm>
              <a:off x="2592" y="1200"/>
              <a:ext cx="469" cy="50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cxnSp>
          <p:nvCxnSpPr>
            <p:cNvPr id="80937" name="AutoShape 44"/>
            <p:cNvCxnSpPr>
              <a:cxnSpLocks noChangeShapeType="1"/>
              <a:stCxn id="80932" idx="2"/>
              <a:endCxn id="80930" idx="0"/>
            </p:cNvCxnSpPr>
            <p:nvPr/>
          </p:nvCxnSpPr>
          <p:spPr bwMode="auto">
            <a:xfrm>
              <a:off x="1444" y="1483"/>
              <a:ext cx="0" cy="402"/>
            </a:xfrm>
            <a:prstGeom prst="straightConnector1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38" name="AutoShape 47"/>
            <p:cNvCxnSpPr>
              <a:cxnSpLocks noChangeShapeType="1"/>
              <a:stCxn id="80935" idx="2"/>
              <a:endCxn id="80931" idx="0"/>
            </p:cNvCxnSpPr>
            <p:nvPr/>
          </p:nvCxnSpPr>
          <p:spPr bwMode="auto">
            <a:xfrm>
              <a:off x="2156" y="1483"/>
              <a:ext cx="0" cy="197"/>
            </a:xfrm>
            <a:prstGeom prst="straightConnector1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39" name="AutoShape 48"/>
            <p:cNvCxnSpPr>
              <a:cxnSpLocks noChangeShapeType="1"/>
              <a:stCxn id="80934" idx="2"/>
              <a:endCxn id="80907" idx="0"/>
            </p:cNvCxnSpPr>
            <p:nvPr/>
          </p:nvCxnSpPr>
          <p:spPr bwMode="auto">
            <a:xfrm>
              <a:off x="3020" y="1496"/>
              <a:ext cx="4" cy="184"/>
            </a:xfrm>
            <a:prstGeom prst="straightConnector1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1739900" y="3352800"/>
            <a:ext cx="3594100" cy="1600200"/>
            <a:chOff x="1096" y="2112"/>
            <a:chExt cx="2264" cy="1008"/>
          </a:xfrm>
        </p:grpSpPr>
        <p:sp>
          <p:nvSpPr>
            <p:cNvPr id="80922" name="Rectangle 6"/>
            <p:cNvSpPr>
              <a:spLocks noChangeArrowheads="1"/>
            </p:cNvSpPr>
            <p:nvPr/>
          </p:nvSpPr>
          <p:spPr bwMode="auto">
            <a:xfrm>
              <a:off x="1824" y="2352"/>
              <a:ext cx="680" cy="2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b="1" dirty="0">
                  <a:solidFill>
                    <a:schemeClr val="bg1"/>
                  </a:solidFill>
                </a:rPr>
                <a:t>DVI / </a:t>
              </a:r>
              <a:br>
                <a:rPr lang="de-DE" altLang="de-DE" b="1" dirty="0">
                  <a:solidFill>
                    <a:schemeClr val="bg1"/>
                  </a:solidFill>
                </a:rPr>
              </a:br>
              <a:r>
                <a:rPr lang="de-DE" altLang="de-DE" b="1" dirty="0" err="1">
                  <a:solidFill>
                    <a:schemeClr val="bg1"/>
                  </a:solidFill>
                </a:rPr>
                <a:t>DisplayPort</a:t>
              </a:r>
              <a:endParaRPr lang="de-DE" altLang="de-DE" b="1" dirty="0"/>
            </a:p>
          </p:txBody>
        </p:sp>
        <p:sp>
          <p:nvSpPr>
            <p:cNvPr id="80923" name="Rectangle 7"/>
            <p:cNvSpPr>
              <a:spLocks noChangeArrowheads="1"/>
            </p:cNvSpPr>
            <p:nvPr/>
          </p:nvSpPr>
          <p:spPr bwMode="auto">
            <a:xfrm>
              <a:off x="1104" y="2112"/>
              <a:ext cx="680" cy="2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chemeClr val="bg1"/>
                  </a:solidFill>
                </a:rPr>
                <a:t>Sound</a:t>
              </a:r>
              <a:endParaRPr lang="de-DE" altLang="de-DE" sz="1800" b="1"/>
            </a:p>
          </p:txBody>
        </p:sp>
        <p:sp>
          <p:nvSpPr>
            <p:cNvPr id="80924" name="Rectangle 19"/>
            <p:cNvSpPr>
              <a:spLocks noChangeArrowheads="1"/>
            </p:cNvSpPr>
            <p:nvPr/>
          </p:nvSpPr>
          <p:spPr bwMode="auto">
            <a:xfrm>
              <a:off x="1824" y="2784"/>
              <a:ext cx="680" cy="33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Bild-</a:t>
              </a:r>
              <a:br>
                <a:rPr lang="de-DE" altLang="de-DE" sz="1800" b="1"/>
              </a:br>
              <a:r>
                <a:rPr lang="de-DE" altLang="de-DE" sz="1800" b="1"/>
                <a:t>schirm</a:t>
              </a:r>
            </a:p>
          </p:txBody>
        </p:sp>
        <p:sp>
          <p:nvSpPr>
            <p:cNvPr id="80925" name="Rectangle 20"/>
            <p:cNvSpPr>
              <a:spLocks noChangeArrowheads="1"/>
            </p:cNvSpPr>
            <p:nvPr/>
          </p:nvSpPr>
          <p:spPr bwMode="auto">
            <a:xfrm>
              <a:off x="1096" y="2784"/>
              <a:ext cx="680" cy="336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Laut-</a:t>
              </a:r>
            </a:p>
            <a:p>
              <a:pPr algn="ctr"/>
              <a:r>
                <a:rPr lang="de-DE" altLang="de-DE" sz="1800" b="1"/>
                <a:t>sprecher</a:t>
              </a:r>
            </a:p>
          </p:txBody>
        </p:sp>
        <p:sp>
          <p:nvSpPr>
            <p:cNvPr id="80926" name="Rectangle 23"/>
            <p:cNvSpPr>
              <a:spLocks noChangeArrowheads="1"/>
            </p:cNvSpPr>
            <p:nvPr/>
          </p:nvSpPr>
          <p:spPr bwMode="auto">
            <a:xfrm>
              <a:off x="2680" y="2784"/>
              <a:ext cx="680" cy="227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Drucker</a:t>
              </a:r>
            </a:p>
          </p:txBody>
        </p:sp>
        <p:cxnSp>
          <p:nvCxnSpPr>
            <p:cNvPr id="80927" name="AutoShape 49"/>
            <p:cNvCxnSpPr>
              <a:cxnSpLocks noChangeShapeType="1"/>
              <a:stCxn id="80925" idx="0"/>
              <a:endCxn id="80923" idx="2"/>
            </p:cNvCxnSpPr>
            <p:nvPr/>
          </p:nvCxnSpPr>
          <p:spPr bwMode="auto">
            <a:xfrm flipV="1">
              <a:off x="1436" y="2339"/>
              <a:ext cx="8" cy="437"/>
            </a:xfrm>
            <a:prstGeom prst="straightConnector1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28" name="AutoShape 50"/>
            <p:cNvCxnSpPr>
              <a:cxnSpLocks noChangeShapeType="1"/>
              <a:stCxn id="80924" idx="0"/>
              <a:endCxn id="80922" idx="2"/>
            </p:cNvCxnSpPr>
            <p:nvPr/>
          </p:nvCxnSpPr>
          <p:spPr bwMode="auto">
            <a:xfrm flipV="1">
              <a:off x="2164" y="2579"/>
              <a:ext cx="0" cy="197"/>
            </a:xfrm>
            <a:prstGeom prst="straightConnector1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29" name="AutoShape 51"/>
            <p:cNvCxnSpPr>
              <a:cxnSpLocks noChangeShapeType="1"/>
              <a:stCxn id="80926" idx="0"/>
              <a:endCxn id="80907" idx="2"/>
            </p:cNvCxnSpPr>
            <p:nvPr/>
          </p:nvCxnSpPr>
          <p:spPr bwMode="auto">
            <a:xfrm flipV="1">
              <a:off x="3020" y="2592"/>
              <a:ext cx="4" cy="184"/>
            </a:xfrm>
            <a:prstGeom prst="straightConnector1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4648200" y="1544638"/>
            <a:ext cx="1524000" cy="1122362"/>
            <a:chOff x="2928" y="973"/>
            <a:chExt cx="960" cy="707"/>
          </a:xfrm>
        </p:grpSpPr>
        <p:sp>
          <p:nvSpPr>
            <p:cNvPr id="80920" name="Rectangle 21"/>
            <p:cNvSpPr>
              <a:spLocks noChangeArrowheads="1"/>
            </p:cNvSpPr>
            <p:nvPr/>
          </p:nvSpPr>
          <p:spPr bwMode="auto">
            <a:xfrm>
              <a:off x="2928" y="973"/>
              <a:ext cx="960" cy="227"/>
            </a:xfrm>
            <a:prstGeom prst="rect">
              <a:avLst/>
            </a:prstGeom>
            <a:noFill/>
            <a:ln w="25400">
              <a:solidFill>
                <a:srgbClr val="FF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rgbClr val="008000"/>
                  </a:solidFill>
                </a:rPr>
                <a:t>A/D-Wandler</a:t>
              </a:r>
            </a:p>
          </p:txBody>
        </p:sp>
        <p:cxnSp>
          <p:nvCxnSpPr>
            <p:cNvPr id="80921" name="AutoShape 52"/>
            <p:cNvCxnSpPr>
              <a:cxnSpLocks noChangeShapeType="1"/>
              <a:stCxn id="80920" idx="2"/>
              <a:endCxn id="80907" idx="0"/>
            </p:cNvCxnSpPr>
            <p:nvPr/>
          </p:nvCxnSpPr>
          <p:spPr bwMode="auto">
            <a:xfrm flipH="1">
              <a:off x="3024" y="1208"/>
              <a:ext cx="384" cy="472"/>
            </a:xfrm>
            <a:prstGeom prst="straightConnector1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305300" y="1981200"/>
            <a:ext cx="3771900" cy="2798763"/>
            <a:chOff x="2712" y="1248"/>
            <a:chExt cx="2376" cy="1763"/>
          </a:xfrm>
        </p:grpSpPr>
        <p:sp>
          <p:nvSpPr>
            <p:cNvPr id="80906" name="Rectangle 9"/>
            <p:cNvSpPr>
              <a:spLocks noChangeArrowheads="1"/>
            </p:cNvSpPr>
            <p:nvPr/>
          </p:nvSpPr>
          <p:spPr bwMode="auto">
            <a:xfrm>
              <a:off x="3456" y="2352"/>
              <a:ext cx="680" cy="2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chemeClr val="bg1"/>
                  </a:solidFill>
                </a:rPr>
                <a:t>Ethernet</a:t>
              </a:r>
              <a:endParaRPr lang="de-DE" altLang="de-DE" sz="1800" b="1"/>
            </a:p>
          </p:txBody>
        </p:sp>
        <p:sp>
          <p:nvSpPr>
            <p:cNvPr id="80907" name="Rectangle 10"/>
            <p:cNvSpPr>
              <a:spLocks noChangeArrowheads="1"/>
            </p:cNvSpPr>
            <p:nvPr/>
          </p:nvSpPr>
          <p:spPr bwMode="auto">
            <a:xfrm>
              <a:off x="2712" y="1680"/>
              <a:ext cx="624" cy="9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 dirty="0">
                  <a:solidFill>
                    <a:schemeClr val="bg1"/>
                  </a:solidFill>
                </a:rPr>
                <a:t>USB 3</a:t>
              </a:r>
              <a:endParaRPr lang="de-DE" altLang="de-DE" sz="1800" b="1" dirty="0"/>
            </a:p>
          </p:txBody>
        </p:sp>
        <p:sp>
          <p:nvSpPr>
            <p:cNvPr id="80908" name="Rectangle 11"/>
            <p:cNvSpPr>
              <a:spLocks noChangeArrowheads="1"/>
            </p:cNvSpPr>
            <p:nvPr/>
          </p:nvSpPr>
          <p:spPr bwMode="auto">
            <a:xfrm>
              <a:off x="3456" y="2069"/>
              <a:ext cx="680" cy="2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chemeClr val="bg1"/>
                  </a:solidFill>
                </a:rPr>
                <a:t>Controller</a:t>
              </a:r>
              <a:endParaRPr lang="de-DE" altLang="de-DE" sz="1800" b="1"/>
            </a:p>
          </p:txBody>
        </p:sp>
        <p:sp>
          <p:nvSpPr>
            <p:cNvPr id="80909" name="Rectangle 12"/>
            <p:cNvSpPr>
              <a:spLocks noChangeArrowheads="1"/>
            </p:cNvSpPr>
            <p:nvPr/>
          </p:nvSpPr>
          <p:spPr bwMode="auto">
            <a:xfrm>
              <a:off x="3456" y="1728"/>
              <a:ext cx="680" cy="2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>
                  <a:solidFill>
                    <a:schemeClr val="bg1"/>
                  </a:solidFill>
                </a:rPr>
                <a:t>USB 3</a:t>
              </a:r>
              <a:endParaRPr lang="de-DE" altLang="de-DE" sz="1800" b="1"/>
            </a:p>
          </p:txBody>
        </p:sp>
        <p:sp>
          <p:nvSpPr>
            <p:cNvPr id="80910" name="Rectangle 16"/>
            <p:cNvSpPr>
              <a:spLocks noChangeArrowheads="1"/>
            </p:cNvSpPr>
            <p:nvPr/>
          </p:nvSpPr>
          <p:spPr bwMode="auto">
            <a:xfrm>
              <a:off x="3488" y="1248"/>
              <a:ext cx="624" cy="240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de-DE" altLang="de-DE" sz="1400"/>
                <a:t>   </a:t>
              </a:r>
              <a:r>
                <a:rPr lang="de-DE" altLang="de-DE" sz="1800" b="1"/>
                <a:t>Video</a:t>
              </a:r>
            </a:p>
          </p:txBody>
        </p:sp>
        <p:sp>
          <p:nvSpPr>
            <p:cNvPr id="80911" name="Rectangle 24"/>
            <p:cNvSpPr>
              <a:spLocks noChangeArrowheads="1"/>
            </p:cNvSpPr>
            <p:nvPr/>
          </p:nvSpPr>
          <p:spPr bwMode="auto">
            <a:xfrm>
              <a:off x="3456" y="2784"/>
              <a:ext cx="680" cy="227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Internet</a:t>
              </a:r>
            </a:p>
          </p:txBody>
        </p:sp>
        <p:sp>
          <p:nvSpPr>
            <p:cNvPr id="80912" name="Rectangle 26"/>
            <p:cNvSpPr>
              <a:spLocks noChangeArrowheads="1"/>
            </p:cNvSpPr>
            <p:nvPr/>
          </p:nvSpPr>
          <p:spPr bwMode="auto">
            <a:xfrm>
              <a:off x="4320" y="2069"/>
              <a:ext cx="768" cy="227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 dirty="0"/>
                <a:t>SSD</a:t>
              </a:r>
              <a:endParaRPr lang="de-DE" altLang="de-DE" sz="1400" b="1" dirty="0"/>
            </a:p>
          </p:txBody>
        </p:sp>
        <p:sp>
          <p:nvSpPr>
            <p:cNvPr id="80913" name="Rectangle 27"/>
            <p:cNvSpPr>
              <a:spLocks noChangeArrowheads="1"/>
            </p:cNvSpPr>
            <p:nvPr/>
          </p:nvSpPr>
          <p:spPr bwMode="auto">
            <a:xfrm>
              <a:off x="4320" y="1728"/>
              <a:ext cx="768" cy="227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extHDD</a:t>
              </a:r>
            </a:p>
          </p:txBody>
        </p:sp>
        <p:sp>
          <p:nvSpPr>
            <p:cNvPr id="80914" name="Rectangle 28"/>
            <p:cNvSpPr>
              <a:spLocks noChangeArrowheads="1"/>
            </p:cNvSpPr>
            <p:nvPr/>
          </p:nvSpPr>
          <p:spPr bwMode="auto">
            <a:xfrm>
              <a:off x="4320" y="2341"/>
              <a:ext cx="768" cy="227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10800" bIns="10800" anchor="ctr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de-DE" altLang="de-DE" sz="1800" b="1"/>
                <a:t>DVD</a:t>
              </a:r>
            </a:p>
          </p:txBody>
        </p:sp>
        <p:cxnSp>
          <p:nvCxnSpPr>
            <p:cNvPr id="80915" name="AutoShape 53"/>
            <p:cNvCxnSpPr>
              <a:cxnSpLocks noChangeShapeType="1"/>
              <a:stCxn id="80910" idx="2"/>
              <a:endCxn id="80909" idx="0"/>
            </p:cNvCxnSpPr>
            <p:nvPr/>
          </p:nvCxnSpPr>
          <p:spPr bwMode="auto">
            <a:xfrm flipH="1">
              <a:off x="3796" y="1496"/>
              <a:ext cx="4" cy="232"/>
            </a:xfrm>
            <a:prstGeom prst="straightConnector1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16" name="AutoShape 54"/>
            <p:cNvCxnSpPr>
              <a:cxnSpLocks noChangeShapeType="1"/>
              <a:stCxn id="80913" idx="1"/>
            </p:cNvCxnSpPr>
            <p:nvPr/>
          </p:nvCxnSpPr>
          <p:spPr bwMode="auto">
            <a:xfrm flipH="1">
              <a:off x="4059" y="1842"/>
              <a:ext cx="261" cy="1"/>
            </a:xfrm>
            <a:prstGeom prst="straightConnector1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17" name="AutoShape 55"/>
            <p:cNvCxnSpPr>
              <a:cxnSpLocks noChangeShapeType="1"/>
              <a:stCxn id="80912" idx="1"/>
              <a:endCxn id="80908" idx="3"/>
            </p:cNvCxnSpPr>
            <p:nvPr/>
          </p:nvCxnSpPr>
          <p:spPr bwMode="auto">
            <a:xfrm flipH="1">
              <a:off x="4136" y="2183"/>
              <a:ext cx="184" cy="0"/>
            </a:xfrm>
            <a:prstGeom prst="straightConnector1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18" name="AutoShape 56"/>
            <p:cNvCxnSpPr>
              <a:cxnSpLocks noChangeShapeType="1"/>
              <a:stCxn id="80914" idx="1"/>
              <a:endCxn id="80908" idx="3"/>
            </p:cNvCxnSpPr>
            <p:nvPr/>
          </p:nvCxnSpPr>
          <p:spPr bwMode="auto">
            <a:xfrm flipH="1" flipV="1">
              <a:off x="4136" y="2183"/>
              <a:ext cx="184" cy="272"/>
            </a:xfrm>
            <a:prstGeom prst="straightConnector1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919" name="AutoShape 57"/>
            <p:cNvCxnSpPr>
              <a:cxnSpLocks noChangeShapeType="1"/>
              <a:stCxn id="80906" idx="2"/>
              <a:endCxn id="80911" idx="0"/>
            </p:cNvCxnSpPr>
            <p:nvPr/>
          </p:nvCxnSpPr>
          <p:spPr bwMode="auto">
            <a:xfrm>
              <a:off x="3796" y="2579"/>
              <a:ext cx="0" cy="197"/>
            </a:xfrm>
            <a:prstGeom prst="straightConnector1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0905" name="Fußzeilenplatzhalter 45"/>
          <p:cNvSpPr>
            <a:spLocks noGrp="1"/>
          </p:cNvSpPr>
          <p:nvPr>
            <p:ph type="ftr" sz="quarter" idx="10"/>
          </p:nvPr>
        </p:nvSpPr>
        <p:spPr bwMode="auto">
          <a:xfrm>
            <a:off x="1692275" y="6448425"/>
            <a:ext cx="57594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Ergonomie</a:t>
            </a:r>
          </a:p>
        </p:txBody>
      </p:sp>
      <p:sp>
        <p:nvSpPr>
          <p:cNvPr id="82947" name="Fußzeilenplatzhalter 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  <p:pic>
        <p:nvPicPr>
          <p:cNvPr id="82948" name="Picture 7" descr="ergonomi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2F8EC"/>
              </a:clrFrom>
              <a:clrTo>
                <a:srgbClr val="E2F8E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338" y="765175"/>
            <a:ext cx="47593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9" name="Text Box 6"/>
          <p:cNvSpPr txBox="1">
            <a:spLocks noChangeArrowheads="1"/>
          </p:cNvSpPr>
          <p:nvPr/>
        </p:nvSpPr>
        <p:spPr bwMode="auto">
          <a:xfrm>
            <a:off x="685800" y="6034088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/>
              <a:t>Quelle: Berufsgenossenschaftlicher Arbeitsmedizinischer und Sicherheitstechnischer Dienst e.V. (BAD)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555625"/>
          </a:xfrm>
        </p:spPr>
        <p:txBody>
          <a:bodyPr/>
          <a:lstStyle/>
          <a:p>
            <a:pPr eaLnBrk="1" hangingPunct="1"/>
            <a:r>
              <a:rPr lang="de-DE" altLang="de-DE"/>
              <a:t>Software für Chemielehrer</a:t>
            </a:r>
          </a:p>
        </p:txBody>
      </p:sp>
      <p:sp>
        <p:nvSpPr>
          <p:cNvPr id="84995" name="Text Box 18"/>
          <p:cNvSpPr txBox="1">
            <a:spLocks noChangeArrowheads="1"/>
          </p:cNvSpPr>
          <p:nvPr/>
        </p:nvSpPr>
        <p:spPr bwMode="auto">
          <a:xfrm>
            <a:off x="685800" y="4648200"/>
            <a:ext cx="7772400" cy="13239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3200" b="1">
                <a:solidFill>
                  <a:schemeClr val="bg1"/>
                </a:solidFill>
              </a:rPr>
              <a:t>BIOS</a:t>
            </a:r>
          </a:p>
          <a:p>
            <a:pPr eaLnBrk="1" hangingPunct="1">
              <a:buFontTx/>
              <a:buChar char="•"/>
            </a:pPr>
            <a:r>
              <a:rPr lang="de-DE" altLang="de-DE" sz="1800" b="1">
                <a:solidFill>
                  <a:schemeClr val="bg1"/>
                </a:solidFill>
              </a:rPr>
              <a:t> </a:t>
            </a:r>
            <a:r>
              <a:rPr lang="de-DE" altLang="de-DE" sz="1800">
                <a:solidFill>
                  <a:schemeClr val="bg1"/>
                </a:solidFill>
              </a:rPr>
              <a:t>Intern in Bausteinen (ROM, EPROM, EEPROM) gespeichert.</a:t>
            </a:r>
          </a:p>
          <a:p>
            <a:pPr eaLnBrk="1" hangingPunct="1">
              <a:buFontTx/>
              <a:buChar char="•"/>
            </a:pPr>
            <a:r>
              <a:rPr lang="de-DE" altLang="de-DE" sz="1800">
                <a:solidFill>
                  <a:schemeClr val="bg1"/>
                </a:solidFill>
              </a:rPr>
              <a:t> Startet automatisch beim Einschalten.</a:t>
            </a:r>
          </a:p>
          <a:p>
            <a:pPr eaLnBrk="1" hangingPunct="1">
              <a:buFontTx/>
              <a:buChar char="•"/>
            </a:pPr>
            <a:r>
              <a:rPr lang="de-DE" altLang="de-DE" sz="1800">
                <a:solidFill>
                  <a:schemeClr val="bg1"/>
                </a:solidFill>
              </a:rPr>
              <a:t> Installation durch Hersteller; Einstellungen und updates durch Fachmann.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85800" y="2819400"/>
            <a:ext cx="7772400" cy="17986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3200" b="1" dirty="0">
                <a:solidFill>
                  <a:schemeClr val="bg1"/>
                </a:solidFill>
              </a:rPr>
              <a:t>Betriebssystem</a:t>
            </a:r>
          </a:p>
          <a:p>
            <a:pPr algn="ctr" eaLnBrk="1" hangingPunct="1"/>
            <a:r>
              <a:rPr lang="de-DE" altLang="de-DE" sz="3200" dirty="0">
                <a:solidFill>
                  <a:schemeClr val="bg1"/>
                </a:solidFill>
              </a:rPr>
              <a:t>(z.B. Windows, Linux</a:t>
            </a:r>
            <a:r>
              <a:rPr lang="de-DE" altLang="de-DE" sz="3200">
                <a:solidFill>
                  <a:schemeClr val="bg1"/>
                </a:solidFill>
              </a:rPr>
              <a:t>, MacOS...)</a:t>
            </a:r>
            <a:endParaRPr lang="de-DE" altLang="de-DE" sz="3200" dirty="0">
              <a:solidFill>
                <a:schemeClr val="bg1"/>
              </a:solidFill>
            </a:endParaRPr>
          </a:p>
          <a:p>
            <a:pPr eaLnBrk="1" hangingPunct="1">
              <a:buFontTx/>
              <a:buChar char="•"/>
            </a:pPr>
            <a:r>
              <a:rPr lang="de-DE" altLang="de-DE" sz="1800" b="1" dirty="0">
                <a:solidFill>
                  <a:schemeClr val="bg1"/>
                </a:solidFill>
              </a:rPr>
              <a:t> </a:t>
            </a:r>
            <a:r>
              <a:rPr lang="de-DE" altLang="de-DE" sz="1800" dirty="0">
                <a:solidFill>
                  <a:schemeClr val="bg1"/>
                </a:solidFill>
              </a:rPr>
              <a:t>Auf SSD C: installiert.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solidFill>
                  <a:schemeClr val="bg1"/>
                </a:solidFill>
              </a:rPr>
              <a:t> wird vom BIOS gestartet (automatisch).</a:t>
            </a:r>
          </a:p>
          <a:p>
            <a:pPr eaLnBrk="1" hangingPunct="1">
              <a:buFontTx/>
              <a:buChar char="•"/>
            </a:pPr>
            <a:r>
              <a:rPr lang="de-DE" altLang="de-DE" sz="1800" dirty="0">
                <a:solidFill>
                  <a:schemeClr val="bg1"/>
                </a:solidFill>
              </a:rPr>
              <a:t> Installation durch Händler; Anpassung von Optionen durch Nutzer.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685800" y="990600"/>
            <a:ext cx="7772400" cy="1798638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3200" b="1">
                <a:solidFill>
                  <a:schemeClr val="bg1"/>
                </a:solidFill>
              </a:rPr>
              <a:t>Anwendungen</a:t>
            </a:r>
            <a:br>
              <a:rPr lang="de-DE" altLang="de-DE" sz="3200" b="1">
                <a:solidFill>
                  <a:schemeClr val="bg1"/>
                </a:solidFill>
              </a:rPr>
            </a:br>
            <a:r>
              <a:rPr lang="de-DE" altLang="de-DE" sz="3200">
                <a:solidFill>
                  <a:schemeClr val="bg1"/>
                </a:solidFill>
              </a:rPr>
              <a:t>(z.B. Text-, Bild-, HTML-Editor, Browser..)</a:t>
            </a:r>
          </a:p>
          <a:p>
            <a:pPr eaLnBrk="1" hangingPunct="1">
              <a:buFontTx/>
              <a:buChar char="•"/>
            </a:pPr>
            <a:r>
              <a:rPr lang="de-DE" altLang="de-DE" sz="1800" b="1">
                <a:solidFill>
                  <a:schemeClr val="bg1"/>
                </a:solidFill>
              </a:rPr>
              <a:t> </a:t>
            </a:r>
            <a:r>
              <a:rPr lang="de-DE" altLang="de-DE" sz="1800">
                <a:solidFill>
                  <a:schemeClr val="bg1"/>
                </a:solidFill>
              </a:rPr>
              <a:t>Auf beliebigem Datenträger (CD-ROM, HDD, DVD...).</a:t>
            </a:r>
          </a:p>
          <a:p>
            <a:pPr eaLnBrk="1" hangingPunct="1">
              <a:buFontTx/>
              <a:buChar char="•"/>
            </a:pPr>
            <a:r>
              <a:rPr lang="de-DE" altLang="de-DE" sz="1800">
                <a:solidFill>
                  <a:schemeClr val="bg1"/>
                </a:solidFill>
              </a:rPr>
              <a:t> Start wahlweise automatisch oder durch Nutzer.</a:t>
            </a:r>
          </a:p>
          <a:p>
            <a:pPr eaLnBrk="1" hangingPunct="1">
              <a:buFontTx/>
              <a:buChar char="•"/>
            </a:pPr>
            <a:r>
              <a:rPr lang="de-DE" altLang="de-DE" sz="1800">
                <a:solidFill>
                  <a:schemeClr val="bg1"/>
                </a:solidFill>
              </a:rPr>
              <a:t> Installation und Anpassung von Optionen durch Nutzer.</a:t>
            </a:r>
          </a:p>
        </p:txBody>
      </p:sp>
      <p:sp>
        <p:nvSpPr>
          <p:cNvPr id="84998" name="Line 21"/>
          <p:cNvSpPr>
            <a:spLocks noChangeShapeType="1"/>
          </p:cNvSpPr>
          <p:nvPr/>
        </p:nvSpPr>
        <p:spPr bwMode="auto">
          <a:xfrm flipV="1">
            <a:off x="533400" y="1143000"/>
            <a:ext cx="0" cy="46482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4999" name="Fußzeilenplatzhalter 7"/>
          <p:cNvSpPr>
            <a:spLocks noGrp="1"/>
          </p:cNvSpPr>
          <p:nvPr>
            <p:ph type="ftr" sz="quarter" idx="10"/>
          </p:nvPr>
        </p:nvSpPr>
        <p:spPr bwMode="auto">
          <a:xfrm>
            <a:off x="1692275" y="6448425"/>
            <a:ext cx="57594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5" grpId="0" animBg="1" autoUpdateAnimBg="0"/>
      <p:bldP spid="1435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175"/>
            <a:ext cx="9144000" cy="555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/>
              <a:t>Software für Chemielehrer</a:t>
            </a:r>
          </a:p>
        </p:txBody>
      </p:sp>
      <p:sp>
        <p:nvSpPr>
          <p:cNvPr id="87043" name="Fußzeilenplatzhalter 7"/>
          <p:cNvSpPr txBox="1">
            <a:spLocks noGrp="1"/>
          </p:cNvSpPr>
          <p:nvPr/>
        </p:nvSpPr>
        <p:spPr bwMode="auto">
          <a:xfrm>
            <a:off x="1692275" y="6448425"/>
            <a:ext cx="5759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/>
              <a:t>F.-J. Scharfenberg, Didaktik Biologie; W. Wagner, Didaktik Chemie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685800" y="5942013"/>
            <a:ext cx="7772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/>
              <a:t>Quelle: Schanda, F. (1995). </a:t>
            </a:r>
            <a:r>
              <a:rPr lang="de-DE" altLang="de-DE" i="1"/>
              <a:t>Computer-Lernprogramme</a:t>
            </a:r>
            <a:r>
              <a:rPr lang="de-DE" altLang="de-DE"/>
              <a:t>, Weinheim: Beltz. </a:t>
            </a:r>
          </a:p>
        </p:txBody>
      </p:sp>
      <p:sp>
        <p:nvSpPr>
          <p:cNvPr id="87045" name="Text Box 16"/>
          <p:cNvSpPr txBox="1">
            <a:spLocks noChangeArrowheads="1"/>
          </p:cNvSpPr>
          <p:nvPr/>
        </p:nvSpPr>
        <p:spPr bwMode="auto">
          <a:xfrm>
            <a:off x="642938" y="1025525"/>
            <a:ext cx="1784350" cy="239713"/>
          </a:xfrm>
          <a:prstGeom prst="rect">
            <a:avLst/>
          </a:prstGeom>
          <a:solidFill>
            <a:schemeClr val="tx1"/>
          </a:solidFill>
          <a:ln w="28575">
            <a:solidFill>
              <a:srgbClr val="020000"/>
            </a:solidFill>
            <a:miter lim="800000"/>
            <a:headEnd/>
            <a:tailEnd/>
          </a:ln>
        </p:spPr>
        <p:txBody>
          <a:bodyPr tIns="10800" bIns="10800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b="1">
                <a:solidFill>
                  <a:schemeClr val="bg1"/>
                </a:solidFill>
              </a:rPr>
              <a:t>Anwenderprogramme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725613" y="1343025"/>
            <a:ext cx="1744662" cy="220663"/>
          </a:xfrm>
          <a:prstGeom prst="rect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" bIns="10800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b="1"/>
              <a:t>Texteditoren</a:t>
            </a:r>
          </a:p>
        </p:txBody>
      </p:sp>
      <p:cxnSp>
        <p:nvCxnSpPr>
          <p:cNvPr id="87047" name="AutoShape 20"/>
          <p:cNvCxnSpPr>
            <a:cxnSpLocks noChangeShapeType="1"/>
            <a:stCxn id="87045" idx="2"/>
            <a:endCxn id="9" idx="1"/>
          </p:cNvCxnSpPr>
          <p:nvPr/>
        </p:nvCxnSpPr>
        <p:spPr bwMode="auto">
          <a:xfrm rot="16200000" flipH="1">
            <a:off x="1540669" y="1269207"/>
            <a:ext cx="179387" cy="190500"/>
          </a:xfrm>
          <a:prstGeom prst="bentConnector2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1722438" y="1638300"/>
            <a:ext cx="1747837" cy="233363"/>
          </a:xfrm>
          <a:prstGeom prst="rect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" bIns="10800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b="1"/>
              <a:t>Formel-/Bildeditoren</a:t>
            </a:r>
          </a:p>
        </p:txBody>
      </p:sp>
      <p:cxnSp>
        <p:nvCxnSpPr>
          <p:cNvPr id="87049" name="AutoShape 21"/>
          <p:cNvCxnSpPr>
            <a:cxnSpLocks noChangeShapeType="1"/>
            <a:stCxn id="87045" idx="2"/>
            <a:endCxn id="12" idx="1"/>
          </p:cNvCxnSpPr>
          <p:nvPr/>
        </p:nvCxnSpPr>
        <p:spPr bwMode="auto">
          <a:xfrm rot="16200000" flipH="1">
            <a:off x="1389062" y="1419226"/>
            <a:ext cx="481013" cy="188912"/>
          </a:xfrm>
          <a:prstGeom prst="bentConnector2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735138" y="1958975"/>
            <a:ext cx="1743075" cy="203200"/>
          </a:xfrm>
          <a:prstGeom prst="rect">
            <a:avLst/>
          </a:prstGeom>
          <a:solidFill>
            <a:schemeClr val="folHlink"/>
          </a:solidFill>
          <a:ln w="28575">
            <a:solidFill>
              <a:srgbClr val="020000"/>
            </a:solidFill>
            <a:miter lim="800000"/>
            <a:headEnd/>
            <a:tailEnd/>
          </a:ln>
        </p:spPr>
        <p:txBody>
          <a:bodyPr tIns="10800" bIns="10800"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b="1"/>
              <a:t>Lernprogramme</a:t>
            </a:r>
          </a:p>
        </p:txBody>
      </p:sp>
      <p:cxnSp>
        <p:nvCxnSpPr>
          <p:cNvPr id="87051" name="AutoShape 22"/>
          <p:cNvCxnSpPr>
            <a:cxnSpLocks noChangeShapeType="1"/>
            <a:stCxn id="87045" idx="2"/>
            <a:endCxn id="15" idx="1"/>
          </p:cNvCxnSpPr>
          <p:nvPr/>
        </p:nvCxnSpPr>
        <p:spPr bwMode="auto">
          <a:xfrm rot="16200000" flipH="1">
            <a:off x="1241426" y="1566862"/>
            <a:ext cx="787400" cy="200025"/>
          </a:xfrm>
          <a:prstGeom prst="bentConnector2">
            <a:avLst/>
          </a:prstGeom>
          <a:noFill/>
          <a:ln w="28575">
            <a:solidFill>
              <a:srgbClr val="02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7052" name="Group 48"/>
          <p:cNvGrpSpPr>
            <a:grpSpLocks/>
          </p:cNvGrpSpPr>
          <p:nvPr/>
        </p:nvGrpSpPr>
        <p:grpSpPr bwMode="auto">
          <a:xfrm>
            <a:off x="2608263" y="2170113"/>
            <a:ext cx="1981200" cy="290512"/>
            <a:chOff x="1670" y="1873"/>
            <a:chExt cx="1248" cy="183"/>
          </a:xfrm>
        </p:grpSpPr>
        <p:sp>
          <p:nvSpPr>
            <p:cNvPr id="87080" name="Text Box 23"/>
            <p:cNvSpPr txBox="1">
              <a:spLocks noChangeArrowheads="1"/>
            </p:cNvSpPr>
            <p:nvPr/>
          </p:nvSpPr>
          <p:spPr bwMode="auto">
            <a:xfrm>
              <a:off x="1801" y="1916"/>
              <a:ext cx="1117" cy="140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Elektronische Bücher</a:t>
              </a:r>
            </a:p>
          </p:txBody>
        </p:sp>
        <p:cxnSp>
          <p:nvCxnSpPr>
            <p:cNvPr id="87081" name="AutoShape 33"/>
            <p:cNvCxnSpPr>
              <a:cxnSpLocks noChangeShapeType="1"/>
              <a:stCxn id="15" idx="2"/>
              <a:endCxn id="87080" idx="1"/>
            </p:cNvCxnSpPr>
            <p:nvPr/>
          </p:nvCxnSpPr>
          <p:spPr bwMode="auto">
            <a:xfrm rot="16200000" flipH="1">
              <a:off x="1679" y="1864"/>
              <a:ext cx="113" cy="132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3" name="Group 49"/>
          <p:cNvGrpSpPr>
            <a:grpSpLocks/>
          </p:cNvGrpSpPr>
          <p:nvPr/>
        </p:nvGrpSpPr>
        <p:grpSpPr bwMode="auto">
          <a:xfrm>
            <a:off x="2606675" y="2171700"/>
            <a:ext cx="1982788" cy="588963"/>
            <a:chOff x="1669" y="1422"/>
            <a:chExt cx="1249" cy="371"/>
          </a:xfrm>
        </p:grpSpPr>
        <p:sp>
          <p:nvSpPr>
            <p:cNvPr id="87078" name="Text Box 24"/>
            <p:cNvSpPr txBox="1">
              <a:spLocks noChangeArrowheads="1"/>
            </p:cNvSpPr>
            <p:nvPr/>
          </p:nvSpPr>
          <p:spPr bwMode="auto">
            <a:xfrm>
              <a:off x="1806" y="1653"/>
              <a:ext cx="1112" cy="140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Tools</a:t>
              </a:r>
            </a:p>
          </p:txBody>
        </p:sp>
        <p:cxnSp>
          <p:nvCxnSpPr>
            <p:cNvPr id="87079" name="AutoShape 34"/>
            <p:cNvCxnSpPr>
              <a:cxnSpLocks noChangeShapeType="1"/>
              <a:stCxn id="15" idx="2"/>
              <a:endCxn id="87078" idx="1"/>
            </p:cNvCxnSpPr>
            <p:nvPr/>
          </p:nvCxnSpPr>
          <p:spPr bwMode="auto">
            <a:xfrm rot="16200000" flipH="1">
              <a:off x="1587" y="1504"/>
              <a:ext cx="302" cy="137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4" name="Group 50"/>
          <p:cNvGrpSpPr>
            <a:grpSpLocks/>
          </p:cNvGrpSpPr>
          <p:nvPr/>
        </p:nvGrpSpPr>
        <p:grpSpPr bwMode="auto">
          <a:xfrm>
            <a:off x="2606675" y="2170113"/>
            <a:ext cx="1982788" cy="889000"/>
            <a:chOff x="1669" y="1421"/>
            <a:chExt cx="1249" cy="560"/>
          </a:xfrm>
        </p:grpSpPr>
        <p:sp>
          <p:nvSpPr>
            <p:cNvPr id="87076" name="Text Box 26"/>
            <p:cNvSpPr txBox="1">
              <a:spLocks noChangeArrowheads="1"/>
            </p:cNvSpPr>
            <p:nvPr/>
          </p:nvSpPr>
          <p:spPr bwMode="auto">
            <a:xfrm>
              <a:off x="1801" y="1838"/>
              <a:ext cx="1117" cy="143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Übungsprogramme</a:t>
              </a:r>
            </a:p>
          </p:txBody>
        </p:sp>
        <p:cxnSp>
          <p:nvCxnSpPr>
            <p:cNvPr id="87077" name="AutoShape 35"/>
            <p:cNvCxnSpPr>
              <a:cxnSpLocks noChangeShapeType="1"/>
              <a:stCxn id="15" idx="2"/>
              <a:endCxn id="87076" idx="1"/>
            </p:cNvCxnSpPr>
            <p:nvPr/>
          </p:nvCxnSpPr>
          <p:spPr bwMode="auto">
            <a:xfrm rot="16200000" flipH="1">
              <a:off x="1491" y="1599"/>
              <a:ext cx="488" cy="132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5" name="Group 51"/>
          <p:cNvGrpSpPr>
            <a:grpSpLocks/>
          </p:cNvGrpSpPr>
          <p:nvPr/>
        </p:nvGrpSpPr>
        <p:grpSpPr bwMode="auto">
          <a:xfrm>
            <a:off x="2605088" y="2171700"/>
            <a:ext cx="1984375" cy="1169988"/>
            <a:chOff x="1668" y="1422"/>
            <a:chExt cx="1250" cy="737"/>
          </a:xfrm>
        </p:grpSpPr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1806" y="2024"/>
              <a:ext cx="1112" cy="13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8575">
              <a:solidFill>
                <a:srgbClr val="020000"/>
              </a:solidFill>
              <a:miter lim="800000"/>
              <a:headEnd/>
              <a:tailEnd/>
            </a:ln>
            <a:effectLst/>
          </p:spPr>
          <p:txBody>
            <a:bodyPr tIns="10800" bIns="10800"/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de-DE" b="1" dirty="0">
                  <a:latin typeface="Arial" charset="0"/>
                  <a:cs typeface="+mn-cs"/>
                </a:rPr>
                <a:t>Lehrprogramme</a:t>
              </a:r>
            </a:p>
          </p:txBody>
        </p:sp>
        <p:cxnSp>
          <p:nvCxnSpPr>
            <p:cNvPr id="87075" name="AutoShape 36"/>
            <p:cNvCxnSpPr>
              <a:cxnSpLocks noChangeShapeType="1"/>
              <a:stCxn id="15" idx="2"/>
              <a:endCxn id="27" idx="1"/>
            </p:cNvCxnSpPr>
            <p:nvPr/>
          </p:nvCxnSpPr>
          <p:spPr bwMode="auto">
            <a:xfrm rot="16200000" flipH="1">
              <a:off x="1402" y="1688"/>
              <a:ext cx="670" cy="137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6" name="Group 57"/>
          <p:cNvGrpSpPr>
            <a:grpSpLocks/>
          </p:cNvGrpSpPr>
          <p:nvPr/>
        </p:nvGrpSpPr>
        <p:grpSpPr bwMode="auto">
          <a:xfrm>
            <a:off x="3706813" y="3349625"/>
            <a:ext cx="2165350" cy="298450"/>
            <a:chOff x="1414" y="1109"/>
            <a:chExt cx="1364" cy="188"/>
          </a:xfrm>
        </p:grpSpPr>
        <p:sp>
          <p:nvSpPr>
            <p:cNvPr id="87072" name="Text Box 41"/>
            <p:cNvSpPr txBox="1">
              <a:spLocks noChangeArrowheads="1"/>
            </p:cNvSpPr>
            <p:nvPr/>
          </p:nvSpPr>
          <p:spPr bwMode="auto">
            <a:xfrm>
              <a:off x="1564" y="1165"/>
              <a:ext cx="1214" cy="132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Simulationen</a:t>
              </a:r>
            </a:p>
          </p:txBody>
        </p:sp>
        <p:cxnSp>
          <p:nvCxnSpPr>
            <p:cNvPr id="87073" name="AutoShape 51"/>
            <p:cNvCxnSpPr>
              <a:cxnSpLocks noChangeShapeType="1"/>
              <a:stCxn id="27" idx="2"/>
              <a:endCxn id="87072" idx="1"/>
            </p:cNvCxnSpPr>
            <p:nvPr/>
          </p:nvCxnSpPr>
          <p:spPr bwMode="auto">
            <a:xfrm rot="16200000" flipH="1">
              <a:off x="1428" y="1095"/>
              <a:ext cx="122" cy="149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7" name="Group 58"/>
          <p:cNvGrpSpPr>
            <a:grpSpLocks/>
          </p:cNvGrpSpPr>
          <p:nvPr/>
        </p:nvGrpSpPr>
        <p:grpSpPr bwMode="auto">
          <a:xfrm>
            <a:off x="3708400" y="3349625"/>
            <a:ext cx="2171700" cy="581025"/>
            <a:chOff x="1415" y="1109"/>
            <a:chExt cx="1368" cy="366"/>
          </a:xfrm>
        </p:grpSpPr>
        <p:sp>
          <p:nvSpPr>
            <p:cNvPr id="87070" name="Text Box 42"/>
            <p:cNvSpPr txBox="1">
              <a:spLocks noChangeArrowheads="1"/>
            </p:cNvSpPr>
            <p:nvPr/>
          </p:nvSpPr>
          <p:spPr bwMode="auto">
            <a:xfrm>
              <a:off x="1564" y="1345"/>
              <a:ext cx="1219" cy="130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Modellbildungssysteme</a:t>
              </a:r>
            </a:p>
          </p:txBody>
        </p:sp>
        <p:cxnSp>
          <p:nvCxnSpPr>
            <p:cNvPr id="87071" name="AutoShape 52"/>
            <p:cNvCxnSpPr>
              <a:cxnSpLocks noChangeShapeType="1"/>
              <a:stCxn id="27" idx="2"/>
              <a:endCxn id="87070" idx="1"/>
            </p:cNvCxnSpPr>
            <p:nvPr/>
          </p:nvCxnSpPr>
          <p:spPr bwMode="auto">
            <a:xfrm rot="16200000" flipH="1">
              <a:off x="1339" y="1185"/>
              <a:ext cx="301" cy="149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8" name="Group 59"/>
          <p:cNvGrpSpPr>
            <a:grpSpLocks/>
          </p:cNvGrpSpPr>
          <p:nvPr/>
        </p:nvGrpSpPr>
        <p:grpSpPr bwMode="auto">
          <a:xfrm>
            <a:off x="3706813" y="3351213"/>
            <a:ext cx="2181225" cy="852487"/>
            <a:chOff x="1414" y="1110"/>
            <a:chExt cx="1374" cy="537"/>
          </a:xfrm>
        </p:grpSpPr>
        <p:sp>
          <p:nvSpPr>
            <p:cNvPr id="87068" name="Text Box 43"/>
            <p:cNvSpPr txBox="1">
              <a:spLocks noChangeArrowheads="1"/>
            </p:cNvSpPr>
            <p:nvPr/>
          </p:nvSpPr>
          <p:spPr bwMode="auto">
            <a:xfrm>
              <a:off x="1564" y="1520"/>
              <a:ext cx="1224" cy="127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Tutorien</a:t>
              </a:r>
            </a:p>
          </p:txBody>
        </p:sp>
        <p:cxnSp>
          <p:nvCxnSpPr>
            <p:cNvPr id="87069" name="AutoShape 53"/>
            <p:cNvCxnSpPr>
              <a:cxnSpLocks noChangeShapeType="1"/>
              <a:stCxn id="27" idx="2"/>
              <a:endCxn id="87068" idx="1"/>
            </p:cNvCxnSpPr>
            <p:nvPr/>
          </p:nvCxnSpPr>
          <p:spPr bwMode="auto">
            <a:xfrm rot="16200000" flipH="1">
              <a:off x="1252" y="1272"/>
              <a:ext cx="474" cy="149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59" name="Group 60"/>
          <p:cNvGrpSpPr>
            <a:grpSpLocks/>
          </p:cNvGrpSpPr>
          <p:nvPr/>
        </p:nvGrpSpPr>
        <p:grpSpPr bwMode="auto">
          <a:xfrm>
            <a:off x="4914900" y="4213225"/>
            <a:ext cx="2682875" cy="306388"/>
            <a:chOff x="2175" y="1653"/>
            <a:chExt cx="1690" cy="193"/>
          </a:xfrm>
        </p:grpSpPr>
        <p:sp>
          <p:nvSpPr>
            <p:cNvPr id="87066" name="Text Box 44"/>
            <p:cNvSpPr txBox="1">
              <a:spLocks noChangeArrowheads="1"/>
            </p:cNvSpPr>
            <p:nvPr/>
          </p:nvSpPr>
          <p:spPr bwMode="auto">
            <a:xfrm>
              <a:off x="2305" y="1715"/>
              <a:ext cx="1560" cy="131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Einfache Tutorien</a:t>
              </a:r>
            </a:p>
          </p:txBody>
        </p:sp>
        <p:cxnSp>
          <p:nvCxnSpPr>
            <p:cNvPr id="87067" name="AutoShape 54"/>
            <p:cNvCxnSpPr>
              <a:cxnSpLocks noChangeShapeType="1"/>
              <a:stCxn id="87068" idx="2"/>
              <a:endCxn id="87066" idx="1"/>
            </p:cNvCxnSpPr>
            <p:nvPr/>
          </p:nvCxnSpPr>
          <p:spPr bwMode="auto">
            <a:xfrm rot="16200000" flipH="1">
              <a:off x="2176" y="1652"/>
              <a:ext cx="128" cy="129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60" name="Group 61"/>
          <p:cNvGrpSpPr>
            <a:grpSpLocks/>
          </p:cNvGrpSpPr>
          <p:nvPr/>
        </p:nvGrpSpPr>
        <p:grpSpPr bwMode="auto">
          <a:xfrm>
            <a:off x="4916488" y="4213225"/>
            <a:ext cx="2681287" cy="588963"/>
            <a:chOff x="2176" y="1653"/>
            <a:chExt cx="1689" cy="371"/>
          </a:xfrm>
        </p:grpSpPr>
        <p:sp>
          <p:nvSpPr>
            <p:cNvPr id="87064" name="Text Box 45"/>
            <p:cNvSpPr txBox="1">
              <a:spLocks noChangeArrowheads="1"/>
            </p:cNvSpPr>
            <p:nvPr/>
          </p:nvSpPr>
          <p:spPr bwMode="auto">
            <a:xfrm>
              <a:off x="2305" y="1896"/>
              <a:ext cx="1560" cy="128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Adaptive Tutorien</a:t>
              </a:r>
            </a:p>
          </p:txBody>
        </p:sp>
        <p:cxnSp>
          <p:nvCxnSpPr>
            <p:cNvPr id="87065" name="AutoShape 55"/>
            <p:cNvCxnSpPr>
              <a:cxnSpLocks noChangeShapeType="1"/>
              <a:stCxn id="87068" idx="2"/>
              <a:endCxn id="87064" idx="1"/>
            </p:cNvCxnSpPr>
            <p:nvPr/>
          </p:nvCxnSpPr>
          <p:spPr bwMode="auto">
            <a:xfrm rot="16200000" flipH="1">
              <a:off x="2087" y="1742"/>
              <a:ext cx="308" cy="129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061" name="Group 62"/>
          <p:cNvGrpSpPr>
            <a:grpSpLocks/>
          </p:cNvGrpSpPr>
          <p:nvPr/>
        </p:nvGrpSpPr>
        <p:grpSpPr bwMode="auto">
          <a:xfrm>
            <a:off x="4916488" y="4213225"/>
            <a:ext cx="2673350" cy="879475"/>
            <a:chOff x="2176" y="1653"/>
            <a:chExt cx="1684" cy="554"/>
          </a:xfrm>
        </p:grpSpPr>
        <p:sp>
          <p:nvSpPr>
            <p:cNvPr id="87062" name="Text Box 46"/>
            <p:cNvSpPr txBox="1">
              <a:spLocks noChangeArrowheads="1"/>
            </p:cNvSpPr>
            <p:nvPr/>
          </p:nvSpPr>
          <p:spPr bwMode="auto">
            <a:xfrm>
              <a:off x="2311" y="2065"/>
              <a:ext cx="1549" cy="142"/>
            </a:xfrm>
            <a:prstGeom prst="rect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tIns="10800" bIns="10800"/>
            <a:lstStyle>
              <a:lvl1pPr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b="1"/>
                <a:t>Intelligente Tutorielle Systeme</a:t>
              </a:r>
            </a:p>
          </p:txBody>
        </p:sp>
        <p:cxnSp>
          <p:nvCxnSpPr>
            <p:cNvPr id="87063" name="AutoShape 56"/>
            <p:cNvCxnSpPr>
              <a:cxnSpLocks noChangeShapeType="1"/>
              <a:stCxn id="87068" idx="2"/>
              <a:endCxn id="87062" idx="1"/>
            </p:cNvCxnSpPr>
            <p:nvPr/>
          </p:nvCxnSpPr>
          <p:spPr bwMode="auto">
            <a:xfrm rot="16200000" flipH="1">
              <a:off x="2002" y="1827"/>
              <a:ext cx="484" cy="135"/>
            </a:xfrm>
            <a:prstGeom prst="bentConnector2">
              <a:avLst/>
            </a:prstGeom>
            <a:noFill/>
            <a:ln w="28575">
              <a:solidFill>
                <a:srgbClr val="02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AD W. Wagner, Didaktik Chemie, Universität Bayreuth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1049338"/>
          </a:xfrm>
        </p:spPr>
        <p:txBody>
          <a:bodyPr/>
          <a:lstStyle/>
          <a:p>
            <a:pPr eaLnBrk="1" hangingPunct="1"/>
            <a:r>
              <a:rPr lang="de-DE" altLang="de-DE"/>
              <a:t>Typische Computernutzung durch Chemielehrer 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250825" y="1676400"/>
            <a:ext cx="864235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marL="482600" indent="-295275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de-DE" altLang="de-DE" sz="3200" dirty="0" smtClean="0"/>
              <a:t>50</a:t>
            </a:r>
            <a:r>
              <a:rPr lang="de-DE" altLang="de-DE" sz="3200" dirty="0"/>
              <a:t>% Text editieren (Unterrichtsskizzen,...)</a:t>
            </a:r>
          </a:p>
          <a:p>
            <a:pPr eaLnBrk="1" hangingPunct="1">
              <a:buFontTx/>
              <a:buChar char="•"/>
            </a:pPr>
            <a:r>
              <a:rPr lang="de-DE" altLang="de-DE" sz="3200" dirty="0" smtClean="0"/>
              <a:t>30</a:t>
            </a:r>
            <a:r>
              <a:rPr lang="de-DE" altLang="de-DE" sz="3200" dirty="0"/>
              <a:t>% Präsentation (Folien, Arbeitsblätter)</a:t>
            </a:r>
          </a:p>
          <a:p>
            <a:pPr eaLnBrk="1" hangingPunct="1">
              <a:buFontTx/>
              <a:buChar char="•"/>
            </a:pPr>
            <a:r>
              <a:rPr lang="de-DE" altLang="de-DE" sz="3200" dirty="0"/>
              <a:t>  5% Tabellenkalkulation</a:t>
            </a:r>
          </a:p>
          <a:p>
            <a:pPr eaLnBrk="1" hangingPunct="1">
              <a:buFontTx/>
              <a:buChar char="•"/>
            </a:pPr>
            <a:r>
              <a:rPr lang="de-DE" altLang="de-DE" sz="3200" dirty="0"/>
              <a:t>10% Bilder / Grafiken scannen / bearbeiten</a:t>
            </a:r>
          </a:p>
          <a:p>
            <a:pPr eaLnBrk="1" hangingPunct="1">
              <a:buFontTx/>
              <a:buChar char="•"/>
            </a:pPr>
            <a:r>
              <a:rPr lang="de-DE" altLang="de-DE" sz="3200" dirty="0"/>
              <a:t>  3% messen, testen, demonstrieren,</a:t>
            </a:r>
            <a:br>
              <a:rPr lang="de-DE" altLang="de-DE" sz="3200" dirty="0"/>
            </a:br>
            <a:r>
              <a:rPr lang="de-DE" altLang="de-DE" sz="3200" dirty="0"/>
              <a:t>        Daten verwalten, rechnen, ...</a:t>
            </a:r>
          </a:p>
          <a:p>
            <a:pPr eaLnBrk="1" hangingPunct="1">
              <a:buFontTx/>
              <a:buChar char="•"/>
            </a:pPr>
            <a:r>
              <a:rPr lang="de-DE" altLang="de-DE" sz="3200" dirty="0"/>
              <a:t>  2% </a:t>
            </a:r>
            <a:r>
              <a:rPr lang="de-DE" altLang="de-DE" sz="3200" dirty="0" smtClean="0"/>
              <a:t>Video erstellen und schneiden. </a:t>
            </a:r>
            <a:endParaRPr lang="de-DE" altLang="de-DE" sz="3200" dirty="0"/>
          </a:p>
        </p:txBody>
      </p:sp>
      <p:sp>
        <p:nvSpPr>
          <p:cNvPr id="91140" name="Text Box 8"/>
          <p:cNvSpPr txBox="1">
            <a:spLocks noChangeArrowheads="1"/>
          </p:cNvSpPr>
          <p:nvPr/>
        </p:nvSpPr>
        <p:spPr bwMode="auto">
          <a:xfrm>
            <a:off x="3132138" y="1268413"/>
            <a:ext cx="2879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800"/>
              <a:t>Schätzung</a:t>
            </a:r>
          </a:p>
        </p:txBody>
      </p:sp>
      <p:sp>
        <p:nvSpPr>
          <p:cNvPr id="91141" name="Fußzeilenplatzhalter 5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Sicherung auf HDD: Beschreibung</a:t>
            </a:r>
          </a:p>
        </p:txBody>
      </p:sp>
      <p:sp>
        <p:nvSpPr>
          <p:cNvPr id="93187" name="Text Box 6"/>
          <p:cNvSpPr txBox="1">
            <a:spLocks noChangeArrowheads="1"/>
          </p:cNvSpPr>
          <p:nvPr/>
        </p:nvSpPr>
        <p:spPr bwMode="auto">
          <a:xfrm>
            <a:off x="250825" y="765175"/>
            <a:ext cx="864235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400" b="1" dirty="0"/>
              <a:t>z.B. 1x SSD </a:t>
            </a:r>
            <a:r>
              <a:rPr lang="de-DE" altLang="de-DE" sz="2400" b="1" dirty="0" smtClean="0"/>
              <a:t>512GB</a:t>
            </a:r>
            <a:r>
              <a:rPr lang="de-DE" altLang="de-DE" sz="2400" b="1" dirty="0"/>
              <a:t>, 1x HDD </a:t>
            </a:r>
            <a:r>
              <a:rPr lang="de-DE" altLang="de-DE" sz="2400" b="1" dirty="0" smtClean="0"/>
              <a:t>1TB</a:t>
            </a:r>
            <a:r>
              <a:rPr lang="de-DE" altLang="de-DE" sz="2400" b="1" dirty="0"/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de-DE" altLang="de-DE" sz="2400" b="1" dirty="0">
                <a:solidFill>
                  <a:srgbClr val="0000FF"/>
                </a:solidFill>
              </a:rPr>
              <a:t>SSD</a:t>
            </a:r>
            <a:r>
              <a:rPr lang="de-DE" altLang="de-DE" sz="2400" dirty="0"/>
              <a:t> Laufwerk C:, </a:t>
            </a:r>
            <a:r>
              <a:rPr lang="de-DE" altLang="de-DE" sz="2400" dirty="0" smtClean="0"/>
              <a:t>512GB</a:t>
            </a:r>
            <a:r>
              <a:rPr lang="de-DE" altLang="de-DE" sz="2400" dirty="0"/>
              <a:t/>
            </a:r>
            <a:br>
              <a:rPr lang="de-DE" altLang="de-DE" sz="2400" dirty="0"/>
            </a:br>
            <a:r>
              <a:rPr lang="de-DE" altLang="de-DE" sz="2400" dirty="0"/>
              <a:t>Inhalt: Betriebssystem und Installationen der Anwendungen.</a:t>
            </a:r>
            <a:br>
              <a:rPr lang="de-DE" altLang="de-DE" sz="2400" dirty="0"/>
            </a:br>
            <a:r>
              <a:rPr lang="de-DE" altLang="de-DE" sz="2400" dirty="0"/>
              <a:t>Bsp.: Windows, Office, Bildeditoren...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de-DE" altLang="de-DE" sz="2400" b="1" dirty="0">
                <a:solidFill>
                  <a:srgbClr val="008000"/>
                </a:solidFill>
              </a:rPr>
              <a:t>HDD 1</a:t>
            </a:r>
            <a:r>
              <a:rPr lang="de-DE" altLang="de-DE" sz="2400" b="1" dirty="0">
                <a:solidFill>
                  <a:srgbClr val="0000FF"/>
                </a:solidFill>
              </a:rPr>
              <a:t> </a:t>
            </a:r>
            <a:r>
              <a:rPr lang="de-DE" altLang="de-DE" sz="2400" b="1" dirty="0"/>
              <a:t>Partition 1:</a:t>
            </a:r>
            <a:r>
              <a:rPr lang="de-DE" altLang="de-DE" sz="2400" dirty="0"/>
              <a:t> Laufwerk D:, ca. 400GB</a:t>
            </a:r>
            <a:br>
              <a:rPr lang="de-DE" altLang="de-DE" sz="2400" dirty="0"/>
            </a:br>
            <a:r>
              <a:rPr lang="de-DE" altLang="de-DE" sz="2400" dirty="0"/>
              <a:t>Inhalt: Daten, die sich oft ändern</a:t>
            </a:r>
            <a:br>
              <a:rPr lang="de-DE" altLang="de-DE" sz="2400" dirty="0"/>
            </a:br>
            <a:r>
              <a:rPr lang="de-DE" altLang="de-DE" sz="2400" dirty="0"/>
              <a:t>Bsp.: Dokumente, Kalkulationstabellen, Bilder…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de-DE" altLang="de-DE" sz="2400" b="1" dirty="0">
                <a:solidFill>
                  <a:srgbClr val="008000"/>
                </a:solidFill>
              </a:rPr>
              <a:t>HDD 1</a:t>
            </a:r>
            <a:r>
              <a:rPr lang="de-DE" altLang="de-DE" sz="2400" b="1" dirty="0"/>
              <a:t> Partition 2:</a:t>
            </a:r>
            <a:r>
              <a:rPr lang="de-DE" altLang="de-DE" sz="2400" dirty="0"/>
              <a:t> Laufwerk E:, ca. 600GB</a:t>
            </a:r>
            <a:br>
              <a:rPr lang="de-DE" altLang="de-DE" sz="2400" dirty="0"/>
            </a:br>
            <a:r>
              <a:rPr lang="de-DE" altLang="de-DE" sz="2400" dirty="0"/>
              <a:t>Inhalt: Daten, die sich selten ändern; Bildarchive, Sicherungskopien, Urdateien für Installation...</a:t>
            </a:r>
          </a:p>
        </p:txBody>
      </p:sp>
      <p:sp>
        <p:nvSpPr>
          <p:cNvPr id="93188" name="Fußzeilenplatzhalter 4"/>
          <p:cNvSpPr>
            <a:spLocks noGrp="1"/>
          </p:cNvSpPr>
          <p:nvPr>
            <p:ph type="ftr" sz="quarter" idx="10"/>
          </p:nvPr>
        </p:nvSpPr>
        <p:spPr bwMode="auto">
          <a:xfrm>
            <a:off x="1692275" y="6448425"/>
            <a:ext cx="575945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mtClean="0"/>
              <a:t>AD W. Wagner, Didaktik Chemie, Universität Bayreuth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471</Words>
  <Application>Microsoft Office PowerPoint</Application>
  <PresentationFormat>Bildschirmpräsentation (4:3)</PresentationFormat>
  <Paragraphs>180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Times New Roman</vt:lpstr>
      <vt:lpstr>1_Leere Präsentation</vt:lpstr>
      <vt:lpstr>Benutzerdefiniertes Design</vt:lpstr>
      <vt:lpstr>Multimediakompetenz C</vt:lpstr>
      <vt:lpstr>Konfigurationen über die Zeit</vt:lpstr>
      <vt:lpstr>Steckkarten und Peripherie</vt:lpstr>
      <vt:lpstr>Ergonomie</vt:lpstr>
      <vt:lpstr>Software für Chemielehrer</vt:lpstr>
      <vt:lpstr>Software für Chemielehrer</vt:lpstr>
      <vt:lpstr>Typische Computernutzung durch Chemielehrer </vt:lpstr>
      <vt:lpstr>Sicherung auf HDD: Beschreibung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226</cp:revision>
  <dcterms:created xsi:type="dcterms:W3CDTF">2000-07-31T09:48:46Z</dcterms:created>
  <dcterms:modified xsi:type="dcterms:W3CDTF">2023-04-18T13:15:18Z</dcterms:modified>
</cp:coreProperties>
</file>