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4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405" r:id="rId2"/>
    <p:sldId id="406" r:id="rId3"/>
    <p:sldId id="407" r:id="rId4"/>
    <p:sldId id="272" r:id="rId5"/>
    <p:sldId id="273" r:id="rId6"/>
    <p:sldId id="408" r:id="rId7"/>
    <p:sldId id="431" r:id="rId8"/>
    <p:sldId id="371" r:id="rId9"/>
    <p:sldId id="295" r:id="rId10"/>
    <p:sldId id="335" r:id="rId11"/>
    <p:sldId id="336" r:id="rId12"/>
    <p:sldId id="337" r:id="rId13"/>
    <p:sldId id="368" r:id="rId14"/>
    <p:sldId id="367" r:id="rId15"/>
    <p:sldId id="409" r:id="rId16"/>
    <p:sldId id="334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85" r:id="rId25"/>
    <p:sldId id="402" r:id="rId26"/>
    <p:sldId id="427" r:id="rId27"/>
    <p:sldId id="347" r:id="rId28"/>
    <p:sldId id="372" r:id="rId29"/>
    <p:sldId id="373" r:id="rId30"/>
    <p:sldId id="374" r:id="rId31"/>
    <p:sldId id="386" r:id="rId32"/>
    <p:sldId id="377" r:id="rId33"/>
    <p:sldId id="411" r:id="rId34"/>
    <p:sldId id="410" r:id="rId35"/>
    <p:sldId id="412" r:id="rId36"/>
    <p:sldId id="413" r:id="rId37"/>
    <p:sldId id="403" r:id="rId38"/>
    <p:sldId id="275" r:id="rId39"/>
    <p:sldId id="286" r:id="rId40"/>
    <p:sldId id="285" r:id="rId41"/>
    <p:sldId id="425" r:id="rId42"/>
    <p:sldId id="277" r:id="rId43"/>
    <p:sldId id="278" r:id="rId44"/>
    <p:sldId id="282" r:id="rId45"/>
    <p:sldId id="281" r:id="rId46"/>
    <p:sldId id="393" r:id="rId47"/>
    <p:sldId id="426" r:id="rId48"/>
    <p:sldId id="289" r:id="rId49"/>
    <p:sldId id="287" r:id="rId50"/>
    <p:sldId id="414" r:id="rId51"/>
    <p:sldId id="404" r:id="rId52"/>
    <p:sldId id="314" r:id="rId53"/>
    <p:sldId id="432" r:id="rId54"/>
    <p:sldId id="315" r:id="rId55"/>
    <p:sldId id="352" r:id="rId56"/>
    <p:sldId id="327" r:id="rId57"/>
    <p:sldId id="389" r:id="rId58"/>
    <p:sldId id="321" r:id="rId59"/>
    <p:sldId id="329" r:id="rId60"/>
    <p:sldId id="320" r:id="rId61"/>
    <p:sldId id="322" r:id="rId62"/>
    <p:sldId id="326" r:id="rId63"/>
    <p:sldId id="415" r:id="rId64"/>
    <p:sldId id="416" r:id="rId65"/>
    <p:sldId id="418" r:id="rId66"/>
    <p:sldId id="419" r:id="rId67"/>
    <p:sldId id="420" r:id="rId68"/>
    <p:sldId id="421" r:id="rId69"/>
    <p:sldId id="348" r:id="rId70"/>
    <p:sldId id="422" r:id="rId71"/>
    <p:sldId id="423" r:id="rId72"/>
    <p:sldId id="349" r:id="rId73"/>
    <p:sldId id="424" r:id="rId74"/>
    <p:sldId id="354" r:id="rId75"/>
    <p:sldId id="417" r:id="rId76"/>
    <p:sldId id="428" r:id="rId77"/>
    <p:sldId id="429" r:id="rId78"/>
    <p:sldId id="430" r:id="rId79"/>
    <p:sldId id="433" r:id="rId80"/>
    <p:sldId id="330" r:id="rId81"/>
    <p:sldId id="398" r:id="rId82"/>
    <p:sldId id="399" r:id="rId83"/>
  </p:sldIdLst>
  <p:sldSz cx="9144000" cy="6858000" type="screen4x3"/>
  <p:notesSz cx="6858000" cy="99456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CCCC"/>
    <a:srgbClr val="FF0000"/>
    <a:srgbClr val="FF00FF"/>
    <a:srgbClr val="FFCC66"/>
    <a:srgbClr val="FDF19B"/>
    <a:srgbClr val="8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107" d="100"/>
          <a:sy n="107" d="100"/>
        </p:scale>
        <p:origin x="1662" y="66"/>
      </p:cViewPr>
      <p:guideLst>
        <p:guide orient="horz" pos="482"/>
        <p:guide orient="horz" pos="3936"/>
        <p:guide pos="158"/>
        <p:guide pos="560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32.xml"/><Relationship Id="rId1" Type="http://schemas.openxmlformats.org/officeDocument/2006/relationships/slide" Target="slides/slide13.xml"/><Relationship Id="rId6" Type="http://schemas.openxmlformats.org/officeDocument/2006/relationships/slide" Target="slides/slide82.xml"/><Relationship Id="rId5" Type="http://schemas.openxmlformats.org/officeDocument/2006/relationships/slide" Target="slides/slide79.xml"/><Relationship Id="rId4" Type="http://schemas.openxmlformats.org/officeDocument/2006/relationships/slide" Target="slides/slide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161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161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5A9F4B2-C85D-4785-BF5D-CEF5F00B67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01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889"/>
            <a:ext cx="5029200" cy="447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61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161"/>
            <a:ext cx="2971800" cy="4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DC84B44-5169-49AF-B51A-38D17BF9C2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9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Regel des Laien „je dunkler desto gesünder“ ist zu einfach. Die meisten dunklen Brote sind mit Zuckerkulör gefärbt. Das ist nicht schädlich, zeigt aber die </a:t>
            </a:r>
            <a:r>
              <a:rPr lang="de-DE" dirty="0" err="1"/>
              <a:t>Vordergründigkeit</a:t>
            </a:r>
            <a:r>
              <a:rPr lang="de-DE" dirty="0"/>
              <a:t> der vorhin erwähnten Denkweise.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368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ist fachlich sicher korrekt, aber ganz wenig attraktiv für Einsteiger.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93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arbeitet ein Tandem aus Chemie-Lehrerin (rechts) und Hauswirtschaftslehrerin (links).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46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Viele (nicht nur Laien) glauben, Johannisbrotkernmehl sei ein „chemisches“ Produkt, also „schlechte Chemie“, die es zu meiden gelte.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8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 einziges Unternehmen ist in beiden Verbänden Mitglied!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11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 sind gut ausgebildet bezüglich der fachlichen Perspektiven (Es), es fehlen aber in der Regel die dafür grundlegenden subjektiven Erfahrungen bzw. Beispiele, wie Sie mit Lernenden darüber kommunizieren können.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61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Aromen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9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Aromen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29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Aromen.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23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Beachten Sie grün: die Stoffklasse der Ester. Und rot: giftige Verbindungen.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88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Laie kann die Begriffe nicht unterscheiden. Absicht?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03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Ergebnis: immer die rote Variante wird als „leckerer“ beschrieben.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84B44-5169-49AF-B51A-38D17BF9C2E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6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AD W. Wagner, Didaktik der Chemie, Universität Bayreuth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AD W. Wagner, Didaktik der Chemie, Universität Bayreuth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AD W. Wagner, Didaktik der Chemie, Universität Bayreuth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AD W. Wagner, Didaktik der Chemie, Universität Bayreuth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AD W. Wagner, Didaktik der Chemie, Universität Bayreuth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617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905000" y="6308725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AD W. Wagner, Didaktik der Chemie, Universität Bayreuth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9144000" cy="61277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Fragen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dhdfgh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563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dirty="0" err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AD W. Wagner, Didaktik der Chemie, Universität Bayreuth</a:t>
            </a:r>
          </a:p>
        </p:txBody>
      </p:sp>
      <p:grpSp>
        <p:nvGrpSpPr>
          <p:cNvPr id="2" name="Group 64"/>
          <p:cNvGrpSpPr>
            <a:grpSpLocks/>
          </p:cNvGrpSpPr>
          <p:nvPr userDrawn="1"/>
        </p:nvGrpSpPr>
        <p:grpSpPr bwMode="auto">
          <a:xfrm>
            <a:off x="8215338" y="6308725"/>
            <a:ext cx="577850" cy="415925"/>
            <a:chOff x="7727" y="1983"/>
            <a:chExt cx="1536" cy="1065"/>
          </a:xfrm>
        </p:grpSpPr>
        <p:sp>
          <p:nvSpPr>
            <p:cNvPr id="1089" name="Arc 65"/>
            <p:cNvSpPr>
              <a:spLocks noChangeAspect="1"/>
            </p:cNvSpPr>
            <p:nvPr/>
          </p:nvSpPr>
          <p:spPr bwMode="auto">
            <a:xfrm flipV="1">
              <a:off x="7727" y="2166"/>
              <a:ext cx="1536" cy="447"/>
            </a:xfrm>
            <a:custGeom>
              <a:avLst/>
              <a:gdLst>
                <a:gd name="G0" fmla="+- 20876 0 0"/>
                <a:gd name="G1" fmla="+- 6768 0 0"/>
                <a:gd name="G2" fmla="+- 21600 0 0"/>
                <a:gd name="T0" fmla="*/ 41388 w 42476"/>
                <a:gd name="T1" fmla="*/ 0 h 28368"/>
                <a:gd name="T2" fmla="*/ 0 w 42476"/>
                <a:gd name="T3" fmla="*/ 12312 h 28368"/>
                <a:gd name="T4" fmla="*/ 20876 w 42476"/>
                <a:gd name="T5" fmla="*/ 6768 h 28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476" h="28368" fill="none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</a:path>
                <a:path w="42476" h="28368" stroke="0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  <a:lnTo>
                    <a:pt x="20876" y="6768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2" name="WordArt 6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736" y="2427"/>
              <a:ext cx="1457" cy="62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de-DE" sz="3600" kern="10" spc="72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/>
                </a:rPr>
                <a:t>D  daktik</a:t>
              </a:r>
            </a:p>
          </p:txBody>
        </p:sp>
        <p:sp>
          <p:nvSpPr>
            <p:cNvPr id="1091" name="Oval 67"/>
            <p:cNvSpPr>
              <a:spLocks noChangeAspect="1" noChangeArrowheads="1"/>
            </p:cNvSpPr>
            <p:nvPr/>
          </p:nvSpPr>
          <p:spPr bwMode="auto">
            <a:xfrm>
              <a:off x="8660" y="1983"/>
              <a:ext cx="105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2" name="Rectangle 68"/>
            <p:cNvSpPr>
              <a:spLocks noChangeAspect="1" noChangeArrowheads="1"/>
            </p:cNvSpPr>
            <p:nvPr/>
          </p:nvSpPr>
          <p:spPr bwMode="auto">
            <a:xfrm>
              <a:off x="8638" y="2129"/>
              <a:ext cx="139" cy="2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3" name="Oval 69"/>
            <p:cNvSpPr>
              <a:spLocks noChangeAspect="1" noChangeArrowheads="1"/>
            </p:cNvSpPr>
            <p:nvPr/>
          </p:nvSpPr>
          <p:spPr bwMode="auto">
            <a:xfrm>
              <a:off x="8529" y="2011"/>
              <a:ext cx="105" cy="11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4" name="Rectangle 70"/>
            <p:cNvSpPr>
              <a:spLocks noChangeAspect="1" noChangeArrowheads="1"/>
            </p:cNvSpPr>
            <p:nvPr/>
          </p:nvSpPr>
          <p:spPr bwMode="auto">
            <a:xfrm>
              <a:off x="8508" y="2154"/>
              <a:ext cx="139" cy="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5" name="Oval 71"/>
            <p:cNvSpPr>
              <a:spLocks noChangeAspect="1" noChangeArrowheads="1"/>
            </p:cNvSpPr>
            <p:nvPr/>
          </p:nvSpPr>
          <p:spPr bwMode="auto">
            <a:xfrm>
              <a:off x="8774" y="2117"/>
              <a:ext cx="105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6" name="Rectangle 72"/>
            <p:cNvSpPr>
              <a:spLocks noChangeAspect="1" noChangeArrowheads="1"/>
            </p:cNvSpPr>
            <p:nvPr/>
          </p:nvSpPr>
          <p:spPr bwMode="auto">
            <a:xfrm>
              <a:off x="8752" y="2263"/>
              <a:ext cx="143" cy="2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7" name="Oval 73"/>
            <p:cNvSpPr>
              <a:spLocks noChangeAspect="1" noChangeArrowheads="1"/>
            </p:cNvSpPr>
            <p:nvPr/>
          </p:nvSpPr>
          <p:spPr bwMode="auto">
            <a:xfrm>
              <a:off x="8318" y="2052"/>
              <a:ext cx="105" cy="11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8" name="Rectangle 74"/>
            <p:cNvSpPr>
              <a:spLocks noChangeAspect="1" noChangeArrowheads="1"/>
            </p:cNvSpPr>
            <p:nvPr/>
          </p:nvSpPr>
          <p:spPr bwMode="auto">
            <a:xfrm>
              <a:off x="8297" y="2198"/>
              <a:ext cx="139" cy="2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9" name="Oval 75"/>
            <p:cNvSpPr>
              <a:spLocks noChangeAspect="1" noChangeArrowheads="1"/>
            </p:cNvSpPr>
            <p:nvPr/>
          </p:nvSpPr>
          <p:spPr bwMode="auto">
            <a:xfrm>
              <a:off x="8238" y="2113"/>
              <a:ext cx="105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0" name="Rectangle 76"/>
            <p:cNvSpPr>
              <a:spLocks noChangeAspect="1" noChangeArrowheads="1"/>
            </p:cNvSpPr>
            <p:nvPr/>
          </p:nvSpPr>
          <p:spPr bwMode="auto">
            <a:xfrm>
              <a:off x="8221" y="2255"/>
              <a:ext cx="139" cy="2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43" name="Group 77"/>
            <p:cNvGrpSpPr>
              <a:grpSpLocks noChangeAspect="1"/>
            </p:cNvGrpSpPr>
            <p:nvPr/>
          </p:nvGrpSpPr>
          <p:grpSpPr bwMode="auto">
            <a:xfrm>
              <a:off x="7928" y="2493"/>
              <a:ext cx="141" cy="504"/>
              <a:chOff x="1595" y="3161"/>
              <a:chExt cx="439" cy="1567"/>
            </a:xfrm>
          </p:grpSpPr>
          <p:sp>
            <p:nvSpPr>
              <p:cNvPr id="1102" name="Oval 78"/>
              <p:cNvSpPr>
                <a:spLocks noChangeAspect="1" noChangeArrowheads="1"/>
              </p:cNvSpPr>
              <p:nvPr/>
            </p:nvSpPr>
            <p:spPr bwMode="auto">
              <a:xfrm>
                <a:off x="1652" y="3155"/>
                <a:ext cx="328" cy="3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600" y="3635"/>
                <a:ext cx="434" cy="10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pic>
        <p:nvPicPr>
          <p:cNvPr id="1030" name="Picture 83" descr="MCj01992390000[1]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60" y="6021388"/>
            <a:ext cx="3746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ile:///G:\Vortr&#228;ge\CASV\carubi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slide" Target="slide64.xml"/><Relationship Id="rId5" Type="http://schemas.openxmlformats.org/officeDocument/2006/relationships/image" Target="../media/image17.jpeg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AD W. Wagner, Didaktik der Chemie, Universität Bayreuth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368426"/>
          </a:xfrm>
        </p:spPr>
        <p:txBody>
          <a:bodyPr/>
          <a:lstStyle/>
          <a:p>
            <a:r>
              <a:rPr lang="de-DE" sz="4000" dirty="0"/>
              <a:t>Süßes aus und für den Unterricht</a:t>
            </a:r>
            <a:br>
              <a:rPr lang="de-DE" sz="4000" dirty="0"/>
            </a:br>
            <a:r>
              <a:rPr lang="de-DE" sz="4000" b="0" dirty="0"/>
              <a:t> </a:t>
            </a:r>
            <a:r>
              <a:rPr lang="de-DE" sz="3200" b="0" dirty="0"/>
              <a:t>Oder: Warum schmecken Gummibärchen </a:t>
            </a:r>
            <a:r>
              <a:rPr lang="de-DE" sz="3200" b="0" dirty="0">
                <a:solidFill>
                  <a:srgbClr val="FF0000"/>
                </a:solidFill>
              </a:rPr>
              <a:t>rot</a:t>
            </a:r>
            <a:r>
              <a:rPr lang="de-DE" sz="3200" b="0" dirty="0"/>
              <a:t>?</a:t>
            </a:r>
          </a:p>
        </p:txBody>
      </p:sp>
      <p:pic>
        <p:nvPicPr>
          <p:cNvPr id="47112" name="Picture 8" descr="hi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650" y="1557338"/>
            <a:ext cx="3656013" cy="3887787"/>
          </a:xfrm>
          <a:prstGeom prst="rect">
            <a:avLst/>
          </a:prstGeom>
          <a:noFill/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0" y="5572140"/>
            <a:ext cx="9144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8000"/>
                </a:solidFill>
              </a:rPr>
              <a:t>Einführung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Begründung durch Fachdidaktik: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50825" y="1295400"/>
            <a:ext cx="8642350" cy="3600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Experimente mit Lebensmitteln besitzen zwangsweise </a:t>
            </a:r>
            <a:r>
              <a:rPr lang="de-DE" b="1"/>
              <a:t>Alltagsorientierung</a:t>
            </a:r>
            <a:r>
              <a:rPr lang="de-DE"/>
              <a:t>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Zusammen mit der Produktorientierung ergibt sich ein hohes Potential an </a:t>
            </a:r>
            <a:r>
              <a:rPr lang="de-DE" b="1"/>
              <a:t>Selbsttätigkeit</a:t>
            </a:r>
            <a:r>
              <a:rPr lang="de-DE"/>
              <a:t> für Schüler.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Schüler erhalten ein realitätsnäheres </a:t>
            </a:r>
            <a:r>
              <a:rPr lang="de-DE" b="1"/>
              <a:t>Bild der Chemie </a:t>
            </a:r>
            <a:r>
              <a:rPr lang="de-DE"/>
              <a:t>vermittelt.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Themen eignen sich gut für die Vorbereitung einer umfassenden Fachstruktur (i.S. des Entfaltungsmodells).</a:t>
            </a: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build="p" autoUpdateAnimBg="0"/>
      <p:bldP spid="1085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Begründung aus der Praxis: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50825" y="1214438"/>
            <a:ext cx="8642350" cy="2492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Lebensmittel sind </a:t>
            </a:r>
            <a:r>
              <a:rPr lang="de-DE" b="1"/>
              <a:t>billige</a:t>
            </a:r>
            <a:r>
              <a:rPr lang="de-DE"/>
              <a:t> und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b="1"/>
              <a:t>ungefährliche</a:t>
            </a:r>
            <a:r>
              <a:rPr lang="de-DE"/>
              <a:t> Chemikalien.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Das prädestiniert sie für Schülerübungen auch </a:t>
            </a:r>
            <a:r>
              <a:rPr lang="de-DE" b="1"/>
              <a:t>mit großen Klassen.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Kann man im Chemiesaal hergestellte Produkte </a:t>
            </a:r>
            <a:r>
              <a:rPr lang="de-DE" b="1">
                <a:solidFill>
                  <a:srgbClr val="FF0000"/>
                </a:solidFill>
              </a:rPr>
              <a:t>essen</a:t>
            </a:r>
            <a:r>
              <a:rPr lang="de-DE"/>
              <a:t>?</a:t>
            </a: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  <p:bldP spid="1105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Begründung durch Lernende: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50825" y="1295400"/>
            <a:ext cx="8642350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Endlich machen wir `mal etwas </a:t>
            </a:r>
            <a:r>
              <a:rPr lang="de-DE" b="1">
                <a:solidFill>
                  <a:srgbClr val="008000"/>
                </a:solidFill>
              </a:rPr>
              <a:t>sinnvolles</a:t>
            </a:r>
            <a:r>
              <a:rPr lang="de-DE"/>
              <a:t>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/>
              <a:t>Fein, dass man das auch </a:t>
            </a:r>
            <a:r>
              <a:rPr lang="de-DE" b="1">
                <a:solidFill>
                  <a:srgbClr val="008000"/>
                </a:solidFill>
              </a:rPr>
              <a:t>essen</a:t>
            </a:r>
            <a:r>
              <a:rPr lang="de-DE"/>
              <a:t> kann.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  <p:bldP spid="1116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Experimente mit Lebensmitteln sind nicht neu: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990600"/>
            <a:ext cx="2971800" cy="457200"/>
          </a:xfrm>
        </p:spPr>
        <p:txBody>
          <a:bodyPr/>
          <a:lstStyle/>
          <a:p>
            <a:pPr marL="96838" indent="-96838" eaLnBrk="1" hangingPunct="1"/>
            <a:r>
              <a:rPr lang="de-DE" sz="2400" b="1" u="sng">
                <a:solidFill>
                  <a:schemeClr val="hlink"/>
                </a:solidFill>
              </a:rPr>
              <a:t>alt:</a:t>
            </a:r>
            <a:r>
              <a:rPr lang="de-DE" sz="2400" b="1">
                <a:solidFill>
                  <a:schemeClr val="hlink"/>
                </a:solidFill>
              </a:rPr>
              <a:t> Analytik</a:t>
            </a:r>
            <a:endParaRPr lang="de-DE" sz="2000" b="1">
              <a:solidFill>
                <a:schemeClr val="hlink"/>
              </a:solidFill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2971800" cy="457200"/>
          </a:xfrm>
        </p:spPr>
        <p:txBody>
          <a:bodyPr/>
          <a:lstStyle/>
          <a:p>
            <a:pPr marL="96838" indent="-96838" eaLnBrk="1" hangingPunct="1"/>
            <a:r>
              <a:rPr lang="de-DE" sz="2400" b="1" u="sng">
                <a:solidFill>
                  <a:srgbClr val="008000"/>
                </a:solidFill>
              </a:rPr>
              <a:t>neu:</a:t>
            </a:r>
            <a:r>
              <a:rPr lang="de-DE" sz="2400" b="1">
                <a:solidFill>
                  <a:srgbClr val="008000"/>
                </a:solidFill>
              </a:rPr>
              <a:t> Produktion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410200" y="55626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l">
              <a:spcBef>
                <a:spcPct val="20000"/>
              </a:spcBef>
              <a:buFontTx/>
              <a:buChar char="•"/>
            </a:pPr>
            <a:r>
              <a:rPr lang="de-DE" sz="2000" b="1">
                <a:solidFill>
                  <a:srgbClr val="008000"/>
                </a:solidFill>
              </a:rPr>
              <a:t>immer. 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5410200" y="15240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l">
              <a:spcBef>
                <a:spcPct val="20000"/>
              </a:spcBef>
              <a:buFontTx/>
              <a:buChar char="•"/>
            </a:pPr>
            <a:r>
              <a:rPr lang="de-DE" sz="2000" b="1">
                <a:solidFill>
                  <a:srgbClr val="008000"/>
                </a:solidFill>
              </a:rPr>
              <a:t>durchgehend bei Objekt </a:t>
            </a:r>
            <a:r>
              <a:rPr lang="de-DE" sz="2000" b="1" u="sng">
                <a:solidFill>
                  <a:srgbClr val="008000"/>
                </a:solidFill>
              </a:rPr>
              <a:t>und</a:t>
            </a:r>
            <a:r>
              <a:rPr lang="de-DE" sz="2000" b="1">
                <a:solidFill>
                  <a:srgbClr val="008000"/>
                </a:solidFill>
              </a:rPr>
              <a:t> Methode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5410200" y="22860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l">
              <a:spcBef>
                <a:spcPct val="20000"/>
              </a:spcBef>
              <a:buFontTx/>
              <a:buChar char="•"/>
            </a:pPr>
            <a:r>
              <a:rPr lang="de-DE" sz="2000" b="1">
                <a:solidFill>
                  <a:srgbClr val="008000"/>
                </a:solidFill>
              </a:rPr>
              <a:t>immer möglich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5410200" y="3048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l">
              <a:spcBef>
                <a:spcPct val="20000"/>
              </a:spcBef>
              <a:buFontTx/>
              <a:buChar char="•"/>
            </a:pPr>
            <a:r>
              <a:rPr lang="de-DE" sz="2000" b="1">
                <a:solidFill>
                  <a:srgbClr val="008000"/>
                </a:solidFill>
              </a:rPr>
              <a:t>nur Lebensmittel als „Chemikalien“</a:t>
            </a: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5410200" y="38100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l">
              <a:spcBef>
                <a:spcPct val="20000"/>
              </a:spcBef>
              <a:buFontTx/>
              <a:buChar char="•"/>
            </a:pPr>
            <a:r>
              <a:rPr lang="de-DE" sz="2000" b="1">
                <a:solidFill>
                  <a:srgbClr val="008000"/>
                </a:solidFill>
              </a:rPr>
              <a:t>meist einfach, bekannte Fertigkeiten</a:t>
            </a: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5410200" y="45720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l">
              <a:spcBef>
                <a:spcPct val="20000"/>
              </a:spcBef>
              <a:buFontTx/>
              <a:buChar char="•"/>
            </a:pPr>
            <a:r>
              <a:rPr lang="de-DE" sz="2000" b="1">
                <a:solidFill>
                  <a:srgbClr val="008000"/>
                </a:solidFill>
              </a:rPr>
              <a:t>ja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5800" y="1524000"/>
            <a:ext cx="4724400" cy="990600"/>
            <a:chOff x="432" y="1008"/>
            <a:chExt cx="2976" cy="624"/>
          </a:xfrm>
        </p:grpSpPr>
        <p:sp>
          <p:nvSpPr>
            <p:cNvPr id="21537" name="Rectangle 5"/>
            <p:cNvSpPr>
              <a:spLocks noChangeArrowheads="1"/>
            </p:cNvSpPr>
            <p:nvPr/>
          </p:nvSpPr>
          <p:spPr bwMode="auto">
            <a:xfrm>
              <a:off x="1536" y="1008"/>
              <a:ext cx="187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6838" indent="-96838" algn="l">
                <a:spcBef>
                  <a:spcPct val="20000"/>
                </a:spcBef>
                <a:buFontTx/>
                <a:buChar char="•"/>
              </a:pPr>
              <a:r>
                <a:rPr lang="de-DE" sz="2000" b="1">
                  <a:solidFill>
                    <a:schemeClr val="hlink"/>
                  </a:solidFill>
                </a:rPr>
                <a:t>nur Objekt, nicht die Methode</a:t>
              </a:r>
            </a:p>
          </p:txBody>
        </p:sp>
        <p:sp>
          <p:nvSpPr>
            <p:cNvPr id="21538" name="Rectangle 18"/>
            <p:cNvSpPr>
              <a:spLocks noChangeArrowheads="1"/>
            </p:cNvSpPr>
            <p:nvPr/>
          </p:nvSpPr>
          <p:spPr bwMode="auto">
            <a:xfrm>
              <a:off x="432" y="1008"/>
              <a:ext cx="11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l">
                <a:spcBef>
                  <a:spcPct val="20000"/>
                </a:spcBef>
              </a:pPr>
              <a:r>
                <a:rPr lang="de-DE" sz="2000" b="1"/>
                <a:t>Alltags-</a:t>
              </a:r>
              <a:br>
                <a:rPr lang="de-DE" sz="2000" b="1"/>
              </a:br>
              <a:r>
                <a:rPr lang="de-DE" sz="2000" b="1"/>
                <a:t>orientierung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85800" y="2286000"/>
            <a:ext cx="4724400" cy="685800"/>
            <a:chOff x="432" y="1632"/>
            <a:chExt cx="2976" cy="432"/>
          </a:xfrm>
        </p:grpSpPr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536" y="1632"/>
              <a:ext cx="18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6838" indent="-96838" algn="l">
                <a:spcBef>
                  <a:spcPct val="20000"/>
                </a:spcBef>
                <a:buFontTx/>
                <a:buChar char="•"/>
              </a:pPr>
              <a:r>
                <a:rPr lang="de-DE" sz="2000" b="1">
                  <a:solidFill>
                    <a:schemeClr val="hlink"/>
                  </a:solidFill>
                </a:rPr>
                <a:t>eingeschränkt, oft schwierig</a:t>
              </a:r>
            </a:p>
          </p:txBody>
        </p:sp>
        <p:sp>
          <p:nvSpPr>
            <p:cNvPr id="21536" name="Rectangle 19"/>
            <p:cNvSpPr>
              <a:spLocks noChangeArrowheads="1"/>
            </p:cNvSpPr>
            <p:nvPr/>
          </p:nvSpPr>
          <p:spPr bwMode="auto">
            <a:xfrm>
              <a:off x="432" y="1632"/>
              <a:ext cx="11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96838" indent="-96838" algn="l">
                <a:spcBef>
                  <a:spcPct val="20000"/>
                </a:spcBef>
              </a:pPr>
              <a:r>
                <a:rPr lang="de-DE" sz="2000" b="1"/>
                <a:t>Selbsttätigkeit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85800" y="3048000"/>
            <a:ext cx="4724400" cy="685800"/>
            <a:chOff x="432" y="2064"/>
            <a:chExt cx="2976" cy="432"/>
          </a:xfrm>
        </p:grpSpPr>
        <p:sp>
          <p:nvSpPr>
            <p:cNvPr id="21533" name="Rectangle 7"/>
            <p:cNvSpPr>
              <a:spLocks noChangeArrowheads="1"/>
            </p:cNvSpPr>
            <p:nvPr/>
          </p:nvSpPr>
          <p:spPr bwMode="auto">
            <a:xfrm>
              <a:off x="1536" y="2064"/>
              <a:ext cx="18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6838" indent="-96838" algn="l">
                <a:spcBef>
                  <a:spcPct val="20000"/>
                </a:spcBef>
                <a:buFontTx/>
                <a:buChar char="•"/>
              </a:pPr>
              <a:r>
                <a:rPr lang="de-DE" sz="2000" b="1">
                  <a:solidFill>
                    <a:schemeClr val="hlink"/>
                  </a:solidFill>
                </a:rPr>
                <a:t>z.T. teuer und gefährlich</a:t>
              </a:r>
            </a:p>
          </p:txBody>
        </p:sp>
        <p:sp>
          <p:nvSpPr>
            <p:cNvPr id="21534" name="Rectangle 20"/>
            <p:cNvSpPr>
              <a:spLocks noChangeArrowheads="1"/>
            </p:cNvSpPr>
            <p:nvPr/>
          </p:nvSpPr>
          <p:spPr bwMode="auto">
            <a:xfrm>
              <a:off x="432" y="2064"/>
              <a:ext cx="11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96838" indent="-96838" algn="l">
                <a:spcBef>
                  <a:spcPct val="20000"/>
                </a:spcBef>
              </a:pPr>
              <a:r>
                <a:rPr lang="de-DE" sz="2000" b="1"/>
                <a:t>Reagenzien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85800" y="3810000"/>
            <a:ext cx="4724400" cy="685800"/>
            <a:chOff x="432" y="2496"/>
            <a:chExt cx="2976" cy="432"/>
          </a:xfrm>
        </p:grpSpPr>
        <p:sp>
          <p:nvSpPr>
            <p:cNvPr id="21531" name="Rectangle 9"/>
            <p:cNvSpPr>
              <a:spLocks noChangeArrowheads="1"/>
            </p:cNvSpPr>
            <p:nvPr/>
          </p:nvSpPr>
          <p:spPr bwMode="auto">
            <a:xfrm>
              <a:off x="1536" y="2496"/>
              <a:ext cx="18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6838" indent="-96838" algn="l">
                <a:spcBef>
                  <a:spcPct val="20000"/>
                </a:spcBef>
                <a:buFontTx/>
                <a:buChar char="•"/>
              </a:pPr>
              <a:r>
                <a:rPr lang="de-DE" sz="2000" b="1">
                  <a:solidFill>
                    <a:schemeClr val="hlink"/>
                  </a:solidFill>
                </a:rPr>
                <a:t>schwierig, erfordert viel Betreuung</a:t>
              </a:r>
            </a:p>
          </p:txBody>
        </p:sp>
        <p:sp>
          <p:nvSpPr>
            <p:cNvPr id="21532" name="Rectangle 22"/>
            <p:cNvSpPr>
              <a:spLocks noChangeArrowheads="1"/>
            </p:cNvSpPr>
            <p:nvPr/>
          </p:nvSpPr>
          <p:spPr bwMode="auto">
            <a:xfrm>
              <a:off x="432" y="2496"/>
              <a:ext cx="11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96838" indent="-96838" algn="l">
                <a:spcBef>
                  <a:spcPct val="20000"/>
                </a:spcBef>
              </a:pPr>
              <a:r>
                <a:rPr lang="de-DE" sz="2000" b="1"/>
                <a:t>Organisation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85800" y="4572000"/>
            <a:ext cx="4724400" cy="457200"/>
            <a:chOff x="432" y="2928"/>
            <a:chExt cx="2976" cy="288"/>
          </a:xfrm>
        </p:grpSpPr>
        <p:sp>
          <p:nvSpPr>
            <p:cNvPr id="21529" name="Rectangle 10"/>
            <p:cNvSpPr>
              <a:spLocks noChangeArrowheads="1"/>
            </p:cNvSpPr>
            <p:nvPr/>
          </p:nvSpPr>
          <p:spPr bwMode="auto">
            <a:xfrm>
              <a:off x="1536" y="2928"/>
              <a:ext cx="18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6838" indent="-96838" algn="l">
                <a:spcBef>
                  <a:spcPct val="20000"/>
                </a:spcBef>
                <a:buFontTx/>
                <a:buChar char="•"/>
              </a:pPr>
              <a:r>
                <a:rPr lang="de-DE" sz="2000" b="1">
                  <a:solidFill>
                    <a:schemeClr val="hlink"/>
                  </a:solidFill>
                </a:rPr>
                <a:t>ja</a:t>
              </a:r>
            </a:p>
          </p:txBody>
        </p:sp>
        <p:sp>
          <p:nvSpPr>
            <p:cNvPr id="21530" name="Rectangle 23"/>
            <p:cNvSpPr>
              <a:spLocks noChangeArrowheads="1"/>
            </p:cNvSpPr>
            <p:nvPr/>
          </p:nvSpPr>
          <p:spPr bwMode="auto">
            <a:xfrm>
              <a:off x="432" y="292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96838" indent="-96838" algn="l">
                <a:spcBef>
                  <a:spcPct val="20000"/>
                </a:spcBef>
              </a:pPr>
              <a:r>
                <a:rPr lang="de-DE" sz="2000" b="1"/>
                <a:t>interessant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85800" y="5105400"/>
            <a:ext cx="4724400" cy="457200"/>
            <a:chOff x="432" y="3216"/>
            <a:chExt cx="2976" cy="288"/>
          </a:xfrm>
        </p:grpSpPr>
        <p:sp>
          <p:nvSpPr>
            <p:cNvPr id="21527" name="Rectangle 31"/>
            <p:cNvSpPr>
              <a:spLocks noChangeArrowheads="1"/>
            </p:cNvSpPr>
            <p:nvPr/>
          </p:nvSpPr>
          <p:spPr bwMode="auto">
            <a:xfrm>
              <a:off x="1536" y="3216"/>
              <a:ext cx="18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6838" indent="-96838" algn="l">
                <a:spcBef>
                  <a:spcPct val="20000"/>
                </a:spcBef>
                <a:buFontTx/>
                <a:buChar char="•"/>
              </a:pPr>
              <a:r>
                <a:rPr lang="de-DE" sz="2000" b="1">
                  <a:solidFill>
                    <a:schemeClr val="hlink"/>
                  </a:solidFill>
                </a:rPr>
                <a:t>nicht immer</a:t>
              </a:r>
            </a:p>
          </p:txBody>
        </p:sp>
        <p:sp>
          <p:nvSpPr>
            <p:cNvPr id="21528" name="Rectangle 32"/>
            <p:cNvSpPr>
              <a:spLocks noChangeArrowheads="1"/>
            </p:cNvSpPr>
            <p:nvPr/>
          </p:nvSpPr>
          <p:spPr bwMode="auto">
            <a:xfrm>
              <a:off x="432" y="321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96838" indent="-96838" algn="l">
                <a:spcBef>
                  <a:spcPct val="20000"/>
                </a:spcBef>
              </a:pPr>
              <a:r>
                <a:rPr lang="de-DE" sz="2000" b="1"/>
                <a:t>sinnvoll</a:t>
              </a:r>
            </a:p>
          </p:txBody>
        </p:sp>
      </p:grpSp>
      <p:sp>
        <p:nvSpPr>
          <p:cNvPr id="144417" name="Rectangle 33"/>
          <p:cNvSpPr>
            <a:spLocks noChangeArrowheads="1"/>
          </p:cNvSpPr>
          <p:nvPr/>
        </p:nvSpPr>
        <p:spPr bwMode="auto">
          <a:xfrm>
            <a:off x="5410200" y="5029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 indent="-96838" algn="l">
              <a:spcBef>
                <a:spcPct val="20000"/>
              </a:spcBef>
              <a:buFontTx/>
              <a:buChar char="•"/>
            </a:pPr>
            <a:r>
              <a:rPr lang="de-DE" sz="2000" b="1">
                <a:solidFill>
                  <a:srgbClr val="008000"/>
                </a:solidFill>
              </a:rPr>
              <a:t>immer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85800" y="5638800"/>
            <a:ext cx="4800600" cy="457200"/>
            <a:chOff x="432" y="3456"/>
            <a:chExt cx="3024" cy="288"/>
          </a:xfrm>
        </p:grpSpPr>
        <p:sp>
          <p:nvSpPr>
            <p:cNvPr id="21525" name="Rectangle 30"/>
            <p:cNvSpPr>
              <a:spLocks noChangeArrowheads="1"/>
            </p:cNvSpPr>
            <p:nvPr/>
          </p:nvSpPr>
          <p:spPr bwMode="auto">
            <a:xfrm>
              <a:off x="1536" y="3456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6838" indent="-96838" algn="l">
                <a:spcBef>
                  <a:spcPct val="20000"/>
                </a:spcBef>
                <a:buFontTx/>
                <a:buChar char="•"/>
              </a:pPr>
              <a:r>
                <a:rPr lang="de-DE" sz="2000" b="1">
                  <a:solidFill>
                    <a:schemeClr val="hlink"/>
                  </a:solidFill>
                </a:rPr>
                <a:t>nein.</a:t>
              </a:r>
            </a:p>
          </p:txBody>
        </p:sp>
        <p:sp>
          <p:nvSpPr>
            <p:cNvPr id="21526" name="Rectangle 34"/>
            <p:cNvSpPr>
              <a:spLocks noChangeArrowheads="1"/>
            </p:cNvSpPr>
            <p:nvPr/>
          </p:nvSpPr>
          <p:spPr bwMode="auto">
            <a:xfrm>
              <a:off x="432" y="345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96838" indent="-96838" algn="l">
                <a:spcBef>
                  <a:spcPct val="20000"/>
                </a:spcBef>
              </a:pPr>
              <a:r>
                <a:rPr lang="de-DE" sz="2000" b="1"/>
                <a:t>essen?</a:t>
              </a:r>
            </a:p>
          </p:txBody>
        </p:sp>
      </p:grpSp>
      <p:sp>
        <p:nvSpPr>
          <p:cNvPr id="144422" name="AutoShape 38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5" grpId="0" autoUpdateAnimBg="0"/>
      <p:bldP spid="144396" grpId="0" autoUpdateAnimBg="0"/>
      <p:bldP spid="144397" grpId="0" autoUpdateAnimBg="0"/>
      <p:bldP spid="144398" grpId="0" autoUpdateAnimBg="0"/>
      <p:bldP spid="144399" grpId="0" autoUpdateAnimBg="0"/>
      <p:bldP spid="144400" grpId="0" autoUpdateAnimBg="0"/>
      <p:bldP spid="144417" grpId="0" autoUpdateAnimBg="0"/>
      <p:bldP spid="1444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685800" y="2590800"/>
            <a:ext cx="7772400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b="1"/>
              <a:t>Also wenn das Chemie ist –</a:t>
            </a:r>
          </a:p>
          <a:p>
            <a:pPr marL="457200" indent="-457200">
              <a:spcBef>
                <a:spcPct val="50000"/>
              </a:spcBef>
            </a:pPr>
            <a:r>
              <a:rPr lang="de-DE" b="1"/>
              <a:t>- solche Chemie hätte mir auch gefallen.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Eltern: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 Welcher Art…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07375" cy="4800600"/>
          </a:xfrm>
        </p:spPr>
        <p:txBody>
          <a:bodyPr/>
          <a:lstStyle/>
          <a:p>
            <a:r>
              <a:rPr lang="de-DE" sz="3600" b="1"/>
              <a:t>…sind die Kenntnisse?</a:t>
            </a:r>
          </a:p>
        </p:txBody>
      </p:sp>
      <p:sp>
        <p:nvSpPr>
          <p:cNvPr id="316420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  <p:bldP spid="316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Beispiel aus der Technologie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57438" y="5405337"/>
            <a:ext cx="6535738" cy="615951"/>
            <a:chOff x="1485" y="3500"/>
            <a:chExt cx="4117" cy="388"/>
          </a:xfrm>
        </p:grpSpPr>
        <p:sp>
          <p:nvSpPr>
            <p:cNvPr id="26643" name="Text Box 5"/>
            <p:cNvSpPr txBox="1">
              <a:spLocks noChangeArrowheads="1"/>
            </p:cNvSpPr>
            <p:nvPr/>
          </p:nvSpPr>
          <p:spPr bwMode="auto">
            <a:xfrm>
              <a:off x="3105" y="3500"/>
              <a:ext cx="2497" cy="3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2000" dirty="0"/>
                <a:t>Austritt des Alkohol–Wasserdampf-Gemisches</a:t>
              </a:r>
            </a:p>
          </p:txBody>
        </p:sp>
        <p:sp>
          <p:nvSpPr>
            <p:cNvPr id="26644" name="Line 8"/>
            <p:cNvSpPr>
              <a:spLocks noChangeShapeType="1"/>
            </p:cNvSpPr>
            <p:nvPr/>
          </p:nvSpPr>
          <p:spPr bwMode="auto">
            <a:xfrm>
              <a:off x="1485" y="3510"/>
              <a:ext cx="1620" cy="9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714625" y="4849714"/>
            <a:ext cx="5895975" cy="428626"/>
            <a:chOff x="1710" y="3150"/>
            <a:chExt cx="3714" cy="270"/>
          </a:xfrm>
        </p:grpSpPr>
        <p:sp>
          <p:nvSpPr>
            <p:cNvPr id="26639" name="Line 7"/>
            <p:cNvSpPr>
              <a:spLocks noChangeShapeType="1"/>
            </p:cNvSpPr>
            <p:nvPr/>
          </p:nvSpPr>
          <p:spPr bwMode="auto">
            <a:xfrm flipV="1">
              <a:off x="1710" y="3240"/>
              <a:ext cx="1395" cy="18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0" name="Text Box 12"/>
            <p:cNvSpPr txBox="1">
              <a:spLocks noChangeArrowheads="1"/>
            </p:cNvSpPr>
            <p:nvPr/>
          </p:nvSpPr>
          <p:spPr bwMode="auto">
            <a:xfrm>
              <a:off x="3105" y="3150"/>
              <a:ext cx="2319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76238" indent="-376238" algn="l">
                <a:spcBef>
                  <a:spcPct val="50000"/>
                </a:spcBef>
              </a:pPr>
              <a:r>
                <a:rPr lang="de-DE" sz="2000" dirty="0"/>
                <a:t>Einlass von Bier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57188" y="3613063"/>
            <a:ext cx="8253413" cy="307977"/>
            <a:chOff x="225" y="2371"/>
            <a:chExt cx="5199" cy="194"/>
          </a:xfrm>
        </p:grpSpPr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225" y="2430"/>
              <a:ext cx="2880" cy="4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38" name="Text Box 13"/>
            <p:cNvSpPr txBox="1">
              <a:spLocks noChangeArrowheads="1"/>
            </p:cNvSpPr>
            <p:nvPr/>
          </p:nvSpPr>
          <p:spPr bwMode="auto">
            <a:xfrm>
              <a:off x="3105" y="2371"/>
              <a:ext cx="2319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76238" indent="-376238" algn="l">
                <a:spcBef>
                  <a:spcPct val="50000"/>
                </a:spcBef>
              </a:pPr>
              <a:r>
                <a:rPr lang="de-DE" sz="2000" dirty="0"/>
                <a:t>Einlass von Heizdampf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357688" y="3184426"/>
            <a:ext cx="4499934" cy="307976"/>
            <a:chOff x="2745" y="2101"/>
            <a:chExt cx="2658" cy="194"/>
          </a:xfrm>
        </p:grpSpPr>
        <p:sp>
          <p:nvSpPr>
            <p:cNvPr id="26635" name="Line 10"/>
            <p:cNvSpPr>
              <a:spLocks noChangeShapeType="1"/>
            </p:cNvSpPr>
            <p:nvPr/>
          </p:nvSpPr>
          <p:spPr bwMode="auto">
            <a:xfrm flipV="1">
              <a:off x="2745" y="2205"/>
              <a:ext cx="33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36" name="Text Box 14"/>
            <p:cNvSpPr txBox="1">
              <a:spLocks noChangeArrowheads="1"/>
            </p:cNvSpPr>
            <p:nvPr/>
          </p:nvSpPr>
          <p:spPr bwMode="auto">
            <a:xfrm>
              <a:off x="3091" y="2101"/>
              <a:ext cx="2312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76238" indent="-376238" algn="l">
                <a:spcBef>
                  <a:spcPct val="50000"/>
                </a:spcBef>
              </a:pPr>
              <a:r>
                <a:rPr lang="de-DE" sz="2000" dirty="0"/>
                <a:t>Auslass von Heizdampfkondensat</a:t>
              </a:r>
            </a:p>
          </p:txBody>
        </p:sp>
      </p:grpSp>
      <p:sp>
        <p:nvSpPr>
          <p:cNvPr id="107540" name="AutoShape 20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1" name="Grafik 20" descr="howSPworksb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0689"/>
            <a:ext cx="4257675" cy="4057650"/>
          </a:xfrm>
          <a:prstGeom prst="rect">
            <a:avLst/>
          </a:prstGeom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71688" y="5135451"/>
            <a:ext cx="6538913" cy="307975"/>
            <a:chOff x="1305" y="3330"/>
            <a:chExt cx="4119" cy="194"/>
          </a:xfrm>
        </p:grpSpPr>
        <p:sp>
          <p:nvSpPr>
            <p:cNvPr id="26641" name="Line 6"/>
            <p:cNvSpPr>
              <a:spLocks noChangeShapeType="1"/>
            </p:cNvSpPr>
            <p:nvPr/>
          </p:nvSpPr>
          <p:spPr bwMode="auto">
            <a:xfrm flipV="1">
              <a:off x="1305" y="3420"/>
              <a:ext cx="1800" cy="4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2" name="Text Box 11"/>
            <p:cNvSpPr txBox="1">
              <a:spLocks noChangeArrowheads="1"/>
            </p:cNvSpPr>
            <p:nvPr/>
          </p:nvSpPr>
          <p:spPr bwMode="auto">
            <a:xfrm>
              <a:off x="3105" y="3330"/>
              <a:ext cx="2319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76238" indent="-376238" algn="l">
                <a:spcBef>
                  <a:spcPct val="50000"/>
                </a:spcBef>
              </a:pPr>
              <a:r>
                <a:rPr lang="de-DE" sz="2000" dirty="0"/>
                <a:t>Austritt von Bierkonzentrat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928662" y="6080959"/>
            <a:ext cx="7215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http://www.flavourtech.co.uk/Technologies/Short_Path_Distillation/how-does-sp-work2.html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213BB8-CBDF-496F-8CB9-EBF06C2D3C4E}"/>
              </a:ext>
            </a:extLst>
          </p:cNvPr>
          <p:cNvSpPr txBox="1"/>
          <p:nvPr/>
        </p:nvSpPr>
        <p:spPr>
          <a:xfrm>
            <a:off x="250825" y="765175"/>
            <a:ext cx="864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</a:t>
            </a:r>
            <a:r>
              <a:rPr lang="de-DE" dirty="0" err="1"/>
              <a:t>Centritherm</a:t>
            </a:r>
            <a:r>
              <a:rPr lang="de-DE" dirty="0"/>
              <a:t>-Verfahren zur </a:t>
            </a:r>
            <a:r>
              <a:rPr lang="de-DE" dirty="0" err="1"/>
              <a:t>Herst</a:t>
            </a:r>
            <a:r>
              <a:rPr lang="de-DE" dirty="0"/>
              <a:t>. alkoholfreien Bieres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Alkoholfreie Biere (</a:t>
            </a:r>
            <a:r>
              <a:rPr lang="de-DE" dirty="0" err="1"/>
              <a:t>Centritherm</a:t>
            </a:r>
            <a:r>
              <a:rPr lang="de-DE" dirty="0"/>
              <a:t>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-52388" y="771525"/>
            <a:ext cx="9144001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Grafik 7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642918"/>
            <a:ext cx="1357322" cy="4990154"/>
          </a:xfrm>
          <a:prstGeom prst="rect">
            <a:avLst/>
          </a:prstGeom>
        </p:spPr>
      </p:pic>
      <p:pic>
        <p:nvPicPr>
          <p:cNvPr id="10" name="Grafik 9" descr="kritzenthaler_flasc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7827" y="642918"/>
            <a:ext cx="1323975" cy="49911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71472" y="5572140"/>
            <a:ext cx="371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Brauerei Gebr. </a:t>
            </a:r>
            <a:r>
              <a:rPr lang="de-DE" sz="2000" dirty="0" err="1"/>
              <a:t>Maisel</a:t>
            </a:r>
            <a:endParaRPr lang="de-DE" sz="2000" dirty="0"/>
          </a:p>
          <a:p>
            <a:r>
              <a:rPr lang="de-DE" sz="2000" dirty="0"/>
              <a:t>Bayreuth</a:t>
            </a:r>
          </a:p>
          <a:p>
            <a:r>
              <a:rPr lang="de-DE" sz="1200" dirty="0"/>
              <a:t>(bis vor wenigen Jahren)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57752" y="554051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Brauerei </a:t>
            </a:r>
            <a:r>
              <a:rPr lang="de-DE" sz="2000" dirty="0" err="1"/>
              <a:t>Ottakringer</a:t>
            </a:r>
            <a:endParaRPr lang="de-DE" sz="2000" dirty="0"/>
          </a:p>
          <a:p>
            <a:r>
              <a:rPr lang="de-DE" sz="2000" dirty="0"/>
              <a:t>Wien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Mögliches Projekt Bier in der Schule</a:t>
            </a:r>
          </a:p>
        </p:txBody>
      </p:sp>
      <p:grpSp>
        <p:nvGrpSpPr>
          <p:cNvPr id="28676" name="Group 110"/>
          <p:cNvGrpSpPr>
            <a:grpSpLocks/>
          </p:cNvGrpSpPr>
          <p:nvPr/>
        </p:nvGrpSpPr>
        <p:grpSpPr bwMode="auto">
          <a:xfrm>
            <a:off x="236538" y="990600"/>
            <a:ext cx="4640262" cy="4997450"/>
            <a:chOff x="48" y="624"/>
            <a:chExt cx="2923" cy="3148"/>
          </a:xfrm>
        </p:grpSpPr>
        <p:sp>
          <p:nvSpPr>
            <p:cNvPr id="28710" name="Text Box 3"/>
            <p:cNvSpPr txBox="1">
              <a:spLocks noChangeArrowheads="1"/>
            </p:cNvSpPr>
            <p:nvPr/>
          </p:nvSpPr>
          <p:spPr bwMode="auto">
            <a:xfrm>
              <a:off x="48" y="624"/>
              <a:ext cx="907" cy="172"/>
            </a:xfrm>
            <a:prstGeom prst="rect">
              <a:avLst/>
            </a:prstGeom>
            <a:noFill/>
            <a:ln w="28575">
              <a:solidFill>
                <a:srgbClr val="008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8000"/>
                  </a:solidFill>
                </a:rPr>
                <a:t>Malzschrot</a:t>
              </a:r>
            </a:p>
          </p:txBody>
        </p:sp>
        <p:sp>
          <p:nvSpPr>
            <p:cNvPr id="28711" name="Text Box 4"/>
            <p:cNvSpPr txBox="1">
              <a:spLocks noChangeArrowheads="1"/>
            </p:cNvSpPr>
            <p:nvPr/>
          </p:nvSpPr>
          <p:spPr bwMode="auto">
            <a:xfrm>
              <a:off x="1056" y="624"/>
              <a:ext cx="907" cy="172"/>
            </a:xfrm>
            <a:prstGeom prst="rect">
              <a:avLst/>
            </a:prstGeom>
            <a:noFill/>
            <a:ln w="28575">
              <a:solidFill>
                <a:srgbClr val="008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8000"/>
                  </a:solidFill>
                </a:rPr>
                <a:t>Brauwasser</a:t>
              </a:r>
            </a:p>
          </p:txBody>
        </p:sp>
        <p:sp>
          <p:nvSpPr>
            <p:cNvPr id="28712" name="Text Box 5"/>
            <p:cNvSpPr txBox="1">
              <a:spLocks noChangeArrowheads="1"/>
            </p:cNvSpPr>
            <p:nvPr/>
          </p:nvSpPr>
          <p:spPr bwMode="auto">
            <a:xfrm>
              <a:off x="48" y="960"/>
              <a:ext cx="907" cy="172"/>
            </a:xfrm>
            <a:prstGeom prst="rect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/>
                <a:t>Vorderwürze</a:t>
              </a:r>
            </a:p>
          </p:txBody>
        </p:sp>
        <p:sp>
          <p:nvSpPr>
            <p:cNvPr id="28713" name="Text Box 6"/>
            <p:cNvSpPr txBox="1">
              <a:spLocks noChangeArrowheads="1"/>
            </p:cNvSpPr>
            <p:nvPr/>
          </p:nvSpPr>
          <p:spPr bwMode="auto">
            <a:xfrm>
              <a:off x="1444" y="788"/>
              <a:ext cx="567" cy="1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990000"/>
                  </a:solidFill>
                </a:rPr>
                <a:t>+T</a:t>
              </a:r>
            </a:p>
          </p:txBody>
        </p:sp>
        <p:sp>
          <p:nvSpPr>
            <p:cNvPr id="28714" name="Text Box 7"/>
            <p:cNvSpPr txBox="1">
              <a:spLocks noChangeArrowheads="1"/>
            </p:cNvSpPr>
            <p:nvPr/>
          </p:nvSpPr>
          <p:spPr bwMode="auto">
            <a:xfrm>
              <a:off x="1056" y="960"/>
              <a:ext cx="907" cy="172"/>
            </a:xfrm>
            <a:prstGeom prst="rect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/>
                <a:t>Treber</a:t>
              </a:r>
            </a:p>
          </p:txBody>
        </p:sp>
        <p:sp>
          <p:nvSpPr>
            <p:cNvPr id="28715" name="Text Box 8"/>
            <p:cNvSpPr txBox="1">
              <a:spLocks noChangeArrowheads="1"/>
            </p:cNvSpPr>
            <p:nvPr/>
          </p:nvSpPr>
          <p:spPr bwMode="auto">
            <a:xfrm>
              <a:off x="2064" y="960"/>
              <a:ext cx="907" cy="172"/>
            </a:xfrm>
            <a:prstGeom prst="rect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/>
                <a:t>Nachguss</a:t>
              </a:r>
            </a:p>
          </p:txBody>
        </p:sp>
        <p:cxnSp>
          <p:nvCxnSpPr>
            <p:cNvPr id="28716" name="AutoShape 9"/>
            <p:cNvCxnSpPr>
              <a:cxnSpLocks noChangeShapeType="1"/>
              <a:stCxn id="28711" idx="2"/>
              <a:endCxn id="28712" idx="0"/>
            </p:cNvCxnSpPr>
            <p:nvPr/>
          </p:nvCxnSpPr>
          <p:spPr bwMode="auto">
            <a:xfrm rot="5400000">
              <a:off x="933" y="374"/>
              <a:ext cx="146" cy="100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717" name="AutoShape 10"/>
            <p:cNvCxnSpPr>
              <a:cxnSpLocks noChangeShapeType="1"/>
              <a:stCxn id="28710" idx="2"/>
              <a:endCxn id="28714" idx="0"/>
            </p:cNvCxnSpPr>
            <p:nvPr/>
          </p:nvCxnSpPr>
          <p:spPr bwMode="auto">
            <a:xfrm rot="16200000" flipH="1">
              <a:off x="933" y="374"/>
              <a:ext cx="146" cy="100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718" name="AutoShape 11"/>
            <p:cNvCxnSpPr>
              <a:cxnSpLocks noChangeShapeType="1"/>
              <a:stCxn id="28719" idx="2"/>
              <a:endCxn id="28726" idx="0"/>
            </p:cNvCxnSpPr>
            <p:nvPr/>
          </p:nvCxnSpPr>
          <p:spPr bwMode="auto">
            <a:xfrm>
              <a:off x="1510" y="1477"/>
              <a:ext cx="0" cy="482"/>
            </a:xfrm>
            <a:prstGeom prst="straightConnector1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8719" name="Text Box 16"/>
            <p:cNvSpPr txBox="1">
              <a:spLocks noChangeArrowheads="1"/>
            </p:cNvSpPr>
            <p:nvPr/>
          </p:nvSpPr>
          <p:spPr bwMode="auto">
            <a:xfrm>
              <a:off x="1056" y="1296"/>
              <a:ext cx="907" cy="172"/>
            </a:xfrm>
            <a:prstGeom prst="rect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/>
                <a:t>Nachguss</a:t>
              </a:r>
            </a:p>
          </p:txBody>
        </p:sp>
        <p:sp>
          <p:nvSpPr>
            <p:cNvPr id="28720" name="Text Box 17"/>
            <p:cNvSpPr txBox="1">
              <a:spLocks noChangeArrowheads="1"/>
            </p:cNvSpPr>
            <p:nvPr/>
          </p:nvSpPr>
          <p:spPr bwMode="auto">
            <a:xfrm>
              <a:off x="2059" y="1296"/>
              <a:ext cx="907" cy="172"/>
            </a:xfrm>
            <a:prstGeom prst="rect">
              <a:avLst/>
            </a:prstGeom>
            <a:noFill/>
            <a:ln w="28575">
              <a:solidFill>
                <a:srgbClr val="0000FF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00FF"/>
                  </a:solidFill>
                </a:rPr>
                <a:t>Treber</a:t>
              </a:r>
            </a:p>
          </p:txBody>
        </p:sp>
        <p:cxnSp>
          <p:nvCxnSpPr>
            <p:cNvPr id="28721" name="AutoShape 18"/>
            <p:cNvCxnSpPr>
              <a:cxnSpLocks noChangeShapeType="1"/>
              <a:stCxn id="28715" idx="2"/>
              <a:endCxn id="28719" idx="0"/>
            </p:cNvCxnSpPr>
            <p:nvPr/>
          </p:nvCxnSpPr>
          <p:spPr bwMode="auto">
            <a:xfrm rot="5400000">
              <a:off x="1941" y="710"/>
              <a:ext cx="146" cy="100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722" name="AutoShape 19"/>
            <p:cNvCxnSpPr>
              <a:cxnSpLocks noChangeShapeType="1"/>
              <a:stCxn id="28714" idx="2"/>
              <a:endCxn id="28720" idx="0"/>
            </p:cNvCxnSpPr>
            <p:nvPr/>
          </p:nvCxnSpPr>
          <p:spPr bwMode="auto">
            <a:xfrm rot="16200000" flipH="1">
              <a:off x="1939" y="712"/>
              <a:ext cx="146" cy="1003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8723" name="Text Box 22"/>
            <p:cNvSpPr txBox="1">
              <a:spLocks noChangeArrowheads="1"/>
            </p:cNvSpPr>
            <p:nvPr/>
          </p:nvSpPr>
          <p:spPr bwMode="auto">
            <a:xfrm>
              <a:off x="1680" y="1536"/>
              <a:ext cx="907" cy="172"/>
            </a:xfrm>
            <a:prstGeom prst="rect">
              <a:avLst/>
            </a:prstGeom>
            <a:noFill/>
            <a:ln w="28575">
              <a:solidFill>
                <a:srgbClr val="008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8000"/>
                  </a:solidFill>
                </a:rPr>
                <a:t>Hopfen</a:t>
              </a:r>
            </a:p>
          </p:txBody>
        </p:sp>
        <p:sp>
          <p:nvSpPr>
            <p:cNvPr id="28724" name="Text Box 23"/>
            <p:cNvSpPr txBox="1">
              <a:spLocks noChangeArrowheads="1"/>
            </p:cNvSpPr>
            <p:nvPr/>
          </p:nvSpPr>
          <p:spPr bwMode="auto">
            <a:xfrm>
              <a:off x="1675" y="1728"/>
              <a:ext cx="907" cy="172"/>
            </a:xfrm>
            <a:prstGeom prst="rect">
              <a:avLst/>
            </a:prstGeom>
            <a:noFill/>
            <a:ln w="28575">
              <a:solidFill>
                <a:srgbClr val="0000FF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00FF"/>
                  </a:solidFill>
                </a:rPr>
                <a:t>Protein, Öle</a:t>
              </a:r>
            </a:p>
          </p:txBody>
        </p:sp>
        <p:cxnSp>
          <p:nvCxnSpPr>
            <p:cNvPr id="28725" name="AutoShape 24"/>
            <p:cNvCxnSpPr>
              <a:cxnSpLocks noChangeShapeType="1"/>
              <a:stCxn id="28723" idx="1"/>
              <a:endCxn id="28724" idx="1"/>
            </p:cNvCxnSpPr>
            <p:nvPr/>
          </p:nvCxnSpPr>
          <p:spPr bwMode="auto">
            <a:xfrm rot="10800000" flipV="1">
              <a:off x="1666" y="1622"/>
              <a:ext cx="5" cy="192"/>
            </a:xfrm>
            <a:prstGeom prst="curvedConnector3">
              <a:avLst>
                <a:gd name="adj1" fmla="val 2800000"/>
              </a:avLst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8726" name="Text Box 27"/>
            <p:cNvSpPr txBox="1">
              <a:spLocks noChangeArrowheads="1"/>
            </p:cNvSpPr>
            <p:nvPr/>
          </p:nvSpPr>
          <p:spPr bwMode="auto">
            <a:xfrm>
              <a:off x="1056" y="1968"/>
              <a:ext cx="907" cy="316"/>
            </a:xfrm>
            <a:prstGeom prst="rect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/>
                <a:t>Ausschlag-würze</a:t>
              </a:r>
            </a:p>
          </p:txBody>
        </p:sp>
        <p:sp>
          <p:nvSpPr>
            <p:cNvPr id="28727" name="Text Box 28"/>
            <p:cNvSpPr txBox="1">
              <a:spLocks noChangeArrowheads="1"/>
            </p:cNvSpPr>
            <p:nvPr/>
          </p:nvSpPr>
          <p:spPr bwMode="auto">
            <a:xfrm>
              <a:off x="1963" y="2256"/>
              <a:ext cx="567" cy="1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990000"/>
                  </a:solidFill>
                </a:rPr>
                <a:t>filtern</a:t>
              </a:r>
            </a:p>
          </p:txBody>
        </p:sp>
        <p:cxnSp>
          <p:nvCxnSpPr>
            <p:cNvPr id="28728" name="AutoShape 29"/>
            <p:cNvCxnSpPr>
              <a:cxnSpLocks noChangeShapeType="1"/>
              <a:stCxn id="28726" idx="2"/>
              <a:endCxn id="28730" idx="0"/>
            </p:cNvCxnSpPr>
            <p:nvPr/>
          </p:nvCxnSpPr>
          <p:spPr bwMode="auto">
            <a:xfrm rot="5400000">
              <a:off x="1176" y="2104"/>
              <a:ext cx="146" cy="523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729" name="AutoShape 30"/>
            <p:cNvCxnSpPr>
              <a:cxnSpLocks noChangeShapeType="1"/>
              <a:stCxn id="28726" idx="2"/>
              <a:endCxn id="28731" idx="0"/>
            </p:cNvCxnSpPr>
            <p:nvPr/>
          </p:nvCxnSpPr>
          <p:spPr bwMode="auto">
            <a:xfrm rot="16200000" flipH="1">
              <a:off x="1692" y="2111"/>
              <a:ext cx="146" cy="50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8730" name="Text Box 33"/>
            <p:cNvSpPr txBox="1">
              <a:spLocks noChangeArrowheads="1"/>
            </p:cNvSpPr>
            <p:nvPr/>
          </p:nvSpPr>
          <p:spPr bwMode="auto">
            <a:xfrm>
              <a:off x="533" y="2448"/>
              <a:ext cx="907" cy="172"/>
            </a:xfrm>
            <a:prstGeom prst="rect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/>
                <a:t>Würze</a:t>
              </a:r>
            </a:p>
          </p:txBody>
        </p:sp>
        <p:sp>
          <p:nvSpPr>
            <p:cNvPr id="28731" name="Text Box 34"/>
            <p:cNvSpPr txBox="1">
              <a:spLocks noChangeArrowheads="1"/>
            </p:cNvSpPr>
            <p:nvPr/>
          </p:nvSpPr>
          <p:spPr bwMode="auto">
            <a:xfrm>
              <a:off x="1541" y="2448"/>
              <a:ext cx="955" cy="172"/>
            </a:xfrm>
            <a:prstGeom prst="rect">
              <a:avLst/>
            </a:prstGeom>
            <a:noFill/>
            <a:ln w="28575">
              <a:solidFill>
                <a:srgbClr val="0000FF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00FF"/>
                  </a:solidFill>
                </a:rPr>
                <a:t>Hopfentreber</a:t>
              </a:r>
            </a:p>
          </p:txBody>
        </p:sp>
        <p:sp>
          <p:nvSpPr>
            <p:cNvPr id="28732" name="Text Box 35"/>
            <p:cNvSpPr txBox="1">
              <a:spLocks noChangeArrowheads="1"/>
            </p:cNvSpPr>
            <p:nvPr/>
          </p:nvSpPr>
          <p:spPr bwMode="auto">
            <a:xfrm>
              <a:off x="1248" y="2688"/>
              <a:ext cx="907" cy="172"/>
            </a:xfrm>
            <a:prstGeom prst="rect">
              <a:avLst/>
            </a:prstGeom>
            <a:noFill/>
            <a:ln w="28575">
              <a:solidFill>
                <a:srgbClr val="008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8000"/>
                  </a:solidFill>
                </a:rPr>
                <a:t>Hefe</a:t>
              </a:r>
            </a:p>
          </p:txBody>
        </p:sp>
        <p:sp>
          <p:nvSpPr>
            <p:cNvPr id="28733" name="Text Box 36"/>
            <p:cNvSpPr txBox="1">
              <a:spLocks noChangeArrowheads="1"/>
            </p:cNvSpPr>
            <p:nvPr/>
          </p:nvSpPr>
          <p:spPr bwMode="auto">
            <a:xfrm>
              <a:off x="960" y="2852"/>
              <a:ext cx="672" cy="1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990000"/>
                  </a:solidFill>
                </a:rPr>
                <a:t>Gärung</a:t>
              </a:r>
            </a:p>
          </p:txBody>
        </p:sp>
        <p:cxnSp>
          <p:nvCxnSpPr>
            <p:cNvPr id="28734" name="AutoShape 37"/>
            <p:cNvCxnSpPr>
              <a:cxnSpLocks noChangeShapeType="1"/>
              <a:stCxn id="28730" idx="2"/>
              <a:endCxn id="28737" idx="0"/>
            </p:cNvCxnSpPr>
            <p:nvPr/>
          </p:nvCxnSpPr>
          <p:spPr bwMode="auto">
            <a:xfrm flipH="1">
              <a:off x="982" y="2629"/>
              <a:ext cx="5" cy="386"/>
            </a:xfrm>
            <a:prstGeom prst="straightConnector1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735" name="AutoShape 38"/>
            <p:cNvCxnSpPr>
              <a:cxnSpLocks noChangeShapeType="1"/>
              <a:stCxn id="28732" idx="1"/>
              <a:endCxn id="28737" idx="0"/>
            </p:cNvCxnSpPr>
            <p:nvPr/>
          </p:nvCxnSpPr>
          <p:spPr bwMode="auto">
            <a:xfrm rot="10800000" flipV="1">
              <a:off x="982" y="2774"/>
              <a:ext cx="257" cy="241"/>
            </a:xfrm>
            <a:prstGeom prst="curvedConnector2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</p:cxnSp>
        <p:sp>
          <p:nvSpPr>
            <p:cNvPr id="28736" name="Text Box 41"/>
            <p:cNvSpPr txBox="1">
              <a:spLocks noChangeArrowheads="1"/>
            </p:cNvSpPr>
            <p:nvPr/>
          </p:nvSpPr>
          <p:spPr bwMode="auto">
            <a:xfrm>
              <a:off x="912" y="3188"/>
              <a:ext cx="1056" cy="1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990000"/>
                  </a:solidFill>
                </a:rPr>
                <a:t>Nachgärung</a:t>
              </a:r>
            </a:p>
          </p:txBody>
        </p:sp>
        <p:sp>
          <p:nvSpPr>
            <p:cNvPr id="28737" name="Text Box 42"/>
            <p:cNvSpPr txBox="1">
              <a:spLocks noChangeArrowheads="1"/>
            </p:cNvSpPr>
            <p:nvPr/>
          </p:nvSpPr>
          <p:spPr bwMode="auto">
            <a:xfrm>
              <a:off x="528" y="3024"/>
              <a:ext cx="907" cy="172"/>
            </a:xfrm>
            <a:prstGeom prst="rect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/>
                <a:t>Jungbier</a:t>
              </a:r>
            </a:p>
          </p:txBody>
        </p:sp>
        <p:sp>
          <p:nvSpPr>
            <p:cNvPr id="28738" name="Text Box 43"/>
            <p:cNvSpPr txBox="1">
              <a:spLocks noChangeArrowheads="1"/>
            </p:cNvSpPr>
            <p:nvPr/>
          </p:nvSpPr>
          <p:spPr bwMode="auto">
            <a:xfrm>
              <a:off x="528" y="3600"/>
              <a:ext cx="907" cy="172"/>
            </a:xfrm>
            <a:prstGeom prst="rect">
              <a:avLst/>
            </a:prstGeom>
            <a:noFill/>
            <a:ln w="28575">
              <a:solidFill>
                <a:schemeClr val="hlink">
                  <a:alpha val="50195"/>
                </a:scheme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chemeClr val="hlink"/>
                  </a:solidFill>
                </a:rPr>
                <a:t>Bier</a:t>
              </a:r>
            </a:p>
          </p:txBody>
        </p:sp>
        <p:sp>
          <p:nvSpPr>
            <p:cNvPr id="28739" name="Text Box 44"/>
            <p:cNvSpPr txBox="1">
              <a:spLocks noChangeArrowheads="1"/>
            </p:cNvSpPr>
            <p:nvPr/>
          </p:nvSpPr>
          <p:spPr bwMode="auto">
            <a:xfrm>
              <a:off x="1248" y="3360"/>
              <a:ext cx="955" cy="172"/>
            </a:xfrm>
            <a:prstGeom prst="rect">
              <a:avLst/>
            </a:prstGeom>
            <a:noFill/>
            <a:ln w="28575">
              <a:solidFill>
                <a:srgbClr val="0000FF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00FF"/>
                  </a:solidFill>
                </a:rPr>
                <a:t>Trub</a:t>
              </a:r>
            </a:p>
          </p:txBody>
        </p:sp>
        <p:cxnSp>
          <p:nvCxnSpPr>
            <p:cNvPr id="28740" name="AutoShape 45"/>
            <p:cNvCxnSpPr>
              <a:cxnSpLocks noChangeShapeType="1"/>
              <a:stCxn id="28737" idx="2"/>
              <a:endCxn id="28738" idx="0"/>
            </p:cNvCxnSpPr>
            <p:nvPr/>
          </p:nvCxnSpPr>
          <p:spPr bwMode="auto">
            <a:xfrm>
              <a:off x="982" y="3205"/>
              <a:ext cx="0" cy="386"/>
            </a:xfrm>
            <a:prstGeom prst="straightConnector1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741" name="AutoShape 46"/>
            <p:cNvCxnSpPr>
              <a:cxnSpLocks noChangeShapeType="1"/>
              <a:stCxn id="28737" idx="2"/>
              <a:endCxn id="28739" idx="1"/>
            </p:cNvCxnSpPr>
            <p:nvPr/>
          </p:nvCxnSpPr>
          <p:spPr bwMode="auto">
            <a:xfrm rot="16200000" flipH="1">
              <a:off x="990" y="3197"/>
              <a:ext cx="241" cy="257"/>
            </a:xfrm>
            <a:prstGeom prst="curvedConnector2">
              <a:avLst/>
            </a:prstGeom>
            <a:noFill/>
            <a:ln w="28575">
              <a:solidFill>
                <a:schemeClr val="tx1">
                  <a:alpha val="50195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114765" name="Text Box 77"/>
          <p:cNvSpPr txBox="1">
            <a:spLocks noChangeArrowheads="1"/>
          </p:cNvSpPr>
          <p:nvPr/>
        </p:nvSpPr>
        <p:spPr bwMode="auto">
          <a:xfrm>
            <a:off x="6213475" y="990600"/>
            <a:ext cx="1439863" cy="2730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91236" tIns="0" rIns="91236" bIns="0"/>
          <a:lstStyle/>
          <a:p>
            <a:pPr eaLnBrk="0" hangingPunct="0"/>
            <a:r>
              <a:rPr lang="de-DE" sz="1600">
                <a:solidFill>
                  <a:srgbClr val="008000"/>
                </a:solidFill>
              </a:rPr>
              <a:t>Bier</a:t>
            </a:r>
          </a:p>
        </p:txBody>
      </p:sp>
      <p:sp>
        <p:nvSpPr>
          <p:cNvPr id="114772" name="Text Box 84"/>
          <p:cNvSpPr txBox="1">
            <a:spLocks noChangeArrowheads="1"/>
          </p:cNvSpPr>
          <p:nvPr/>
        </p:nvSpPr>
        <p:spPr bwMode="auto">
          <a:xfrm>
            <a:off x="5105400" y="3581400"/>
            <a:ext cx="1439863" cy="2730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91236" tIns="0" rIns="91236" bIns="0"/>
          <a:lstStyle/>
          <a:p>
            <a:pPr eaLnBrk="0" hangingPunct="0"/>
            <a:r>
              <a:rPr lang="de-DE" sz="1600">
                <a:solidFill>
                  <a:srgbClr val="008000"/>
                </a:solidFill>
              </a:rPr>
              <a:t>Würze</a:t>
            </a:r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4972050" y="1277938"/>
            <a:ext cx="1962150" cy="779462"/>
            <a:chOff x="3132" y="805"/>
            <a:chExt cx="1236" cy="491"/>
          </a:xfrm>
        </p:grpSpPr>
        <p:sp>
          <p:nvSpPr>
            <p:cNvPr id="28706" name="Text Box 55"/>
            <p:cNvSpPr txBox="1">
              <a:spLocks noChangeArrowheads="1"/>
            </p:cNvSpPr>
            <p:nvPr/>
          </p:nvSpPr>
          <p:spPr bwMode="auto">
            <a:xfrm>
              <a:off x="3132" y="896"/>
              <a:ext cx="1156" cy="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de-DE" sz="1600">
                  <a:solidFill>
                    <a:srgbClr val="990000"/>
                  </a:solidFill>
                </a:rPr>
                <a:t>Entcarbonatisierung</a:t>
              </a:r>
            </a:p>
          </p:txBody>
        </p:sp>
        <p:grpSp>
          <p:nvGrpSpPr>
            <p:cNvPr id="28707" name="Group 98"/>
            <p:cNvGrpSpPr>
              <a:grpSpLocks/>
            </p:cNvGrpSpPr>
            <p:nvPr/>
          </p:nvGrpSpPr>
          <p:grpSpPr bwMode="auto">
            <a:xfrm>
              <a:off x="3216" y="805"/>
              <a:ext cx="1152" cy="491"/>
              <a:chOff x="3216" y="805"/>
              <a:chExt cx="1152" cy="491"/>
            </a:xfrm>
          </p:grpSpPr>
          <p:sp>
            <p:nvSpPr>
              <p:cNvPr id="28708" name="Text Box 81"/>
              <p:cNvSpPr txBox="1">
                <a:spLocks noChangeArrowheads="1"/>
              </p:cNvSpPr>
              <p:nvPr/>
            </p:nvSpPr>
            <p:spPr bwMode="auto">
              <a:xfrm>
                <a:off x="3216" y="1124"/>
                <a:ext cx="907" cy="17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lIns="91236" tIns="0" rIns="91236" bIns="0"/>
              <a:lstStyle/>
              <a:p>
                <a:pPr eaLnBrk="0" hangingPunct="0"/>
                <a:r>
                  <a:rPr lang="de-DE" sz="1600">
                    <a:solidFill>
                      <a:srgbClr val="3333FF"/>
                    </a:solidFill>
                  </a:rPr>
                  <a:t>CO</a:t>
                </a:r>
                <a:r>
                  <a:rPr lang="de-DE" sz="1600" baseline="-25000">
                    <a:solidFill>
                      <a:srgbClr val="3333FF"/>
                    </a:solidFill>
                  </a:rPr>
                  <a:t>2</a:t>
                </a:r>
                <a:endParaRPr lang="de-DE" sz="1600">
                  <a:solidFill>
                    <a:srgbClr val="3333FF"/>
                  </a:solidFill>
                </a:endParaRPr>
              </a:p>
            </p:txBody>
          </p:sp>
          <p:cxnSp>
            <p:nvCxnSpPr>
              <p:cNvPr id="28709" name="AutoShape 88"/>
              <p:cNvCxnSpPr>
                <a:cxnSpLocks noChangeShapeType="1"/>
                <a:stCxn id="114765" idx="2"/>
                <a:endCxn id="28708" idx="3"/>
              </p:cNvCxnSpPr>
              <p:nvPr/>
            </p:nvCxnSpPr>
            <p:spPr bwMode="auto">
              <a:xfrm rot="5400000">
                <a:off x="4047" y="890"/>
                <a:ext cx="405" cy="236"/>
              </a:xfrm>
              <a:prstGeom prst="curvedConnector2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5105400" y="1277938"/>
            <a:ext cx="1828800" cy="1585912"/>
            <a:chOff x="3216" y="805"/>
            <a:chExt cx="1152" cy="999"/>
          </a:xfrm>
        </p:grpSpPr>
        <p:sp>
          <p:nvSpPr>
            <p:cNvPr id="28703" name="Text Box 61"/>
            <p:cNvSpPr txBox="1">
              <a:spLocks noChangeArrowheads="1"/>
            </p:cNvSpPr>
            <p:nvPr/>
          </p:nvSpPr>
          <p:spPr bwMode="auto">
            <a:xfrm>
              <a:off x="3500" y="1440"/>
              <a:ext cx="820" cy="14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de-DE" sz="1600">
                  <a:solidFill>
                    <a:srgbClr val="990000"/>
                  </a:solidFill>
                </a:rPr>
                <a:t>Destillation</a:t>
              </a:r>
            </a:p>
          </p:txBody>
        </p:sp>
        <p:sp>
          <p:nvSpPr>
            <p:cNvPr id="28704" name="Text Box 82"/>
            <p:cNvSpPr txBox="1">
              <a:spLocks noChangeArrowheads="1"/>
            </p:cNvSpPr>
            <p:nvPr/>
          </p:nvSpPr>
          <p:spPr bwMode="auto">
            <a:xfrm>
              <a:off x="3216" y="1632"/>
              <a:ext cx="907" cy="172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3333FF"/>
                  </a:solidFill>
                </a:rPr>
                <a:t>Ethanol, H</a:t>
              </a:r>
              <a:r>
                <a:rPr lang="de-DE" sz="1600" baseline="-25000">
                  <a:solidFill>
                    <a:srgbClr val="3333FF"/>
                  </a:solidFill>
                </a:rPr>
                <a:t>2</a:t>
              </a:r>
              <a:r>
                <a:rPr lang="de-DE" sz="1600">
                  <a:solidFill>
                    <a:srgbClr val="3333FF"/>
                  </a:solidFill>
                </a:rPr>
                <a:t>O</a:t>
              </a:r>
            </a:p>
          </p:txBody>
        </p:sp>
        <p:cxnSp>
          <p:nvCxnSpPr>
            <p:cNvPr id="28705" name="AutoShape 89"/>
            <p:cNvCxnSpPr>
              <a:cxnSpLocks noChangeShapeType="1"/>
              <a:stCxn id="114765" idx="2"/>
              <a:endCxn id="28704" idx="3"/>
            </p:cNvCxnSpPr>
            <p:nvPr/>
          </p:nvCxnSpPr>
          <p:spPr bwMode="auto">
            <a:xfrm rot="5400000">
              <a:off x="3793" y="1144"/>
              <a:ext cx="913" cy="236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5791200" y="1277938"/>
            <a:ext cx="2286000" cy="3795712"/>
            <a:chOff x="3648" y="805"/>
            <a:chExt cx="1440" cy="2391"/>
          </a:xfrm>
        </p:grpSpPr>
        <p:sp>
          <p:nvSpPr>
            <p:cNvPr id="28701" name="Text Box 80"/>
            <p:cNvSpPr txBox="1">
              <a:spLocks noChangeArrowheads="1"/>
            </p:cNvSpPr>
            <p:nvPr/>
          </p:nvSpPr>
          <p:spPr bwMode="auto">
            <a:xfrm>
              <a:off x="3648" y="3024"/>
              <a:ext cx="1440" cy="172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chemeClr val="hlink"/>
                  </a:solidFill>
                </a:rPr>
                <a:t>alkoholfreies Bier</a:t>
              </a:r>
            </a:p>
          </p:txBody>
        </p:sp>
        <p:cxnSp>
          <p:nvCxnSpPr>
            <p:cNvPr id="28702" name="AutoShape 90"/>
            <p:cNvCxnSpPr>
              <a:cxnSpLocks noChangeShapeType="1"/>
              <a:stCxn id="114765" idx="2"/>
              <a:endCxn id="28701" idx="0"/>
            </p:cNvCxnSpPr>
            <p:nvPr/>
          </p:nvCxnSpPr>
          <p:spPr bwMode="auto">
            <a:xfrm>
              <a:off x="4368" y="805"/>
              <a:ext cx="0" cy="22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5105400" y="3124200"/>
            <a:ext cx="1828800" cy="1662113"/>
            <a:chOff x="3216" y="1968"/>
            <a:chExt cx="1152" cy="1047"/>
          </a:xfrm>
        </p:grpSpPr>
        <p:sp>
          <p:nvSpPr>
            <p:cNvPr id="28699" name="Text Box 83"/>
            <p:cNvSpPr txBox="1">
              <a:spLocks noChangeArrowheads="1"/>
            </p:cNvSpPr>
            <p:nvPr/>
          </p:nvSpPr>
          <p:spPr bwMode="auto">
            <a:xfrm>
              <a:off x="3216" y="1968"/>
              <a:ext cx="907" cy="172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8000"/>
                  </a:solidFill>
                </a:rPr>
                <a:t>H</a:t>
              </a:r>
              <a:r>
                <a:rPr lang="de-DE" sz="1600" baseline="-25000">
                  <a:solidFill>
                    <a:srgbClr val="008000"/>
                  </a:solidFill>
                </a:rPr>
                <a:t>2</a:t>
              </a:r>
              <a:r>
                <a:rPr lang="de-DE" sz="1600">
                  <a:solidFill>
                    <a:srgbClr val="008000"/>
                  </a:solidFill>
                </a:rPr>
                <a:t>O</a:t>
              </a:r>
            </a:p>
          </p:txBody>
        </p:sp>
        <p:cxnSp>
          <p:nvCxnSpPr>
            <p:cNvPr id="28700" name="AutoShape 91"/>
            <p:cNvCxnSpPr>
              <a:cxnSpLocks noChangeShapeType="1"/>
              <a:stCxn id="28699" idx="3"/>
              <a:endCxn id="28701" idx="0"/>
            </p:cNvCxnSpPr>
            <p:nvPr/>
          </p:nvCxnSpPr>
          <p:spPr bwMode="auto">
            <a:xfrm>
              <a:off x="4132" y="2054"/>
              <a:ext cx="236" cy="961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14780" name="AutoShape 92"/>
          <p:cNvCxnSpPr>
            <a:cxnSpLocks noChangeShapeType="1"/>
            <a:stCxn id="114772" idx="3"/>
            <a:endCxn id="28701" idx="0"/>
          </p:cNvCxnSpPr>
          <p:nvPr/>
        </p:nvCxnSpPr>
        <p:spPr bwMode="auto">
          <a:xfrm>
            <a:off x="6559550" y="3717925"/>
            <a:ext cx="374650" cy="1068388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4953000" y="4038600"/>
            <a:ext cx="1981200" cy="747713"/>
            <a:chOff x="3120" y="2544"/>
            <a:chExt cx="1248" cy="471"/>
          </a:xfrm>
        </p:grpSpPr>
        <p:sp>
          <p:nvSpPr>
            <p:cNvPr id="28696" name="Text Box 85"/>
            <p:cNvSpPr txBox="1">
              <a:spLocks noChangeArrowheads="1"/>
            </p:cNvSpPr>
            <p:nvPr/>
          </p:nvSpPr>
          <p:spPr bwMode="auto">
            <a:xfrm>
              <a:off x="3216" y="2544"/>
              <a:ext cx="907" cy="172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008000"/>
                  </a:solidFill>
                </a:rPr>
                <a:t>CO</a:t>
              </a:r>
              <a:r>
                <a:rPr lang="de-DE" sz="1600" baseline="-25000">
                  <a:solidFill>
                    <a:srgbClr val="008000"/>
                  </a:solidFill>
                </a:rPr>
                <a:t>2</a:t>
              </a:r>
              <a:endParaRPr lang="de-DE" sz="1600">
                <a:solidFill>
                  <a:srgbClr val="008000"/>
                </a:solidFill>
              </a:endParaRPr>
            </a:p>
          </p:txBody>
        </p:sp>
        <p:sp>
          <p:nvSpPr>
            <p:cNvPr id="28697" name="Text Box 86"/>
            <p:cNvSpPr txBox="1">
              <a:spLocks noChangeArrowheads="1"/>
            </p:cNvSpPr>
            <p:nvPr/>
          </p:nvSpPr>
          <p:spPr bwMode="auto">
            <a:xfrm>
              <a:off x="3120" y="2784"/>
              <a:ext cx="1156" cy="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de-DE" sz="1600">
                  <a:solidFill>
                    <a:srgbClr val="990000"/>
                  </a:solidFill>
                </a:rPr>
                <a:t>Recarbonatisierung</a:t>
              </a:r>
            </a:p>
          </p:txBody>
        </p:sp>
        <p:cxnSp>
          <p:nvCxnSpPr>
            <p:cNvPr id="28698" name="AutoShape 93"/>
            <p:cNvCxnSpPr>
              <a:cxnSpLocks noChangeShapeType="1"/>
              <a:stCxn id="28696" idx="3"/>
              <a:endCxn id="28701" idx="0"/>
            </p:cNvCxnSpPr>
            <p:nvPr/>
          </p:nvCxnSpPr>
          <p:spPr bwMode="auto">
            <a:xfrm>
              <a:off x="4132" y="2630"/>
              <a:ext cx="236" cy="385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1001713" y="3717925"/>
            <a:ext cx="4089400" cy="447675"/>
            <a:chOff x="631" y="2342"/>
            <a:chExt cx="2576" cy="282"/>
          </a:xfrm>
        </p:grpSpPr>
        <p:sp>
          <p:nvSpPr>
            <p:cNvPr id="28694" name="Text Box 51"/>
            <p:cNvSpPr txBox="1">
              <a:spLocks noChangeArrowheads="1"/>
            </p:cNvSpPr>
            <p:nvPr/>
          </p:nvSpPr>
          <p:spPr bwMode="auto">
            <a:xfrm>
              <a:off x="631" y="2452"/>
              <a:ext cx="907" cy="17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rgbClr val="FF00FF"/>
                  </a:solidFill>
                </a:rPr>
                <a:t>Würze</a:t>
              </a:r>
            </a:p>
          </p:txBody>
        </p:sp>
        <p:cxnSp>
          <p:nvCxnSpPr>
            <p:cNvPr id="28695" name="AutoShape 94"/>
            <p:cNvCxnSpPr>
              <a:cxnSpLocks noChangeShapeType="1"/>
              <a:stCxn id="28694" idx="0"/>
              <a:endCxn id="114772" idx="1"/>
            </p:cNvCxnSpPr>
            <p:nvPr/>
          </p:nvCxnSpPr>
          <p:spPr bwMode="auto">
            <a:xfrm rot="-5400000">
              <a:off x="2095" y="1332"/>
              <a:ext cx="101" cy="2122"/>
            </a:xfrm>
            <a:prstGeom prst="bentConnector2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14741" name="Text Box 53"/>
          <p:cNvSpPr txBox="1">
            <a:spLocks noChangeArrowheads="1"/>
          </p:cNvSpPr>
          <p:nvPr/>
        </p:nvSpPr>
        <p:spPr bwMode="auto">
          <a:xfrm>
            <a:off x="990600" y="5729288"/>
            <a:ext cx="1439863" cy="2730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lIns="91236" tIns="0" rIns="91236" bIns="0"/>
          <a:lstStyle/>
          <a:p>
            <a:pPr eaLnBrk="0" hangingPunct="0"/>
            <a:r>
              <a:rPr lang="de-DE" sz="1600">
                <a:solidFill>
                  <a:srgbClr val="FF00FF"/>
                </a:solidFill>
              </a:rPr>
              <a:t>Bier</a:t>
            </a:r>
          </a:p>
        </p:txBody>
      </p: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5200650" y="5087938"/>
            <a:ext cx="2876550" cy="671512"/>
            <a:chOff x="3276" y="3205"/>
            <a:chExt cx="1812" cy="423"/>
          </a:xfrm>
        </p:grpSpPr>
        <p:sp>
          <p:nvSpPr>
            <p:cNvPr id="28691" name="Text Box 74"/>
            <p:cNvSpPr txBox="1">
              <a:spLocks noChangeArrowheads="1"/>
            </p:cNvSpPr>
            <p:nvPr/>
          </p:nvSpPr>
          <p:spPr bwMode="auto">
            <a:xfrm>
              <a:off x="3276" y="3216"/>
              <a:ext cx="948" cy="1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de-DE" sz="1600">
                  <a:solidFill>
                    <a:srgbClr val="FF00FF"/>
                  </a:solidFill>
                </a:rPr>
                <a:t>andere Fächer</a:t>
              </a:r>
            </a:p>
          </p:txBody>
        </p:sp>
        <p:sp>
          <p:nvSpPr>
            <p:cNvPr id="28692" name="Text Box 87"/>
            <p:cNvSpPr txBox="1">
              <a:spLocks noChangeArrowheads="1"/>
            </p:cNvSpPr>
            <p:nvPr/>
          </p:nvSpPr>
          <p:spPr bwMode="auto">
            <a:xfrm>
              <a:off x="3648" y="3456"/>
              <a:ext cx="1440" cy="172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91236" tIns="0" rIns="91236" bIns="0"/>
            <a:lstStyle/>
            <a:p>
              <a:pPr eaLnBrk="0" hangingPunct="0"/>
              <a:r>
                <a:rPr lang="de-DE" sz="1600">
                  <a:solidFill>
                    <a:schemeClr val="hlink"/>
                  </a:solidFill>
                </a:rPr>
                <a:t>marktreifes Produkt</a:t>
              </a:r>
            </a:p>
          </p:txBody>
        </p:sp>
        <p:cxnSp>
          <p:nvCxnSpPr>
            <p:cNvPr id="28693" name="AutoShape 97"/>
            <p:cNvCxnSpPr>
              <a:cxnSpLocks noChangeShapeType="1"/>
              <a:stCxn id="28701" idx="2"/>
              <a:endCxn id="28692" idx="0"/>
            </p:cNvCxnSpPr>
            <p:nvPr/>
          </p:nvCxnSpPr>
          <p:spPr bwMode="auto">
            <a:xfrm>
              <a:off x="4368" y="3205"/>
              <a:ext cx="0" cy="2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14801" name="Line 113"/>
          <p:cNvSpPr>
            <a:spLocks noChangeShapeType="1"/>
          </p:cNvSpPr>
          <p:nvPr/>
        </p:nvSpPr>
        <p:spPr bwMode="auto">
          <a:xfrm flipV="1">
            <a:off x="1692275" y="1125538"/>
            <a:ext cx="0" cy="46085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802" name="Line 114"/>
          <p:cNvSpPr>
            <a:spLocks noChangeShapeType="1"/>
          </p:cNvSpPr>
          <p:nvPr/>
        </p:nvSpPr>
        <p:spPr bwMode="auto">
          <a:xfrm>
            <a:off x="1692275" y="1125538"/>
            <a:ext cx="4535488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4803" name="AutoShape 11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65" grpId="0" animBg="1" autoUpdateAnimBg="0"/>
      <p:bldP spid="114772" grpId="0" animBg="1" autoUpdateAnimBg="0"/>
      <p:bldP spid="114741" grpId="0" animBg="1"/>
      <p:bldP spid="114741" grpId="1" animBg="1"/>
      <p:bldP spid="114801" grpId="0" animBg="1"/>
      <p:bldP spid="114801" grpId="1" animBg="1"/>
      <p:bldP spid="114802" grpId="0" animBg="1"/>
      <p:bldP spid="114802" grpId="1" animBg="1"/>
      <p:bldP spid="1148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Zutatendeklarationen 1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0" y="2671763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9701" name="Picture 3" descr="Fleischsalat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3505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448050" y="26670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9703" name="Picture 5" descr="Fleischsalat_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990600"/>
            <a:ext cx="3505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2514600" y="3584575"/>
            <a:ext cx="4114800" cy="231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Nitritpökelsalz</a:t>
            </a:r>
          </a:p>
          <a:p>
            <a:r>
              <a:rPr lang="de-DE"/>
              <a:t>Modifizierte Stärke</a:t>
            </a:r>
          </a:p>
          <a:p>
            <a:r>
              <a:rPr lang="de-DE">
                <a:solidFill>
                  <a:srgbClr val="008000"/>
                </a:solidFill>
              </a:rPr>
              <a:t>Johannisbrotkernmehl</a:t>
            </a:r>
          </a:p>
          <a:p>
            <a:r>
              <a:rPr lang="de-DE"/>
              <a:t>Guar</a:t>
            </a:r>
          </a:p>
          <a:p>
            <a:r>
              <a:rPr lang="de-DE"/>
              <a:t>Xanthan</a:t>
            </a:r>
          </a:p>
          <a:p>
            <a:r>
              <a:rPr lang="de-DE">
                <a:solidFill>
                  <a:srgbClr val="008000"/>
                </a:solidFill>
              </a:rPr>
              <a:t>Aromen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Sie erfahren heute etwas darüber...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685800" y="1196975"/>
            <a:ext cx="7924800" cy="350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3200" b="1" dirty="0"/>
              <a:t>Warum ich es für sinnvoll halte, Kenntnisse über Lebensmittel im CU zu vermitteln,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3200" b="1" dirty="0"/>
              <a:t>welcher Art die Kenntnisse sein sollen, die ich meine </a:t>
            </a:r>
            <a:r>
              <a:rPr lang="de-DE" sz="2800" dirty="0"/>
              <a:t>und</a:t>
            </a:r>
            <a:r>
              <a:rPr lang="de-DE" sz="3200" b="1" dirty="0"/>
              <a:t> 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3200" b="1" dirty="0"/>
              <a:t>wie ich mir die Vermittlung vorstelle.</a:t>
            </a:r>
          </a:p>
        </p:txBody>
      </p:sp>
      <p:sp>
        <p:nvSpPr>
          <p:cNvPr id="277508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  <p:bldP spid="27750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Zutatendeklarationen 2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048000" y="2671763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448050" y="26670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286000" y="3937000"/>
            <a:ext cx="4495800" cy="231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Modifizierte Stärke</a:t>
            </a:r>
            <a:br>
              <a:rPr lang="de-DE"/>
            </a:br>
            <a:r>
              <a:rPr lang="de-DE"/>
              <a:t>gehärtetes pflanzliches Fett, Sahnepulver</a:t>
            </a:r>
            <a:br>
              <a:rPr lang="de-DE"/>
            </a:br>
            <a:r>
              <a:rPr lang="de-DE"/>
              <a:t>Mononatriumglutamat</a:t>
            </a:r>
            <a:br>
              <a:rPr lang="de-DE"/>
            </a:br>
            <a:r>
              <a:rPr lang="de-DE"/>
              <a:t>Süßmolkenpulver</a:t>
            </a:r>
            <a:br>
              <a:rPr lang="de-DE"/>
            </a:br>
            <a:r>
              <a:rPr lang="de-DE">
                <a:solidFill>
                  <a:srgbClr val="008000"/>
                </a:solidFill>
              </a:rPr>
              <a:t>Aroma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3048000" y="26670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0728" name="Picture 8" descr="Kartoffelgratin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2838450" y="3152775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0730" name="Picture 10" descr="Kartoffelgratin_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743200"/>
            <a:ext cx="72390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Zutatendeklarationen 3</a:t>
            </a:r>
          </a:p>
        </p:txBody>
      </p:sp>
      <p:sp>
        <p:nvSpPr>
          <p:cNvPr id="31748" name="Rectangle 1027"/>
          <p:cNvSpPr>
            <a:spLocks noChangeArrowheads="1"/>
          </p:cNvSpPr>
          <p:nvPr/>
        </p:nvSpPr>
        <p:spPr bwMode="auto">
          <a:xfrm>
            <a:off x="3048000" y="2671763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49" name="Rectangle 1028"/>
          <p:cNvSpPr>
            <a:spLocks noChangeArrowheads="1"/>
          </p:cNvSpPr>
          <p:nvPr/>
        </p:nvSpPr>
        <p:spPr bwMode="auto">
          <a:xfrm>
            <a:off x="3448050" y="26670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0" name="Rectangle 1030"/>
          <p:cNvSpPr>
            <a:spLocks noChangeArrowheads="1"/>
          </p:cNvSpPr>
          <p:nvPr/>
        </p:nvSpPr>
        <p:spPr bwMode="auto">
          <a:xfrm>
            <a:off x="3048000" y="26670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1" name="Rectangle 1032"/>
          <p:cNvSpPr>
            <a:spLocks noChangeArrowheads="1"/>
          </p:cNvSpPr>
          <p:nvPr/>
        </p:nvSpPr>
        <p:spPr bwMode="auto">
          <a:xfrm>
            <a:off x="2838450" y="3152775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2" name="Rectangle 1035"/>
          <p:cNvSpPr>
            <a:spLocks noChangeArrowheads="1"/>
          </p:cNvSpPr>
          <p:nvPr/>
        </p:nvSpPr>
        <p:spPr bwMode="auto">
          <a:xfrm>
            <a:off x="3048000" y="266700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1753" name="Picture 1034" descr="Nuts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37"/>
          <p:cNvSpPr>
            <a:spLocks noChangeArrowheads="1"/>
          </p:cNvSpPr>
          <p:nvPr/>
        </p:nvSpPr>
        <p:spPr bwMode="auto">
          <a:xfrm>
            <a:off x="2876550" y="3252788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55" name="Rectangle 1039"/>
          <p:cNvSpPr>
            <a:spLocks noChangeArrowheads="1"/>
          </p:cNvSpPr>
          <p:nvPr/>
        </p:nvSpPr>
        <p:spPr bwMode="auto">
          <a:xfrm>
            <a:off x="2947988" y="3243263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31756" name="Group 1040"/>
          <p:cNvGrpSpPr>
            <a:grpSpLocks/>
          </p:cNvGrpSpPr>
          <p:nvPr/>
        </p:nvGrpSpPr>
        <p:grpSpPr bwMode="auto">
          <a:xfrm>
            <a:off x="1752600" y="2819400"/>
            <a:ext cx="5599113" cy="1143000"/>
            <a:chOff x="1801" y="1728"/>
            <a:chExt cx="2147" cy="446"/>
          </a:xfrm>
        </p:grpSpPr>
        <p:pic>
          <p:nvPicPr>
            <p:cNvPr id="31758" name="Picture 1036" descr="Nuts_z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2" y="1728"/>
              <a:ext cx="2136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1038" descr="Nuts_z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1" y="1940"/>
              <a:ext cx="204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7" name="Text Box 1029"/>
          <p:cNvSpPr txBox="1">
            <a:spLocks noChangeArrowheads="1"/>
          </p:cNvSpPr>
          <p:nvPr/>
        </p:nvSpPr>
        <p:spPr bwMode="auto">
          <a:xfrm>
            <a:off x="2286000" y="3937000"/>
            <a:ext cx="4495800" cy="1946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Molkenerzeugnis</a:t>
            </a:r>
          </a:p>
          <a:p>
            <a:r>
              <a:rPr lang="de-DE"/>
              <a:t>Pflanzenöl gehärtet</a:t>
            </a:r>
          </a:p>
          <a:p>
            <a:r>
              <a:rPr lang="de-DE"/>
              <a:t>Butterreinfett</a:t>
            </a:r>
          </a:p>
          <a:p>
            <a:r>
              <a:rPr lang="de-DE"/>
              <a:t>Getrocknetes Eiweiß</a:t>
            </a:r>
            <a:br>
              <a:rPr lang="de-DE"/>
            </a:br>
            <a:r>
              <a:rPr lang="de-DE">
                <a:solidFill>
                  <a:srgbClr val="008000"/>
                </a:solidFill>
              </a:rPr>
              <a:t>Aroma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/>
              <a:t>Die 58 wichtigsten Aroma-Komponenten</a:t>
            </a:r>
            <a:br>
              <a:rPr lang="de-DE" sz="2400"/>
            </a:br>
            <a:r>
              <a:rPr lang="de-DE" sz="2400"/>
              <a:t>von Ananas sativa L.</a:t>
            </a:r>
          </a:p>
        </p:txBody>
      </p:sp>
      <p:grpSp>
        <p:nvGrpSpPr>
          <p:cNvPr id="32772" name="Group 1657"/>
          <p:cNvGrpSpPr>
            <a:grpSpLocks/>
          </p:cNvGrpSpPr>
          <p:nvPr/>
        </p:nvGrpSpPr>
        <p:grpSpPr bwMode="auto">
          <a:xfrm>
            <a:off x="685800" y="992188"/>
            <a:ext cx="8077200" cy="5272087"/>
            <a:chOff x="0" y="0"/>
            <a:chExt cx="5546" cy="12205"/>
          </a:xfrm>
        </p:grpSpPr>
        <p:grpSp>
          <p:nvGrpSpPr>
            <p:cNvPr id="32773" name="Group 1238"/>
            <p:cNvGrpSpPr>
              <a:grpSpLocks/>
            </p:cNvGrpSpPr>
            <p:nvPr/>
          </p:nvGrpSpPr>
          <p:grpSpPr bwMode="auto">
            <a:xfrm>
              <a:off x="0" y="0"/>
              <a:ext cx="246" cy="518"/>
              <a:chOff x="0" y="0"/>
              <a:chExt cx="246" cy="518"/>
            </a:xfrm>
          </p:grpSpPr>
          <p:sp>
            <p:nvSpPr>
              <p:cNvPr id="33401" name="Rectangle 102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90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1.</a:t>
                </a:r>
                <a:r>
                  <a:rPr lang="en-US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402" name="Rectangle 12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74" name="Group 1240"/>
            <p:cNvGrpSpPr>
              <a:grpSpLocks/>
            </p:cNvGrpSpPr>
            <p:nvPr/>
          </p:nvGrpSpPr>
          <p:grpSpPr bwMode="auto">
            <a:xfrm>
              <a:off x="246" y="0"/>
              <a:ext cx="1566" cy="518"/>
              <a:chOff x="246" y="0"/>
              <a:chExt cx="1566" cy="518"/>
            </a:xfrm>
          </p:grpSpPr>
          <p:sp>
            <p:nvSpPr>
              <p:cNvPr id="33399" name="Rectangle 1028"/>
              <p:cNvSpPr>
                <a:spLocks noChangeArrowheads="1"/>
              </p:cNvSpPr>
              <p:nvPr/>
            </p:nvSpPr>
            <p:spPr bwMode="auto">
              <a:xfrm>
                <a:off x="274" y="0"/>
                <a:ext cx="1510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cs typeface="Times New Roman" pitchFamily="18" charset="0"/>
                  </a:rPr>
                  <a:t>4-OH-3,5-dimethoxybenzald.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400" name="Rectangle 1239"/>
              <p:cNvSpPr>
                <a:spLocks noChangeArrowheads="1"/>
              </p:cNvSpPr>
              <p:nvPr/>
            </p:nvSpPr>
            <p:spPr bwMode="auto">
              <a:xfrm>
                <a:off x="246" y="0"/>
                <a:ext cx="15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75" name="Group 1242"/>
            <p:cNvGrpSpPr>
              <a:grpSpLocks/>
            </p:cNvGrpSpPr>
            <p:nvPr/>
          </p:nvGrpSpPr>
          <p:grpSpPr bwMode="auto">
            <a:xfrm>
              <a:off x="1812" y="0"/>
              <a:ext cx="668" cy="518"/>
              <a:chOff x="1812" y="0"/>
              <a:chExt cx="668" cy="518"/>
            </a:xfrm>
          </p:grpSpPr>
          <p:sp>
            <p:nvSpPr>
              <p:cNvPr id="33397" name="Rectangle 1029"/>
              <p:cNvSpPr>
                <a:spLocks noChangeArrowheads="1"/>
              </p:cNvSpPr>
              <p:nvPr/>
            </p:nvSpPr>
            <p:spPr bwMode="auto">
              <a:xfrm>
                <a:off x="1840" y="0"/>
                <a:ext cx="612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dirty="0">
                    <a:cs typeface="Times New Roman" pitchFamily="18" charset="0"/>
                  </a:rPr>
                  <a:t>0,08 </a:t>
                </a:r>
                <a:r>
                  <a:rPr lang="en-US" sz="1200" b="1" dirty="0" err="1">
                    <a:cs typeface="Times New Roman" pitchFamily="18" charset="0"/>
                  </a:rPr>
                  <a:t>ppm</a:t>
                </a:r>
                <a:endParaRPr lang="en-US" sz="1200" b="1" dirty="0">
                  <a:cs typeface="Times New Roman" pitchFamily="18" charset="0"/>
                </a:endParaRPr>
              </a:p>
              <a:p>
                <a:pPr algn="just" eaLnBrk="0" hangingPunct="0"/>
                <a:endParaRPr lang="en-US" dirty="0"/>
              </a:p>
            </p:txBody>
          </p:sp>
          <p:sp>
            <p:nvSpPr>
              <p:cNvPr id="33398" name="Rectangle 1241"/>
              <p:cNvSpPr>
                <a:spLocks noChangeArrowheads="1"/>
              </p:cNvSpPr>
              <p:nvPr/>
            </p:nvSpPr>
            <p:spPr bwMode="auto">
              <a:xfrm>
                <a:off x="1812" y="0"/>
                <a:ext cx="66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76" name="Group 1244"/>
            <p:cNvGrpSpPr>
              <a:grpSpLocks/>
            </p:cNvGrpSpPr>
            <p:nvPr/>
          </p:nvGrpSpPr>
          <p:grpSpPr bwMode="auto">
            <a:xfrm>
              <a:off x="2480" y="0"/>
              <a:ext cx="206" cy="518"/>
              <a:chOff x="2480" y="0"/>
              <a:chExt cx="206" cy="518"/>
            </a:xfrm>
          </p:grpSpPr>
          <p:sp>
            <p:nvSpPr>
              <p:cNvPr id="33395" name="Rectangle 1030"/>
              <p:cNvSpPr>
                <a:spLocks noChangeArrowheads="1"/>
              </p:cNvSpPr>
              <p:nvPr/>
            </p:nvSpPr>
            <p:spPr bwMode="auto">
              <a:xfrm>
                <a:off x="2508" y="0"/>
                <a:ext cx="150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96" name="Rectangle 1243"/>
              <p:cNvSpPr>
                <a:spLocks noChangeArrowheads="1"/>
              </p:cNvSpPr>
              <p:nvPr/>
            </p:nvSpPr>
            <p:spPr bwMode="auto">
              <a:xfrm>
                <a:off x="2480" y="0"/>
                <a:ext cx="20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77" name="Group 1246"/>
            <p:cNvGrpSpPr>
              <a:grpSpLocks/>
            </p:cNvGrpSpPr>
            <p:nvPr/>
          </p:nvGrpSpPr>
          <p:grpSpPr bwMode="auto">
            <a:xfrm>
              <a:off x="2686" y="0"/>
              <a:ext cx="246" cy="518"/>
              <a:chOff x="2686" y="0"/>
              <a:chExt cx="246" cy="518"/>
            </a:xfrm>
          </p:grpSpPr>
          <p:sp>
            <p:nvSpPr>
              <p:cNvPr id="33393" name="Rectangle 1031"/>
              <p:cNvSpPr>
                <a:spLocks noChangeArrowheads="1"/>
              </p:cNvSpPr>
              <p:nvPr/>
            </p:nvSpPr>
            <p:spPr bwMode="auto">
              <a:xfrm>
                <a:off x="2714" y="0"/>
                <a:ext cx="190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31.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94" name="Rectangle 1245"/>
              <p:cNvSpPr>
                <a:spLocks noChangeArrowheads="1"/>
              </p:cNvSpPr>
              <p:nvPr/>
            </p:nvSpPr>
            <p:spPr bwMode="auto">
              <a:xfrm>
                <a:off x="2686" y="0"/>
                <a:ext cx="24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78" name="Group 1248"/>
            <p:cNvGrpSpPr>
              <a:grpSpLocks/>
            </p:cNvGrpSpPr>
            <p:nvPr/>
          </p:nvGrpSpPr>
          <p:grpSpPr bwMode="auto">
            <a:xfrm>
              <a:off x="2932" y="0"/>
              <a:ext cx="1946" cy="518"/>
              <a:chOff x="2932" y="0"/>
              <a:chExt cx="1946" cy="518"/>
            </a:xfrm>
          </p:grpSpPr>
          <p:sp>
            <p:nvSpPr>
              <p:cNvPr id="33391" name="Rectangle 1032"/>
              <p:cNvSpPr>
                <a:spLocks noChangeArrowheads="1"/>
              </p:cNvSpPr>
              <p:nvPr/>
            </p:nvSpPr>
            <p:spPr bwMode="auto">
              <a:xfrm>
                <a:off x="2960" y="0"/>
                <a:ext cx="1890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chemeClr val="hlink"/>
                    </a:solidFill>
                    <a:cs typeface="Times New Roman" pitchFamily="18" charset="0"/>
                  </a:rPr>
                  <a:t>Hexanal</a:t>
                </a:r>
                <a:endParaRPr lang="en-US" sz="1200">
                  <a:solidFill>
                    <a:schemeClr val="hlink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92" name="Rectangle 1247"/>
              <p:cNvSpPr>
                <a:spLocks noChangeArrowheads="1"/>
              </p:cNvSpPr>
              <p:nvPr/>
            </p:nvSpPr>
            <p:spPr bwMode="auto">
              <a:xfrm>
                <a:off x="2932" y="0"/>
                <a:ext cx="194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79" name="Group 1250"/>
            <p:cNvGrpSpPr>
              <a:grpSpLocks/>
            </p:cNvGrpSpPr>
            <p:nvPr/>
          </p:nvGrpSpPr>
          <p:grpSpPr bwMode="auto">
            <a:xfrm>
              <a:off x="4878" y="0"/>
              <a:ext cx="668" cy="518"/>
              <a:chOff x="4878" y="0"/>
              <a:chExt cx="668" cy="518"/>
            </a:xfrm>
          </p:grpSpPr>
          <p:sp>
            <p:nvSpPr>
              <p:cNvPr id="33389" name="Rectangle 1033"/>
              <p:cNvSpPr>
                <a:spLocks noChangeArrowheads="1"/>
              </p:cNvSpPr>
              <p:nvPr/>
            </p:nvSpPr>
            <p:spPr bwMode="auto">
              <a:xfrm>
                <a:off x="4906" y="0"/>
                <a:ext cx="612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90" name="Rectangle 1249"/>
              <p:cNvSpPr>
                <a:spLocks noChangeArrowheads="1"/>
              </p:cNvSpPr>
              <p:nvPr/>
            </p:nvSpPr>
            <p:spPr bwMode="auto">
              <a:xfrm>
                <a:off x="4878" y="0"/>
                <a:ext cx="66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0" name="Group 1252"/>
            <p:cNvGrpSpPr>
              <a:grpSpLocks/>
            </p:cNvGrpSpPr>
            <p:nvPr/>
          </p:nvGrpSpPr>
          <p:grpSpPr bwMode="auto">
            <a:xfrm>
              <a:off x="0" y="518"/>
              <a:ext cx="246" cy="403"/>
              <a:chOff x="0" y="518"/>
              <a:chExt cx="246" cy="403"/>
            </a:xfrm>
          </p:grpSpPr>
          <p:sp>
            <p:nvSpPr>
              <p:cNvPr id="33387" name="Rectangle 1034"/>
              <p:cNvSpPr>
                <a:spLocks noChangeArrowheads="1"/>
              </p:cNvSpPr>
              <p:nvPr/>
            </p:nvSpPr>
            <p:spPr bwMode="auto">
              <a:xfrm>
                <a:off x="28" y="518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2.</a:t>
                </a:r>
                <a:r>
                  <a:rPr lang="en-GB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88" name="Rectangle 1251"/>
              <p:cNvSpPr>
                <a:spLocks noChangeArrowheads="1"/>
              </p:cNvSpPr>
              <p:nvPr/>
            </p:nvSpPr>
            <p:spPr bwMode="auto">
              <a:xfrm>
                <a:off x="0" y="518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1" name="Group 1254"/>
            <p:cNvGrpSpPr>
              <a:grpSpLocks/>
            </p:cNvGrpSpPr>
            <p:nvPr/>
          </p:nvGrpSpPr>
          <p:grpSpPr bwMode="auto">
            <a:xfrm>
              <a:off x="246" y="518"/>
              <a:ext cx="1566" cy="403"/>
              <a:chOff x="246" y="518"/>
              <a:chExt cx="1566" cy="403"/>
            </a:xfrm>
          </p:grpSpPr>
          <p:sp>
            <p:nvSpPr>
              <p:cNvPr id="33385" name="Rectangle 1035"/>
              <p:cNvSpPr>
                <a:spLocks noChangeArrowheads="1"/>
              </p:cNvSpPr>
              <p:nvPr/>
            </p:nvSpPr>
            <p:spPr bwMode="auto">
              <a:xfrm>
                <a:off x="274" y="518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 dirty="0">
                    <a:solidFill>
                      <a:srgbClr val="008000"/>
                    </a:solidFill>
                    <a:cs typeface="Times New Roman" pitchFamily="18" charset="0"/>
                  </a:rPr>
                  <a:t>Ethyl-4-acetoxyhexanoat</a:t>
                </a:r>
                <a:endParaRPr lang="en-US" sz="1200" dirty="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386" name="Rectangle 1253"/>
              <p:cNvSpPr>
                <a:spLocks noChangeArrowheads="1"/>
              </p:cNvSpPr>
              <p:nvPr/>
            </p:nvSpPr>
            <p:spPr bwMode="auto">
              <a:xfrm>
                <a:off x="246" y="518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2" name="Group 1256"/>
            <p:cNvGrpSpPr>
              <a:grpSpLocks/>
            </p:cNvGrpSpPr>
            <p:nvPr/>
          </p:nvGrpSpPr>
          <p:grpSpPr bwMode="auto">
            <a:xfrm>
              <a:off x="1812" y="518"/>
              <a:ext cx="668" cy="403"/>
              <a:chOff x="1812" y="518"/>
              <a:chExt cx="668" cy="403"/>
            </a:xfrm>
          </p:grpSpPr>
          <p:sp>
            <p:nvSpPr>
              <p:cNvPr id="33383" name="Rectangle 1036"/>
              <p:cNvSpPr>
                <a:spLocks noChangeArrowheads="1"/>
              </p:cNvSpPr>
              <p:nvPr/>
            </p:nvSpPr>
            <p:spPr bwMode="auto">
              <a:xfrm>
                <a:off x="1840" y="518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0,076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84" name="Rectangle 1255"/>
              <p:cNvSpPr>
                <a:spLocks noChangeArrowheads="1"/>
              </p:cNvSpPr>
              <p:nvPr/>
            </p:nvSpPr>
            <p:spPr bwMode="auto">
              <a:xfrm>
                <a:off x="1812" y="518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3" name="Group 1258"/>
            <p:cNvGrpSpPr>
              <a:grpSpLocks/>
            </p:cNvGrpSpPr>
            <p:nvPr/>
          </p:nvGrpSpPr>
          <p:grpSpPr bwMode="auto">
            <a:xfrm>
              <a:off x="2480" y="518"/>
              <a:ext cx="206" cy="403"/>
              <a:chOff x="2480" y="518"/>
              <a:chExt cx="206" cy="403"/>
            </a:xfrm>
          </p:grpSpPr>
          <p:sp>
            <p:nvSpPr>
              <p:cNvPr id="33381" name="Rectangle 1037"/>
              <p:cNvSpPr>
                <a:spLocks noChangeArrowheads="1"/>
              </p:cNvSpPr>
              <p:nvPr/>
            </p:nvSpPr>
            <p:spPr bwMode="auto">
              <a:xfrm>
                <a:off x="2508" y="518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82" name="Rectangle 1257"/>
              <p:cNvSpPr>
                <a:spLocks noChangeArrowheads="1"/>
              </p:cNvSpPr>
              <p:nvPr/>
            </p:nvSpPr>
            <p:spPr bwMode="auto">
              <a:xfrm>
                <a:off x="2480" y="518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4" name="Group 1260"/>
            <p:cNvGrpSpPr>
              <a:grpSpLocks/>
            </p:cNvGrpSpPr>
            <p:nvPr/>
          </p:nvGrpSpPr>
          <p:grpSpPr bwMode="auto">
            <a:xfrm>
              <a:off x="2686" y="518"/>
              <a:ext cx="246" cy="403"/>
              <a:chOff x="2686" y="518"/>
              <a:chExt cx="246" cy="403"/>
            </a:xfrm>
          </p:grpSpPr>
          <p:sp>
            <p:nvSpPr>
              <p:cNvPr id="33379" name="Rectangle 1038"/>
              <p:cNvSpPr>
                <a:spLocks noChangeArrowheads="1"/>
              </p:cNvSpPr>
              <p:nvPr/>
            </p:nvSpPr>
            <p:spPr bwMode="auto">
              <a:xfrm>
                <a:off x="2714" y="518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32.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80" name="Rectangle 1259"/>
              <p:cNvSpPr>
                <a:spLocks noChangeArrowheads="1"/>
              </p:cNvSpPr>
              <p:nvPr/>
            </p:nvSpPr>
            <p:spPr bwMode="auto">
              <a:xfrm>
                <a:off x="2686" y="518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5" name="Group 1262"/>
            <p:cNvGrpSpPr>
              <a:grpSpLocks/>
            </p:cNvGrpSpPr>
            <p:nvPr/>
          </p:nvGrpSpPr>
          <p:grpSpPr bwMode="auto">
            <a:xfrm>
              <a:off x="2932" y="518"/>
              <a:ext cx="1946" cy="403"/>
              <a:chOff x="2932" y="518"/>
              <a:chExt cx="1946" cy="403"/>
            </a:xfrm>
          </p:grpSpPr>
          <p:sp>
            <p:nvSpPr>
              <p:cNvPr id="33377" name="Rectangle 1039"/>
              <p:cNvSpPr>
                <a:spLocks noChangeArrowheads="1"/>
              </p:cNvSpPr>
              <p:nvPr/>
            </p:nvSpPr>
            <p:spPr bwMode="auto">
              <a:xfrm>
                <a:off x="2960" y="518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chemeClr val="hlink"/>
                    </a:solidFill>
                    <a:cs typeface="Times New Roman" pitchFamily="18" charset="0"/>
                  </a:rPr>
                  <a:t>Benzaldehyd</a:t>
                </a:r>
                <a:endParaRPr lang="en-US" sz="1200">
                  <a:solidFill>
                    <a:schemeClr val="hlink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78" name="Rectangle 1261"/>
              <p:cNvSpPr>
                <a:spLocks noChangeArrowheads="1"/>
              </p:cNvSpPr>
              <p:nvPr/>
            </p:nvSpPr>
            <p:spPr bwMode="auto">
              <a:xfrm>
                <a:off x="2932" y="518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6" name="Group 1264"/>
            <p:cNvGrpSpPr>
              <a:grpSpLocks/>
            </p:cNvGrpSpPr>
            <p:nvPr/>
          </p:nvGrpSpPr>
          <p:grpSpPr bwMode="auto">
            <a:xfrm>
              <a:off x="4878" y="518"/>
              <a:ext cx="668" cy="403"/>
              <a:chOff x="4878" y="518"/>
              <a:chExt cx="668" cy="403"/>
            </a:xfrm>
          </p:grpSpPr>
          <p:sp>
            <p:nvSpPr>
              <p:cNvPr id="33375" name="Rectangle 1040"/>
              <p:cNvSpPr>
                <a:spLocks noChangeArrowheads="1"/>
              </p:cNvSpPr>
              <p:nvPr/>
            </p:nvSpPr>
            <p:spPr bwMode="auto">
              <a:xfrm>
                <a:off x="4906" y="518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76" name="Rectangle 1263"/>
              <p:cNvSpPr>
                <a:spLocks noChangeArrowheads="1"/>
              </p:cNvSpPr>
              <p:nvPr/>
            </p:nvSpPr>
            <p:spPr bwMode="auto">
              <a:xfrm>
                <a:off x="4878" y="518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7" name="Group 1266"/>
            <p:cNvGrpSpPr>
              <a:grpSpLocks/>
            </p:cNvGrpSpPr>
            <p:nvPr/>
          </p:nvGrpSpPr>
          <p:grpSpPr bwMode="auto">
            <a:xfrm>
              <a:off x="0" y="921"/>
              <a:ext cx="246" cy="403"/>
              <a:chOff x="0" y="921"/>
              <a:chExt cx="246" cy="403"/>
            </a:xfrm>
          </p:grpSpPr>
          <p:sp>
            <p:nvSpPr>
              <p:cNvPr id="33373" name="Rectangle 1041"/>
              <p:cNvSpPr>
                <a:spLocks noChangeArrowheads="1"/>
              </p:cNvSpPr>
              <p:nvPr/>
            </p:nvSpPr>
            <p:spPr bwMode="auto">
              <a:xfrm>
                <a:off x="28" y="921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3.</a:t>
                </a:r>
                <a:r>
                  <a:rPr lang="en-GB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74" name="Rectangle 1265"/>
              <p:cNvSpPr>
                <a:spLocks noChangeArrowheads="1"/>
              </p:cNvSpPr>
              <p:nvPr/>
            </p:nvSpPr>
            <p:spPr bwMode="auto">
              <a:xfrm>
                <a:off x="0" y="921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8" name="Group 1268"/>
            <p:cNvGrpSpPr>
              <a:grpSpLocks/>
            </p:cNvGrpSpPr>
            <p:nvPr/>
          </p:nvGrpSpPr>
          <p:grpSpPr bwMode="auto">
            <a:xfrm>
              <a:off x="246" y="921"/>
              <a:ext cx="1566" cy="403"/>
              <a:chOff x="246" y="921"/>
              <a:chExt cx="1566" cy="403"/>
            </a:xfrm>
          </p:grpSpPr>
          <p:sp>
            <p:nvSpPr>
              <p:cNvPr id="33371" name="Rectangle 1042"/>
              <p:cNvSpPr>
                <a:spLocks noChangeArrowheads="1"/>
              </p:cNvSpPr>
              <p:nvPr/>
            </p:nvSpPr>
            <p:spPr bwMode="auto">
              <a:xfrm>
                <a:off x="274" y="921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2-Butoxyethanol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72" name="Rectangle 1267"/>
              <p:cNvSpPr>
                <a:spLocks noChangeArrowheads="1"/>
              </p:cNvSpPr>
              <p:nvPr/>
            </p:nvSpPr>
            <p:spPr bwMode="auto">
              <a:xfrm>
                <a:off x="246" y="921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89" name="Group 1270"/>
            <p:cNvGrpSpPr>
              <a:grpSpLocks/>
            </p:cNvGrpSpPr>
            <p:nvPr/>
          </p:nvGrpSpPr>
          <p:grpSpPr bwMode="auto">
            <a:xfrm>
              <a:off x="1812" y="921"/>
              <a:ext cx="668" cy="403"/>
              <a:chOff x="1812" y="921"/>
              <a:chExt cx="668" cy="403"/>
            </a:xfrm>
          </p:grpSpPr>
          <p:sp>
            <p:nvSpPr>
              <p:cNvPr id="33369" name="Rectangle 1043"/>
              <p:cNvSpPr>
                <a:spLocks noChangeArrowheads="1"/>
              </p:cNvSpPr>
              <p:nvPr/>
            </p:nvSpPr>
            <p:spPr bwMode="auto">
              <a:xfrm>
                <a:off x="1840" y="921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0,074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70" name="Rectangle 1269"/>
              <p:cNvSpPr>
                <a:spLocks noChangeArrowheads="1"/>
              </p:cNvSpPr>
              <p:nvPr/>
            </p:nvSpPr>
            <p:spPr bwMode="auto">
              <a:xfrm>
                <a:off x="1812" y="921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0" name="Group 1272"/>
            <p:cNvGrpSpPr>
              <a:grpSpLocks/>
            </p:cNvGrpSpPr>
            <p:nvPr/>
          </p:nvGrpSpPr>
          <p:grpSpPr bwMode="auto">
            <a:xfrm>
              <a:off x="2480" y="921"/>
              <a:ext cx="206" cy="403"/>
              <a:chOff x="2480" y="921"/>
              <a:chExt cx="206" cy="403"/>
            </a:xfrm>
          </p:grpSpPr>
          <p:sp>
            <p:nvSpPr>
              <p:cNvPr id="33367" name="Rectangle 1044"/>
              <p:cNvSpPr>
                <a:spLocks noChangeArrowheads="1"/>
              </p:cNvSpPr>
              <p:nvPr/>
            </p:nvSpPr>
            <p:spPr bwMode="auto">
              <a:xfrm>
                <a:off x="2508" y="921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68" name="Rectangle 1271"/>
              <p:cNvSpPr>
                <a:spLocks noChangeArrowheads="1"/>
              </p:cNvSpPr>
              <p:nvPr/>
            </p:nvSpPr>
            <p:spPr bwMode="auto">
              <a:xfrm>
                <a:off x="2480" y="921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1" name="Group 1274"/>
            <p:cNvGrpSpPr>
              <a:grpSpLocks/>
            </p:cNvGrpSpPr>
            <p:nvPr/>
          </p:nvGrpSpPr>
          <p:grpSpPr bwMode="auto">
            <a:xfrm>
              <a:off x="2686" y="921"/>
              <a:ext cx="246" cy="403"/>
              <a:chOff x="2686" y="921"/>
              <a:chExt cx="246" cy="403"/>
            </a:xfrm>
          </p:grpSpPr>
          <p:sp>
            <p:nvSpPr>
              <p:cNvPr id="33365" name="Rectangle 1045"/>
              <p:cNvSpPr>
                <a:spLocks noChangeArrowheads="1"/>
              </p:cNvSpPr>
              <p:nvPr/>
            </p:nvSpPr>
            <p:spPr bwMode="auto">
              <a:xfrm>
                <a:off x="2714" y="921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33.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66" name="Rectangle 1273"/>
              <p:cNvSpPr>
                <a:spLocks noChangeArrowheads="1"/>
              </p:cNvSpPr>
              <p:nvPr/>
            </p:nvSpPr>
            <p:spPr bwMode="auto">
              <a:xfrm>
                <a:off x="2686" y="921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2" name="Group 1276"/>
            <p:cNvGrpSpPr>
              <a:grpSpLocks/>
            </p:cNvGrpSpPr>
            <p:nvPr/>
          </p:nvGrpSpPr>
          <p:grpSpPr bwMode="auto">
            <a:xfrm>
              <a:off x="2932" y="921"/>
              <a:ext cx="1946" cy="403"/>
              <a:chOff x="2932" y="921"/>
              <a:chExt cx="1946" cy="403"/>
            </a:xfrm>
          </p:grpSpPr>
          <p:sp>
            <p:nvSpPr>
              <p:cNvPr id="33363" name="Rectangle 1046"/>
              <p:cNvSpPr>
                <a:spLocks noChangeArrowheads="1"/>
              </p:cNvSpPr>
              <p:nvPr/>
            </p:nvSpPr>
            <p:spPr bwMode="auto">
              <a:xfrm>
                <a:off x="2960" y="921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2-Pentanon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64" name="Rectangle 1275"/>
              <p:cNvSpPr>
                <a:spLocks noChangeArrowheads="1"/>
              </p:cNvSpPr>
              <p:nvPr/>
            </p:nvSpPr>
            <p:spPr bwMode="auto">
              <a:xfrm>
                <a:off x="2932" y="921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3" name="Group 1278"/>
            <p:cNvGrpSpPr>
              <a:grpSpLocks/>
            </p:cNvGrpSpPr>
            <p:nvPr/>
          </p:nvGrpSpPr>
          <p:grpSpPr bwMode="auto">
            <a:xfrm>
              <a:off x="4878" y="921"/>
              <a:ext cx="668" cy="403"/>
              <a:chOff x="4878" y="921"/>
              <a:chExt cx="668" cy="403"/>
            </a:xfrm>
          </p:grpSpPr>
          <p:sp>
            <p:nvSpPr>
              <p:cNvPr id="33361" name="Rectangle 1047"/>
              <p:cNvSpPr>
                <a:spLocks noChangeArrowheads="1"/>
              </p:cNvSpPr>
              <p:nvPr/>
            </p:nvSpPr>
            <p:spPr bwMode="auto">
              <a:xfrm>
                <a:off x="4906" y="921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62" name="Rectangle 1277"/>
              <p:cNvSpPr>
                <a:spLocks noChangeArrowheads="1"/>
              </p:cNvSpPr>
              <p:nvPr/>
            </p:nvSpPr>
            <p:spPr bwMode="auto">
              <a:xfrm>
                <a:off x="4878" y="921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4" name="Group 1280"/>
            <p:cNvGrpSpPr>
              <a:grpSpLocks/>
            </p:cNvGrpSpPr>
            <p:nvPr/>
          </p:nvGrpSpPr>
          <p:grpSpPr bwMode="auto">
            <a:xfrm>
              <a:off x="0" y="1324"/>
              <a:ext cx="246" cy="403"/>
              <a:chOff x="0" y="1324"/>
              <a:chExt cx="246" cy="403"/>
            </a:xfrm>
          </p:grpSpPr>
          <p:sp>
            <p:nvSpPr>
              <p:cNvPr id="33359" name="Rectangle 1048"/>
              <p:cNvSpPr>
                <a:spLocks noChangeArrowheads="1"/>
              </p:cNvSpPr>
              <p:nvPr/>
            </p:nvSpPr>
            <p:spPr bwMode="auto">
              <a:xfrm>
                <a:off x="28" y="1324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4.</a:t>
                </a:r>
                <a:r>
                  <a:rPr lang="en-GB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60" name="Rectangle 1279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5" name="Group 1282"/>
            <p:cNvGrpSpPr>
              <a:grpSpLocks/>
            </p:cNvGrpSpPr>
            <p:nvPr/>
          </p:nvGrpSpPr>
          <p:grpSpPr bwMode="auto">
            <a:xfrm>
              <a:off x="246" y="1324"/>
              <a:ext cx="1566" cy="403"/>
              <a:chOff x="246" y="1324"/>
              <a:chExt cx="1566" cy="403"/>
            </a:xfrm>
          </p:grpSpPr>
          <p:sp>
            <p:nvSpPr>
              <p:cNvPr id="33357" name="Rectangle 1049"/>
              <p:cNvSpPr>
                <a:spLocks noChangeArrowheads="1"/>
              </p:cNvSpPr>
              <p:nvPr/>
            </p:nvSpPr>
            <p:spPr bwMode="auto">
              <a:xfrm>
                <a:off x="274" y="1324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Methyl-trans-3-hexenoat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358" name="Rectangle 1281"/>
              <p:cNvSpPr>
                <a:spLocks noChangeArrowheads="1"/>
              </p:cNvSpPr>
              <p:nvPr/>
            </p:nvSpPr>
            <p:spPr bwMode="auto">
              <a:xfrm>
                <a:off x="246" y="1324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6" name="Group 1284"/>
            <p:cNvGrpSpPr>
              <a:grpSpLocks/>
            </p:cNvGrpSpPr>
            <p:nvPr/>
          </p:nvGrpSpPr>
          <p:grpSpPr bwMode="auto">
            <a:xfrm>
              <a:off x="1812" y="1324"/>
              <a:ext cx="668" cy="403"/>
              <a:chOff x="1812" y="1324"/>
              <a:chExt cx="668" cy="403"/>
            </a:xfrm>
          </p:grpSpPr>
          <p:sp>
            <p:nvSpPr>
              <p:cNvPr id="33355" name="Rectangle 1050"/>
              <p:cNvSpPr>
                <a:spLocks noChangeArrowheads="1"/>
              </p:cNvSpPr>
              <p:nvPr/>
            </p:nvSpPr>
            <p:spPr bwMode="auto">
              <a:xfrm>
                <a:off x="1840" y="1324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0,07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56" name="Rectangle 1283"/>
              <p:cNvSpPr>
                <a:spLocks noChangeArrowheads="1"/>
              </p:cNvSpPr>
              <p:nvPr/>
            </p:nvSpPr>
            <p:spPr bwMode="auto">
              <a:xfrm>
                <a:off x="1812" y="1324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7" name="Group 1286"/>
            <p:cNvGrpSpPr>
              <a:grpSpLocks/>
            </p:cNvGrpSpPr>
            <p:nvPr/>
          </p:nvGrpSpPr>
          <p:grpSpPr bwMode="auto">
            <a:xfrm>
              <a:off x="2480" y="1324"/>
              <a:ext cx="206" cy="403"/>
              <a:chOff x="2480" y="1324"/>
              <a:chExt cx="206" cy="403"/>
            </a:xfrm>
          </p:grpSpPr>
          <p:sp>
            <p:nvSpPr>
              <p:cNvPr id="33353" name="Rectangle 1051"/>
              <p:cNvSpPr>
                <a:spLocks noChangeArrowheads="1"/>
              </p:cNvSpPr>
              <p:nvPr/>
            </p:nvSpPr>
            <p:spPr bwMode="auto">
              <a:xfrm>
                <a:off x="2508" y="1324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54" name="Rectangle 1285"/>
              <p:cNvSpPr>
                <a:spLocks noChangeArrowheads="1"/>
              </p:cNvSpPr>
              <p:nvPr/>
            </p:nvSpPr>
            <p:spPr bwMode="auto">
              <a:xfrm>
                <a:off x="2480" y="1324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8" name="Group 1288"/>
            <p:cNvGrpSpPr>
              <a:grpSpLocks/>
            </p:cNvGrpSpPr>
            <p:nvPr/>
          </p:nvGrpSpPr>
          <p:grpSpPr bwMode="auto">
            <a:xfrm>
              <a:off x="2686" y="1324"/>
              <a:ext cx="246" cy="403"/>
              <a:chOff x="2686" y="1324"/>
              <a:chExt cx="246" cy="403"/>
            </a:xfrm>
          </p:grpSpPr>
          <p:sp>
            <p:nvSpPr>
              <p:cNvPr id="33351" name="Rectangle 1052"/>
              <p:cNvSpPr>
                <a:spLocks noChangeArrowheads="1"/>
              </p:cNvSpPr>
              <p:nvPr/>
            </p:nvSpPr>
            <p:spPr bwMode="auto">
              <a:xfrm>
                <a:off x="2714" y="1324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34.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52" name="Rectangle 1287"/>
              <p:cNvSpPr>
                <a:spLocks noChangeArrowheads="1"/>
              </p:cNvSpPr>
              <p:nvPr/>
            </p:nvSpPr>
            <p:spPr bwMode="auto">
              <a:xfrm>
                <a:off x="2686" y="1324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799" name="Group 1290"/>
            <p:cNvGrpSpPr>
              <a:grpSpLocks/>
            </p:cNvGrpSpPr>
            <p:nvPr/>
          </p:nvGrpSpPr>
          <p:grpSpPr bwMode="auto">
            <a:xfrm>
              <a:off x="2932" y="1324"/>
              <a:ext cx="1946" cy="403"/>
              <a:chOff x="2932" y="1324"/>
              <a:chExt cx="1946" cy="403"/>
            </a:xfrm>
          </p:grpSpPr>
          <p:sp>
            <p:nvSpPr>
              <p:cNvPr id="33349" name="Rectangle 1053"/>
              <p:cNvSpPr>
                <a:spLocks noChangeArrowheads="1"/>
              </p:cNvSpPr>
              <p:nvPr/>
            </p:nvSpPr>
            <p:spPr bwMode="auto">
              <a:xfrm>
                <a:off x="2960" y="1324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Ethyl-2-propenoat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350" name="Rectangle 1289"/>
              <p:cNvSpPr>
                <a:spLocks noChangeArrowheads="1"/>
              </p:cNvSpPr>
              <p:nvPr/>
            </p:nvSpPr>
            <p:spPr bwMode="auto">
              <a:xfrm>
                <a:off x="2932" y="1324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0" name="Group 1292"/>
            <p:cNvGrpSpPr>
              <a:grpSpLocks/>
            </p:cNvGrpSpPr>
            <p:nvPr/>
          </p:nvGrpSpPr>
          <p:grpSpPr bwMode="auto">
            <a:xfrm>
              <a:off x="4878" y="1324"/>
              <a:ext cx="668" cy="403"/>
              <a:chOff x="4878" y="1324"/>
              <a:chExt cx="668" cy="403"/>
            </a:xfrm>
          </p:grpSpPr>
          <p:sp>
            <p:nvSpPr>
              <p:cNvPr id="33347" name="Rectangle 1054"/>
              <p:cNvSpPr>
                <a:spLocks noChangeArrowheads="1"/>
              </p:cNvSpPr>
              <p:nvPr/>
            </p:nvSpPr>
            <p:spPr bwMode="auto">
              <a:xfrm>
                <a:off x="4906" y="1324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48" name="Rectangle 1291"/>
              <p:cNvSpPr>
                <a:spLocks noChangeArrowheads="1"/>
              </p:cNvSpPr>
              <p:nvPr/>
            </p:nvSpPr>
            <p:spPr bwMode="auto">
              <a:xfrm>
                <a:off x="4878" y="1324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1" name="Group 1294"/>
            <p:cNvGrpSpPr>
              <a:grpSpLocks/>
            </p:cNvGrpSpPr>
            <p:nvPr/>
          </p:nvGrpSpPr>
          <p:grpSpPr bwMode="auto">
            <a:xfrm>
              <a:off x="0" y="1727"/>
              <a:ext cx="246" cy="403"/>
              <a:chOff x="0" y="1727"/>
              <a:chExt cx="246" cy="403"/>
            </a:xfrm>
          </p:grpSpPr>
          <p:sp>
            <p:nvSpPr>
              <p:cNvPr id="33345" name="Rectangle 1055"/>
              <p:cNvSpPr>
                <a:spLocks noChangeArrowheads="1"/>
              </p:cNvSpPr>
              <p:nvPr/>
            </p:nvSpPr>
            <p:spPr bwMode="auto">
              <a:xfrm>
                <a:off x="28" y="1727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5.</a:t>
                </a:r>
                <a:r>
                  <a:rPr lang="en-GB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46" name="Rectangle 1293"/>
              <p:cNvSpPr>
                <a:spLocks noChangeArrowheads="1"/>
              </p:cNvSpPr>
              <p:nvPr/>
            </p:nvSpPr>
            <p:spPr bwMode="auto">
              <a:xfrm>
                <a:off x="0" y="1727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2" name="Group 1296"/>
            <p:cNvGrpSpPr>
              <a:grpSpLocks/>
            </p:cNvGrpSpPr>
            <p:nvPr/>
          </p:nvGrpSpPr>
          <p:grpSpPr bwMode="auto">
            <a:xfrm>
              <a:off x="246" y="1727"/>
              <a:ext cx="1566" cy="403"/>
              <a:chOff x="246" y="1727"/>
              <a:chExt cx="1566" cy="403"/>
            </a:xfrm>
          </p:grpSpPr>
          <p:sp>
            <p:nvSpPr>
              <p:cNvPr id="33343" name="Rectangle 1056"/>
              <p:cNvSpPr>
                <a:spLocks noChangeArrowheads="1"/>
              </p:cNvSpPr>
              <p:nvPr/>
            </p:nvSpPr>
            <p:spPr bwMode="auto">
              <a:xfrm>
                <a:off x="274" y="1727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Ethyl-2-methylbutanoat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344" name="Rectangle 1295"/>
              <p:cNvSpPr>
                <a:spLocks noChangeArrowheads="1"/>
              </p:cNvSpPr>
              <p:nvPr/>
            </p:nvSpPr>
            <p:spPr bwMode="auto">
              <a:xfrm>
                <a:off x="246" y="1727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3" name="Group 1298"/>
            <p:cNvGrpSpPr>
              <a:grpSpLocks/>
            </p:cNvGrpSpPr>
            <p:nvPr/>
          </p:nvGrpSpPr>
          <p:grpSpPr bwMode="auto">
            <a:xfrm>
              <a:off x="1812" y="1727"/>
              <a:ext cx="668" cy="403"/>
              <a:chOff x="1812" y="1727"/>
              <a:chExt cx="668" cy="403"/>
            </a:xfrm>
          </p:grpSpPr>
          <p:sp>
            <p:nvSpPr>
              <p:cNvPr id="33341" name="Rectangle 1057"/>
              <p:cNvSpPr>
                <a:spLocks noChangeArrowheads="1"/>
              </p:cNvSpPr>
              <p:nvPr/>
            </p:nvSpPr>
            <p:spPr bwMode="auto">
              <a:xfrm>
                <a:off x="1840" y="1727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0,07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42" name="Rectangle 1297"/>
              <p:cNvSpPr>
                <a:spLocks noChangeArrowheads="1"/>
              </p:cNvSpPr>
              <p:nvPr/>
            </p:nvSpPr>
            <p:spPr bwMode="auto">
              <a:xfrm>
                <a:off x="1812" y="1727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4" name="Group 1300"/>
            <p:cNvGrpSpPr>
              <a:grpSpLocks/>
            </p:cNvGrpSpPr>
            <p:nvPr/>
          </p:nvGrpSpPr>
          <p:grpSpPr bwMode="auto">
            <a:xfrm>
              <a:off x="2480" y="1727"/>
              <a:ext cx="206" cy="403"/>
              <a:chOff x="2480" y="1727"/>
              <a:chExt cx="206" cy="403"/>
            </a:xfrm>
          </p:grpSpPr>
          <p:sp>
            <p:nvSpPr>
              <p:cNvPr id="33339" name="Rectangle 1058"/>
              <p:cNvSpPr>
                <a:spLocks noChangeArrowheads="1"/>
              </p:cNvSpPr>
              <p:nvPr/>
            </p:nvSpPr>
            <p:spPr bwMode="auto">
              <a:xfrm>
                <a:off x="2508" y="1727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40" name="Rectangle 1299"/>
              <p:cNvSpPr>
                <a:spLocks noChangeArrowheads="1"/>
              </p:cNvSpPr>
              <p:nvPr/>
            </p:nvSpPr>
            <p:spPr bwMode="auto">
              <a:xfrm>
                <a:off x="2480" y="1727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5" name="Group 1302"/>
            <p:cNvGrpSpPr>
              <a:grpSpLocks/>
            </p:cNvGrpSpPr>
            <p:nvPr/>
          </p:nvGrpSpPr>
          <p:grpSpPr bwMode="auto">
            <a:xfrm>
              <a:off x="2686" y="1727"/>
              <a:ext cx="246" cy="403"/>
              <a:chOff x="2686" y="1727"/>
              <a:chExt cx="246" cy="403"/>
            </a:xfrm>
          </p:grpSpPr>
          <p:sp>
            <p:nvSpPr>
              <p:cNvPr id="33337" name="Rectangle 1059"/>
              <p:cNvSpPr>
                <a:spLocks noChangeArrowheads="1"/>
              </p:cNvSpPr>
              <p:nvPr/>
            </p:nvSpPr>
            <p:spPr bwMode="auto">
              <a:xfrm>
                <a:off x="2714" y="1727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35.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38" name="Rectangle 1301"/>
              <p:cNvSpPr>
                <a:spLocks noChangeArrowheads="1"/>
              </p:cNvSpPr>
              <p:nvPr/>
            </p:nvSpPr>
            <p:spPr bwMode="auto">
              <a:xfrm>
                <a:off x="2686" y="1727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6" name="Group 1304"/>
            <p:cNvGrpSpPr>
              <a:grpSpLocks/>
            </p:cNvGrpSpPr>
            <p:nvPr/>
          </p:nvGrpSpPr>
          <p:grpSpPr bwMode="auto">
            <a:xfrm>
              <a:off x="2932" y="1727"/>
              <a:ext cx="1946" cy="403"/>
              <a:chOff x="2932" y="1727"/>
              <a:chExt cx="1946" cy="403"/>
            </a:xfrm>
          </p:grpSpPr>
          <p:sp>
            <p:nvSpPr>
              <p:cNvPr id="33335" name="Rectangle 1060"/>
              <p:cNvSpPr>
                <a:spLocks noChangeArrowheads="1"/>
              </p:cNvSpPr>
              <p:nvPr/>
            </p:nvSpPr>
            <p:spPr bwMode="auto">
              <a:xfrm>
                <a:off x="2960" y="1727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Methylpropanoat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336" name="Rectangle 1303"/>
              <p:cNvSpPr>
                <a:spLocks noChangeArrowheads="1"/>
              </p:cNvSpPr>
              <p:nvPr/>
            </p:nvSpPr>
            <p:spPr bwMode="auto">
              <a:xfrm>
                <a:off x="2932" y="1727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7" name="Group 1306"/>
            <p:cNvGrpSpPr>
              <a:grpSpLocks/>
            </p:cNvGrpSpPr>
            <p:nvPr/>
          </p:nvGrpSpPr>
          <p:grpSpPr bwMode="auto">
            <a:xfrm>
              <a:off x="4878" y="1727"/>
              <a:ext cx="668" cy="403"/>
              <a:chOff x="4878" y="1727"/>
              <a:chExt cx="668" cy="403"/>
            </a:xfrm>
          </p:grpSpPr>
          <p:sp>
            <p:nvSpPr>
              <p:cNvPr id="33333" name="Rectangle 1061"/>
              <p:cNvSpPr>
                <a:spLocks noChangeArrowheads="1"/>
              </p:cNvSpPr>
              <p:nvPr/>
            </p:nvSpPr>
            <p:spPr bwMode="auto">
              <a:xfrm>
                <a:off x="4906" y="1727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34" name="Rectangle 1305"/>
              <p:cNvSpPr>
                <a:spLocks noChangeArrowheads="1"/>
              </p:cNvSpPr>
              <p:nvPr/>
            </p:nvSpPr>
            <p:spPr bwMode="auto">
              <a:xfrm>
                <a:off x="4878" y="1727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8" name="Group 1308"/>
            <p:cNvGrpSpPr>
              <a:grpSpLocks/>
            </p:cNvGrpSpPr>
            <p:nvPr/>
          </p:nvGrpSpPr>
          <p:grpSpPr bwMode="auto">
            <a:xfrm>
              <a:off x="0" y="2130"/>
              <a:ext cx="246" cy="403"/>
              <a:chOff x="0" y="2130"/>
              <a:chExt cx="246" cy="403"/>
            </a:xfrm>
          </p:grpSpPr>
          <p:sp>
            <p:nvSpPr>
              <p:cNvPr id="33331" name="Rectangle 1062"/>
              <p:cNvSpPr>
                <a:spLocks noChangeArrowheads="1"/>
              </p:cNvSpPr>
              <p:nvPr/>
            </p:nvSpPr>
            <p:spPr bwMode="auto">
              <a:xfrm>
                <a:off x="28" y="2130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6.</a:t>
                </a:r>
                <a:r>
                  <a:rPr lang="en-GB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32" name="Rectangle 1307"/>
              <p:cNvSpPr>
                <a:spLocks noChangeArrowheads="1"/>
              </p:cNvSpPr>
              <p:nvPr/>
            </p:nvSpPr>
            <p:spPr bwMode="auto">
              <a:xfrm>
                <a:off x="0" y="2130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09" name="Group 1310"/>
            <p:cNvGrpSpPr>
              <a:grpSpLocks/>
            </p:cNvGrpSpPr>
            <p:nvPr/>
          </p:nvGrpSpPr>
          <p:grpSpPr bwMode="auto">
            <a:xfrm>
              <a:off x="246" y="2130"/>
              <a:ext cx="1566" cy="403"/>
              <a:chOff x="246" y="2130"/>
              <a:chExt cx="1566" cy="403"/>
            </a:xfrm>
          </p:grpSpPr>
          <p:sp>
            <p:nvSpPr>
              <p:cNvPr id="33329" name="Rectangle 1063"/>
              <p:cNvSpPr>
                <a:spLocks noChangeArrowheads="1"/>
              </p:cNvSpPr>
              <p:nvPr/>
            </p:nvSpPr>
            <p:spPr bwMode="auto">
              <a:xfrm>
                <a:off x="274" y="2130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Methyl-2-methylpropanoat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330" name="Rectangle 1309"/>
              <p:cNvSpPr>
                <a:spLocks noChangeArrowheads="1"/>
              </p:cNvSpPr>
              <p:nvPr/>
            </p:nvSpPr>
            <p:spPr bwMode="auto">
              <a:xfrm>
                <a:off x="246" y="2130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0" name="Group 1312"/>
            <p:cNvGrpSpPr>
              <a:grpSpLocks/>
            </p:cNvGrpSpPr>
            <p:nvPr/>
          </p:nvGrpSpPr>
          <p:grpSpPr bwMode="auto">
            <a:xfrm>
              <a:off x="1812" y="2130"/>
              <a:ext cx="668" cy="403"/>
              <a:chOff x="1812" y="2130"/>
              <a:chExt cx="668" cy="403"/>
            </a:xfrm>
          </p:grpSpPr>
          <p:sp>
            <p:nvSpPr>
              <p:cNvPr id="33327" name="Rectangle 1064"/>
              <p:cNvSpPr>
                <a:spLocks noChangeArrowheads="1"/>
              </p:cNvSpPr>
              <p:nvPr/>
            </p:nvSpPr>
            <p:spPr bwMode="auto">
              <a:xfrm>
                <a:off x="1840" y="2130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0,06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28" name="Rectangle 1311"/>
              <p:cNvSpPr>
                <a:spLocks noChangeArrowheads="1"/>
              </p:cNvSpPr>
              <p:nvPr/>
            </p:nvSpPr>
            <p:spPr bwMode="auto">
              <a:xfrm>
                <a:off x="1812" y="2130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1" name="Group 1314"/>
            <p:cNvGrpSpPr>
              <a:grpSpLocks/>
            </p:cNvGrpSpPr>
            <p:nvPr/>
          </p:nvGrpSpPr>
          <p:grpSpPr bwMode="auto">
            <a:xfrm>
              <a:off x="2480" y="2130"/>
              <a:ext cx="206" cy="403"/>
              <a:chOff x="2480" y="2130"/>
              <a:chExt cx="206" cy="403"/>
            </a:xfrm>
          </p:grpSpPr>
          <p:sp>
            <p:nvSpPr>
              <p:cNvPr id="33325" name="Rectangle 1065"/>
              <p:cNvSpPr>
                <a:spLocks noChangeArrowheads="1"/>
              </p:cNvSpPr>
              <p:nvPr/>
            </p:nvSpPr>
            <p:spPr bwMode="auto">
              <a:xfrm>
                <a:off x="2508" y="2130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26" name="Rectangle 1313"/>
              <p:cNvSpPr>
                <a:spLocks noChangeArrowheads="1"/>
              </p:cNvSpPr>
              <p:nvPr/>
            </p:nvSpPr>
            <p:spPr bwMode="auto">
              <a:xfrm>
                <a:off x="2480" y="2130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2" name="Group 1316"/>
            <p:cNvGrpSpPr>
              <a:grpSpLocks/>
            </p:cNvGrpSpPr>
            <p:nvPr/>
          </p:nvGrpSpPr>
          <p:grpSpPr bwMode="auto">
            <a:xfrm>
              <a:off x="2686" y="2130"/>
              <a:ext cx="246" cy="403"/>
              <a:chOff x="2686" y="2130"/>
              <a:chExt cx="246" cy="403"/>
            </a:xfrm>
          </p:grpSpPr>
          <p:sp>
            <p:nvSpPr>
              <p:cNvPr id="33323" name="Rectangle 1066"/>
              <p:cNvSpPr>
                <a:spLocks noChangeArrowheads="1"/>
              </p:cNvSpPr>
              <p:nvPr/>
            </p:nvSpPr>
            <p:spPr bwMode="auto">
              <a:xfrm>
                <a:off x="2714" y="2130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36.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24" name="Rectangle 1315"/>
              <p:cNvSpPr>
                <a:spLocks noChangeArrowheads="1"/>
              </p:cNvSpPr>
              <p:nvPr/>
            </p:nvSpPr>
            <p:spPr bwMode="auto">
              <a:xfrm>
                <a:off x="2686" y="2130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3" name="Group 1318"/>
            <p:cNvGrpSpPr>
              <a:grpSpLocks/>
            </p:cNvGrpSpPr>
            <p:nvPr/>
          </p:nvGrpSpPr>
          <p:grpSpPr bwMode="auto">
            <a:xfrm>
              <a:off x="2932" y="2130"/>
              <a:ext cx="1946" cy="403"/>
              <a:chOff x="2932" y="2130"/>
              <a:chExt cx="1946" cy="403"/>
            </a:xfrm>
          </p:grpSpPr>
          <p:sp>
            <p:nvSpPr>
              <p:cNvPr id="33321" name="Rectangle 1067"/>
              <p:cNvSpPr>
                <a:spLocks noChangeArrowheads="1"/>
              </p:cNvSpPr>
              <p:nvPr/>
            </p:nvSpPr>
            <p:spPr bwMode="auto">
              <a:xfrm>
                <a:off x="2960" y="2130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Methyl-3-methylbutanoat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322" name="Rectangle 1317"/>
              <p:cNvSpPr>
                <a:spLocks noChangeArrowheads="1"/>
              </p:cNvSpPr>
              <p:nvPr/>
            </p:nvSpPr>
            <p:spPr bwMode="auto">
              <a:xfrm>
                <a:off x="2932" y="2130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4" name="Group 1320"/>
            <p:cNvGrpSpPr>
              <a:grpSpLocks/>
            </p:cNvGrpSpPr>
            <p:nvPr/>
          </p:nvGrpSpPr>
          <p:grpSpPr bwMode="auto">
            <a:xfrm>
              <a:off x="4878" y="2130"/>
              <a:ext cx="668" cy="403"/>
              <a:chOff x="4878" y="2130"/>
              <a:chExt cx="668" cy="403"/>
            </a:xfrm>
          </p:grpSpPr>
          <p:sp>
            <p:nvSpPr>
              <p:cNvPr id="33319" name="Rectangle 1068"/>
              <p:cNvSpPr>
                <a:spLocks noChangeArrowheads="1"/>
              </p:cNvSpPr>
              <p:nvPr/>
            </p:nvSpPr>
            <p:spPr bwMode="auto">
              <a:xfrm>
                <a:off x="4906" y="2130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it-IT" sz="1200">
                    <a:cs typeface="Times New Roman" pitchFamily="18" charset="0"/>
                  </a:rPr>
                  <a:t>0,009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20" name="Rectangle 1319"/>
              <p:cNvSpPr>
                <a:spLocks noChangeArrowheads="1"/>
              </p:cNvSpPr>
              <p:nvPr/>
            </p:nvSpPr>
            <p:spPr bwMode="auto">
              <a:xfrm>
                <a:off x="4878" y="2130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5" name="Group 1322"/>
            <p:cNvGrpSpPr>
              <a:grpSpLocks/>
            </p:cNvGrpSpPr>
            <p:nvPr/>
          </p:nvGrpSpPr>
          <p:grpSpPr bwMode="auto">
            <a:xfrm>
              <a:off x="0" y="2533"/>
              <a:ext cx="246" cy="403"/>
              <a:chOff x="0" y="2533"/>
              <a:chExt cx="246" cy="403"/>
            </a:xfrm>
          </p:grpSpPr>
          <p:sp>
            <p:nvSpPr>
              <p:cNvPr id="33317" name="Rectangle 1069"/>
              <p:cNvSpPr>
                <a:spLocks noChangeArrowheads="1"/>
              </p:cNvSpPr>
              <p:nvPr/>
            </p:nvSpPr>
            <p:spPr bwMode="auto">
              <a:xfrm>
                <a:off x="28" y="2533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it-IT" sz="1200">
                    <a:cs typeface="Times New Roman" pitchFamily="18" charset="0"/>
                  </a:rPr>
                  <a:t>7.</a:t>
                </a:r>
                <a:r>
                  <a:rPr lang="it-IT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18" name="Rectangle 1321"/>
              <p:cNvSpPr>
                <a:spLocks noChangeArrowheads="1"/>
              </p:cNvSpPr>
              <p:nvPr/>
            </p:nvSpPr>
            <p:spPr bwMode="auto">
              <a:xfrm>
                <a:off x="0" y="2533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6" name="Group 1324"/>
            <p:cNvGrpSpPr>
              <a:grpSpLocks/>
            </p:cNvGrpSpPr>
            <p:nvPr/>
          </p:nvGrpSpPr>
          <p:grpSpPr bwMode="auto">
            <a:xfrm>
              <a:off x="246" y="2533"/>
              <a:ext cx="1566" cy="403"/>
              <a:chOff x="246" y="2533"/>
              <a:chExt cx="1566" cy="403"/>
            </a:xfrm>
          </p:grpSpPr>
          <p:sp>
            <p:nvSpPr>
              <p:cNvPr id="33315" name="Rectangle 1070"/>
              <p:cNvSpPr>
                <a:spLocks noChangeArrowheads="1"/>
              </p:cNvSpPr>
              <p:nvPr/>
            </p:nvSpPr>
            <p:spPr bwMode="auto">
              <a:xfrm>
                <a:off x="274" y="2533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it-IT" sz="1200" b="1">
                    <a:solidFill>
                      <a:schemeClr val="hlink"/>
                    </a:solidFill>
                    <a:cs typeface="Times New Roman" pitchFamily="18" charset="0"/>
                  </a:rPr>
                  <a:t>Phenol</a:t>
                </a:r>
                <a:endParaRPr lang="en-US" sz="1200">
                  <a:solidFill>
                    <a:schemeClr val="hlink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16" name="Rectangle 1323"/>
              <p:cNvSpPr>
                <a:spLocks noChangeArrowheads="1"/>
              </p:cNvSpPr>
              <p:nvPr/>
            </p:nvSpPr>
            <p:spPr bwMode="auto">
              <a:xfrm>
                <a:off x="246" y="2533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7" name="Group 1326"/>
            <p:cNvGrpSpPr>
              <a:grpSpLocks/>
            </p:cNvGrpSpPr>
            <p:nvPr/>
          </p:nvGrpSpPr>
          <p:grpSpPr bwMode="auto">
            <a:xfrm>
              <a:off x="1812" y="2533"/>
              <a:ext cx="668" cy="403"/>
              <a:chOff x="1812" y="2533"/>
              <a:chExt cx="668" cy="403"/>
            </a:xfrm>
          </p:grpSpPr>
          <p:sp>
            <p:nvSpPr>
              <p:cNvPr id="33313" name="Rectangle 1071"/>
              <p:cNvSpPr>
                <a:spLocks noChangeArrowheads="1"/>
              </p:cNvSpPr>
              <p:nvPr/>
            </p:nvSpPr>
            <p:spPr bwMode="auto">
              <a:xfrm>
                <a:off x="1840" y="2533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it-IT" sz="1200">
                    <a:cs typeface="Times New Roman" pitchFamily="18" charset="0"/>
                  </a:rPr>
                  <a:t>0,054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14" name="Rectangle 1325"/>
              <p:cNvSpPr>
                <a:spLocks noChangeArrowheads="1"/>
              </p:cNvSpPr>
              <p:nvPr/>
            </p:nvSpPr>
            <p:spPr bwMode="auto">
              <a:xfrm>
                <a:off x="1812" y="2533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8" name="Group 1328"/>
            <p:cNvGrpSpPr>
              <a:grpSpLocks/>
            </p:cNvGrpSpPr>
            <p:nvPr/>
          </p:nvGrpSpPr>
          <p:grpSpPr bwMode="auto">
            <a:xfrm>
              <a:off x="2480" y="2533"/>
              <a:ext cx="206" cy="403"/>
              <a:chOff x="2480" y="2533"/>
              <a:chExt cx="206" cy="403"/>
            </a:xfrm>
          </p:grpSpPr>
          <p:sp>
            <p:nvSpPr>
              <p:cNvPr id="33311" name="Rectangle 1072"/>
              <p:cNvSpPr>
                <a:spLocks noChangeArrowheads="1"/>
              </p:cNvSpPr>
              <p:nvPr/>
            </p:nvSpPr>
            <p:spPr bwMode="auto">
              <a:xfrm>
                <a:off x="2508" y="2533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12" name="Rectangle 1327"/>
              <p:cNvSpPr>
                <a:spLocks noChangeArrowheads="1"/>
              </p:cNvSpPr>
              <p:nvPr/>
            </p:nvSpPr>
            <p:spPr bwMode="auto">
              <a:xfrm>
                <a:off x="2480" y="2533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19" name="Group 1330"/>
            <p:cNvGrpSpPr>
              <a:grpSpLocks/>
            </p:cNvGrpSpPr>
            <p:nvPr/>
          </p:nvGrpSpPr>
          <p:grpSpPr bwMode="auto">
            <a:xfrm>
              <a:off x="2686" y="2533"/>
              <a:ext cx="246" cy="403"/>
              <a:chOff x="2686" y="2533"/>
              <a:chExt cx="246" cy="403"/>
            </a:xfrm>
          </p:grpSpPr>
          <p:sp>
            <p:nvSpPr>
              <p:cNvPr id="33309" name="Rectangle 1073"/>
              <p:cNvSpPr>
                <a:spLocks noChangeArrowheads="1"/>
              </p:cNvSpPr>
              <p:nvPr/>
            </p:nvSpPr>
            <p:spPr bwMode="auto">
              <a:xfrm>
                <a:off x="2714" y="2533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it-IT" sz="1200">
                    <a:cs typeface="Times New Roman" pitchFamily="18" charset="0"/>
                  </a:rPr>
                  <a:t>37.</a:t>
                </a:r>
                <a:r>
                  <a:rPr lang="it-IT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10" name="Rectangle 1329"/>
              <p:cNvSpPr>
                <a:spLocks noChangeArrowheads="1"/>
              </p:cNvSpPr>
              <p:nvPr/>
            </p:nvSpPr>
            <p:spPr bwMode="auto">
              <a:xfrm>
                <a:off x="2686" y="2533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0" name="Group 1332"/>
            <p:cNvGrpSpPr>
              <a:grpSpLocks/>
            </p:cNvGrpSpPr>
            <p:nvPr/>
          </p:nvGrpSpPr>
          <p:grpSpPr bwMode="auto">
            <a:xfrm>
              <a:off x="2932" y="2533"/>
              <a:ext cx="1946" cy="403"/>
              <a:chOff x="2932" y="2533"/>
              <a:chExt cx="1946" cy="403"/>
            </a:xfrm>
          </p:grpSpPr>
          <p:sp>
            <p:nvSpPr>
              <p:cNvPr id="33307" name="Rectangle 1074"/>
              <p:cNvSpPr>
                <a:spLocks noChangeArrowheads="1"/>
              </p:cNvSpPr>
              <p:nvPr/>
            </p:nvSpPr>
            <p:spPr bwMode="auto">
              <a:xfrm>
                <a:off x="2960" y="2533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it-IT" sz="1200" b="1">
                    <a:cs typeface="Times New Roman" pitchFamily="18" charset="0"/>
                  </a:rPr>
                  <a:t>3-Methyl-2-pentanol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08" name="Rectangle 1331"/>
              <p:cNvSpPr>
                <a:spLocks noChangeArrowheads="1"/>
              </p:cNvSpPr>
              <p:nvPr/>
            </p:nvSpPr>
            <p:spPr bwMode="auto">
              <a:xfrm>
                <a:off x="2932" y="2533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1" name="Group 1334"/>
            <p:cNvGrpSpPr>
              <a:grpSpLocks/>
            </p:cNvGrpSpPr>
            <p:nvPr/>
          </p:nvGrpSpPr>
          <p:grpSpPr bwMode="auto">
            <a:xfrm>
              <a:off x="4878" y="2533"/>
              <a:ext cx="668" cy="403"/>
              <a:chOff x="4878" y="2533"/>
              <a:chExt cx="668" cy="403"/>
            </a:xfrm>
          </p:grpSpPr>
          <p:sp>
            <p:nvSpPr>
              <p:cNvPr id="33305" name="Rectangle 1075"/>
              <p:cNvSpPr>
                <a:spLocks noChangeArrowheads="1"/>
              </p:cNvSpPr>
              <p:nvPr/>
            </p:nvSpPr>
            <p:spPr bwMode="auto">
              <a:xfrm>
                <a:off x="4906" y="2533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0,009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06" name="Rectangle 1333"/>
              <p:cNvSpPr>
                <a:spLocks noChangeArrowheads="1"/>
              </p:cNvSpPr>
              <p:nvPr/>
            </p:nvSpPr>
            <p:spPr bwMode="auto">
              <a:xfrm>
                <a:off x="4878" y="2533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2" name="Group 1336"/>
            <p:cNvGrpSpPr>
              <a:grpSpLocks/>
            </p:cNvGrpSpPr>
            <p:nvPr/>
          </p:nvGrpSpPr>
          <p:grpSpPr bwMode="auto">
            <a:xfrm>
              <a:off x="0" y="2936"/>
              <a:ext cx="246" cy="403"/>
              <a:chOff x="0" y="2936"/>
              <a:chExt cx="246" cy="403"/>
            </a:xfrm>
          </p:grpSpPr>
          <p:sp>
            <p:nvSpPr>
              <p:cNvPr id="33303" name="Rectangle 1076"/>
              <p:cNvSpPr>
                <a:spLocks noChangeArrowheads="1"/>
              </p:cNvSpPr>
              <p:nvPr/>
            </p:nvSpPr>
            <p:spPr bwMode="auto">
              <a:xfrm>
                <a:off x="28" y="2936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8.</a:t>
                </a:r>
                <a:r>
                  <a:rPr lang="en-US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304" name="Rectangle 1335"/>
              <p:cNvSpPr>
                <a:spLocks noChangeArrowheads="1"/>
              </p:cNvSpPr>
              <p:nvPr/>
            </p:nvSpPr>
            <p:spPr bwMode="auto">
              <a:xfrm>
                <a:off x="0" y="2936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3" name="Group 1338"/>
            <p:cNvGrpSpPr>
              <a:grpSpLocks/>
            </p:cNvGrpSpPr>
            <p:nvPr/>
          </p:nvGrpSpPr>
          <p:grpSpPr bwMode="auto">
            <a:xfrm>
              <a:off x="246" y="2936"/>
              <a:ext cx="1566" cy="403"/>
              <a:chOff x="246" y="2936"/>
              <a:chExt cx="1566" cy="403"/>
            </a:xfrm>
          </p:grpSpPr>
          <p:sp>
            <p:nvSpPr>
              <p:cNvPr id="33301" name="Rectangle 1077"/>
              <p:cNvSpPr>
                <a:spLocks noChangeArrowheads="1"/>
              </p:cNvSpPr>
              <p:nvPr/>
            </p:nvSpPr>
            <p:spPr bwMode="auto">
              <a:xfrm>
                <a:off x="274" y="2936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cs typeface="Times New Roman" pitchFamily="18" charset="0"/>
                  </a:rPr>
                  <a:t>4-Hydroxybenzaldehyd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02" name="Rectangle 1337"/>
              <p:cNvSpPr>
                <a:spLocks noChangeArrowheads="1"/>
              </p:cNvSpPr>
              <p:nvPr/>
            </p:nvSpPr>
            <p:spPr bwMode="auto">
              <a:xfrm>
                <a:off x="246" y="2936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4" name="Group 1340"/>
            <p:cNvGrpSpPr>
              <a:grpSpLocks/>
            </p:cNvGrpSpPr>
            <p:nvPr/>
          </p:nvGrpSpPr>
          <p:grpSpPr bwMode="auto">
            <a:xfrm>
              <a:off x="1812" y="2936"/>
              <a:ext cx="668" cy="403"/>
              <a:chOff x="1812" y="2936"/>
              <a:chExt cx="668" cy="403"/>
            </a:xfrm>
          </p:grpSpPr>
          <p:sp>
            <p:nvSpPr>
              <p:cNvPr id="33299" name="Rectangle 1078"/>
              <p:cNvSpPr>
                <a:spLocks noChangeArrowheads="1"/>
              </p:cNvSpPr>
              <p:nvPr/>
            </p:nvSpPr>
            <p:spPr bwMode="auto">
              <a:xfrm>
                <a:off x="1840" y="2936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0,05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300" name="Rectangle 1339"/>
              <p:cNvSpPr>
                <a:spLocks noChangeArrowheads="1"/>
              </p:cNvSpPr>
              <p:nvPr/>
            </p:nvSpPr>
            <p:spPr bwMode="auto">
              <a:xfrm>
                <a:off x="1812" y="2936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5" name="Group 1342"/>
            <p:cNvGrpSpPr>
              <a:grpSpLocks/>
            </p:cNvGrpSpPr>
            <p:nvPr/>
          </p:nvGrpSpPr>
          <p:grpSpPr bwMode="auto">
            <a:xfrm>
              <a:off x="2480" y="2936"/>
              <a:ext cx="206" cy="403"/>
              <a:chOff x="2480" y="2936"/>
              <a:chExt cx="206" cy="403"/>
            </a:xfrm>
          </p:grpSpPr>
          <p:sp>
            <p:nvSpPr>
              <p:cNvPr id="33297" name="Rectangle 1079"/>
              <p:cNvSpPr>
                <a:spLocks noChangeArrowheads="1"/>
              </p:cNvSpPr>
              <p:nvPr/>
            </p:nvSpPr>
            <p:spPr bwMode="auto">
              <a:xfrm>
                <a:off x="2508" y="2936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98" name="Rectangle 1341"/>
              <p:cNvSpPr>
                <a:spLocks noChangeArrowheads="1"/>
              </p:cNvSpPr>
              <p:nvPr/>
            </p:nvSpPr>
            <p:spPr bwMode="auto">
              <a:xfrm>
                <a:off x="2480" y="2936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6" name="Group 1344"/>
            <p:cNvGrpSpPr>
              <a:grpSpLocks/>
            </p:cNvGrpSpPr>
            <p:nvPr/>
          </p:nvGrpSpPr>
          <p:grpSpPr bwMode="auto">
            <a:xfrm>
              <a:off x="2686" y="2936"/>
              <a:ext cx="246" cy="403"/>
              <a:chOff x="2686" y="2936"/>
              <a:chExt cx="246" cy="403"/>
            </a:xfrm>
          </p:grpSpPr>
          <p:sp>
            <p:nvSpPr>
              <p:cNvPr id="33295" name="Rectangle 1080"/>
              <p:cNvSpPr>
                <a:spLocks noChangeArrowheads="1"/>
              </p:cNvSpPr>
              <p:nvPr/>
            </p:nvSpPr>
            <p:spPr bwMode="auto">
              <a:xfrm>
                <a:off x="2714" y="2936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38.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96" name="Rectangle 1343"/>
              <p:cNvSpPr>
                <a:spLocks noChangeArrowheads="1"/>
              </p:cNvSpPr>
              <p:nvPr/>
            </p:nvSpPr>
            <p:spPr bwMode="auto">
              <a:xfrm>
                <a:off x="2686" y="2936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7" name="Group 1346"/>
            <p:cNvGrpSpPr>
              <a:grpSpLocks/>
            </p:cNvGrpSpPr>
            <p:nvPr/>
          </p:nvGrpSpPr>
          <p:grpSpPr bwMode="auto">
            <a:xfrm>
              <a:off x="2932" y="2936"/>
              <a:ext cx="1946" cy="403"/>
              <a:chOff x="2932" y="2936"/>
              <a:chExt cx="1946" cy="403"/>
            </a:xfrm>
          </p:grpSpPr>
          <p:sp>
            <p:nvSpPr>
              <p:cNvPr id="33293" name="Rectangle 1081"/>
              <p:cNvSpPr>
                <a:spLocks noChangeArrowheads="1"/>
              </p:cNvSpPr>
              <p:nvPr/>
            </p:nvSpPr>
            <p:spPr bwMode="auto">
              <a:xfrm>
                <a:off x="2960" y="2936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Isopentylethanoat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94" name="Rectangle 1345"/>
              <p:cNvSpPr>
                <a:spLocks noChangeArrowheads="1"/>
              </p:cNvSpPr>
              <p:nvPr/>
            </p:nvSpPr>
            <p:spPr bwMode="auto">
              <a:xfrm>
                <a:off x="2932" y="2936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8" name="Group 1348"/>
            <p:cNvGrpSpPr>
              <a:grpSpLocks/>
            </p:cNvGrpSpPr>
            <p:nvPr/>
          </p:nvGrpSpPr>
          <p:grpSpPr bwMode="auto">
            <a:xfrm>
              <a:off x="4878" y="2936"/>
              <a:ext cx="668" cy="403"/>
              <a:chOff x="4878" y="2936"/>
              <a:chExt cx="668" cy="403"/>
            </a:xfrm>
          </p:grpSpPr>
          <p:sp>
            <p:nvSpPr>
              <p:cNvPr id="33291" name="Rectangle 1082"/>
              <p:cNvSpPr>
                <a:spLocks noChangeArrowheads="1"/>
              </p:cNvSpPr>
              <p:nvPr/>
            </p:nvSpPr>
            <p:spPr bwMode="auto">
              <a:xfrm>
                <a:off x="4906" y="2936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0,008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92" name="Rectangle 1347"/>
              <p:cNvSpPr>
                <a:spLocks noChangeArrowheads="1"/>
              </p:cNvSpPr>
              <p:nvPr/>
            </p:nvSpPr>
            <p:spPr bwMode="auto">
              <a:xfrm>
                <a:off x="4878" y="2936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29" name="Group 1350"/>
            <p:cNvGrpSpPr>
              <a:grpSpLocks/>
            </p:cNvGrpSpPr>
            <p:nvPr/>
          </p:nvGrpSpPr>
          <p:grpSpPr bwMode="auto">
            <a:xfrm>
              <a:off x="0" y="3339"/>
              <a:ext cx="246" cy="403"/>
              <a:chOff x="0" y="3339"/>
              <a:chExt cx="246" cy="403"/>
            </a:xfrm>
          </p:grpSpPr>
          <p:sp>
            <p:nvSpPr>
              <p:cNvPr id="33289" name="Rectangle 1083"/>
              <p:cNvSpPr>
                <a:spLocks noChangeArrowheads="1"/>
              </p:cNvSpPr>
              <p:nvPr/>
            </p:nvSpPr>
            <p:spPr bwMode="auto">
              <a:xfrm>
                <a:off x="28" y="3339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9.</a:t>
                </a:r>
                <a:r>
                  <a:rPr lang="en-US" sz="700">
                    <a:cs typeface="Times New Roman" pitchFamily="18" charset="0"/>
                  </a:rPr>
                  <a:t>     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90" name="Rectangle 1349"/>
              <p:cNvSpPr>
                <a:spLocks noChangeArrowheads="1"/>
              </p:cNvSpPr>
              <p:nvPr/>
            </p:nvSpPr>
            <p:spPr bwMode="auto">
              <a:xfrm>
                <a:off x="0" y="3339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0" name="Group 1352"/>
            <p:cNvGrpSpPr>
              <a:grpSpLocks/>
            </p:cNvGrpSpPr>
            <p:nvPr/>
          </p:nvGrpSpPr>
          <p:grpSpPr bwMode="auto">
            <a:xfrm>
              <a:off x="246" y="3339"/>
              <a:ext cx="1566" cy="403"/>
              <a:chOff x="246" y="3339"/>
              <a:chExt cx="1566" cy="403"/>
            </a:xfrm>
          </p:grpSpPr>
          <p:sp>
            <p:nvSpPr>
              <p:cNvPr id="33287" name="Rectangle 1084"/>
              <p:cNvSpPr>
                <a:spLocks noChangeArrowheads="1"/>
              </p:cNvSpPr>
              <p:nvPr/>
            </p:nvSpPr>
            <p:spPr bwMode="auto">
              <a:xfrm>
                <a:off x="274" y="3339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Methylheptanoat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88" name="Rectangle 1351"/>
              <p:cNvSpPr>
                <a:spLocks noChangeArrowheads="1"/>
              </p:cNvSpPr>
              <p:nvPr/>
            </p:nvSpPr>
            <p:spPr bwMode="auto">
              <a:xfrm>
                <a:off x="246" y="3339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1" name="Group 1354"/>
            <p:cNvGrpSpPr>
              <a:grpSpLocks/>
            </p:cNvGrpSpPr>
            <p:nvPr/>
          </p:nvGrpSpPr>
          <p:grpSpPr bwMode="auto">
            <a:xfrm>
              <a:off x="1812" y="3339"/>
              <a:ext cx="668" cy="403"/>
              <a:chOff x="1812" y="3339"/>
              <a:chExt cx="668" cy="403"/>
            </a:xfrm>
          </p:grpSpPr>
          <p:sp>
            <p:nvSpPr>
              <p:cNvPr id="33285" name="Rectangle 1085"/>
              <p:cNvSpPr>
                <a:spLocks noChangeArrowheads="1"/>
              </p:cNvSpPr>
              <p:nvPr/>
            </p:nvSpPr>
            <p:spPr bwMode="auto">
              <a:xfrm>
                <a:off x="1840" y="3339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0,05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86" name="Rectangle 1353"/>
              <p:cNvSpPr>
                <a:spLocks noChangeArrowheads="1"/>
              </p:cNvSpPr>
              <p:nvPr/>
            </p:nvSpPr>
            <p:spPr bwMode="auto">
              <a:xfrm>
                <a:off x="1812" y="3339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2" name="Group 1356"/>
            <p:cNvGrpSpPr>
              <a:grpSpLocks/>
            </p:cNvGrpSpPr>
            <p:nvPr/>
          </p:nvGrpSpPr>
          <p:grpSpPr bwMode="auto">
            <a:xfrm>
              <a:off x="2480" y="3339"/>
              <a:ext cx="206" cy="403"/>
              <a:chOff x="2480" y="3339"/>
              <a:chExt cx="206" cy="403"/>
            </a:xfrm>
          </p:grpSpPr>
          <p:sp>
            <p:nvSpPr>
              <p:cNvPr id="33283" name="Rectangle 1086"/>
              <p:cNvSpPr>
                <a:spLocks noChangeArrowheads="1"/>
              </p:cNvSpPr>
              <p:nvPr/>
            </p:nvSpPr>
            <p:spPr bwMode="auto">
              <a:xfrm>
                <a:off x="2508" y="3339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84" name="Rectangle 1355"/>
              <p:cNvSpPr>
                <a:spLocks noChangeArrowheads="1"/>
              </p:cNvSpPr>
              <p:nvPr/>
            </p:nvSpPr>
            <p:spPr bwMode="auto">
              <a:xfrm>
                <a:off x="2480" y="3339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3" name="Group 1358"/>
            <p:cNvGrpSpPr>
              <a:grpSpLocks/>
            </p:cNvGrpSpPr>
            <p:nvPr/>
          </p:nvGrpSpPr>
          <p:grpSpPr bwMode="auto">
            <a:xfrm>
              <a:off x="2686" y="3339"/>
              <a:ext cx="246" cy="403"/>
              <a:chOff x="2686" y="3339"/>
              <a:chExt cx="246" cy="403"/>
            </a:xfrm>
          </p:grpSpPr>
          <p:sp>
            <p:nvSpPr>
              <p:cNvPr id="33281" name="Rectangle 1087"/>
              <p:cNvSpPr>
                <a:spLocks noChangeArrowheads="1"/>
              </p:cNvSpPr>
              <p:nvPr/>
            </p:nvSpPr>
            <p:spPr bwMode="auto">
              <a:xfrm>
                <a:off x="2714" y="3339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39.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82" name="Rectangle 1357"/>
              <p:cNvSpPr>
                <a:spLocks noChangeArrowheads="1"/>
              </p:cNvSpPr>
              <p:nvPr/>
            </p:nvSpPr>
            <p:spPr bwMode="auto">
              <a:xfrm>
                <a:off x="2686" y="3339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4" name="Group 1360"/>
            <p:cNvGrpSpPr>
              <a:grpSpLocks/>
            </p:cNvGrpSpPr>
            <p:nvPr/>
          </p:nvGrpSpPr>
          <p:grpSpPr bwMode="auto">
            <a:xfrm>
              <a:off x="2932" y="3339"/>
              <a:ext cx="1946" cy="403"/>
              <a:chOff x="2932" y="3339"/>
              <a:chExt cx="1946" cy="403"/>
            </a:xfrm>
          </p:grpSpPr>
          <p:sp>
            <p:nvSpPr>
              <p:cNvPr id="33279" name="Rectangle 1088"/>
              <p:cNvSpPr>
                <a:spLocks noChangeArrowheads="1"/>
              </p:cNvSpPr>
              <p:nvPr/>
            </p:nvSpPr>
            <p:spPr bwMode="auto">
              <a:xfrm>
                <a:off x="2960" y="3339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cs typeface="Times New Roman" pitchFamily="18" charset="0"/>
                  </a:rPr>
                  <a:t>(R)-4-Hydroxydecansäurelacton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80" name="Rectangle 1359"/>
              <p:cNvSpPr>
                <a:spLocks noChangeArrowheads="1"/>
              </p:cNvSpPr>
              <p:nvPr/>
            </p:nvSpPr>
            <p:spPr bwMode="auto">
              <a:xfrm>
                <a:off x="2932" y="3339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5" name="Group 1362"/>
            <p:cNvGrpSpPr>
              <a:grpSpLocks/>
            </p:cNvGrpSpPr>
            <p:nvPr/>
          </p:nvGrpSpPr>
          <p:grpSpPr bwMode="auto">
            <a:xfrm>
              <a:off x="4878" y="3339"/>
              <a:ext cx="668" cy="403"/>
              <a:chOff x="4878" y="3339"/>
              <a:chExt cx="668" cy="403"/>
            </a:xfrm>
          </p:grpSpPr>
          <p:sp>
            <p:nvSpPr>
              <p:cNvPr id="33277" name="Rectangle 1089"/>
              <p:cNvSpPr>
                <a:spLocks noChangeArrowheads="1"/>
              </p:cNvSpPr>
              <p:nvPr/>
            </p:nvSpPr>
            <p:spPr bwMode="auto">
              <a:xfrm>
                <a:off x="4906" y="3339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0,007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78" name="Rectangle 1361"/>
              <p:cNvSpPr>
                <a:spLocks noChangeArrowheads="1"/>
              </p:cNvSpPr>
              <p:nvPr/>
            </p:nvSpPr>
            <p:spPr bwMode="auto">
              <a:xfrm>
                <a:off x="4878" y="3339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6" name="Group 1364"/>
            <p:cNvGrpSpPr>
              <a:grpSpLocks/>
            </p:cNvGrpSpPr>
            <p:nvPr/>
          </p:nvGrpSpPr>
          <p:grpSpPr bwMode="auto">
            <a:xfrm>
              <a:off x="0" y="3742"/>
              <a:ext cx="246" cy="403"/>
              <a:chOff x="0" y="3742"/>
              <a:chExt cx="246" cy="403"/>
            </a:xfrm>
          </p:grpSpPr>
          <p:sp>
            <p:nvSpPr>
              <p:cNvPr id="33275" name="Rectangle 1090"/>
              <p:cNvSpPr>
                <a:spLocks noChangeArrowheads="1"/>
              </p:cNvSpPr>
              <p:nvPr/>
            </p:nvSpPr>
            <p:spPr bwMode="auto">
              <a:xfrm>
                <a:off x="28" y="3742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10.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76" name="Rectangle 1363"/>
              <p:cNvSpPr>
                <a:spLocks noChangeArrowheads="1"/>
              </p:cNvSpPr>
              <p:nvPr/>
            </p:nvSpPr>
            <p:spPr bwMode="auto">
              <a:xfrm>
                <a:off x="0" y="3742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7" name="Group 1366"/>
            <p:cNvGrpSpPr>
              <a:grpSpLocks/>
            </p:cNvGrpSpPr>
            <p:nvPr/>
          </p:nvGrpSpPr>
          <p:grpSpPr bwMode="auto">
            <a:xfrm>
              <a:off x="246" y="3742"/>
              <a:ext cx="1566" cy="403"/>
              <a:chOff x="246" y="3742"/>
              <a:chExt cx="1566" cy="403"/>
            </a:xfrm>
          </p:grpSpPr>
          <p:sp>
            <p:nvSpPr>
              <p:cNvPr id="33273" name="Rectangle 1091"/>
              <p:cNvSpPr>
                <a:spLocks noChangeArrowheads="1"/>
              </p:cNvSpPr>
              <p:nvPr/>
            </p:nvSpPr>
            <p:spPr bwMode="auto">
              <a:xfrm>
                <a:off x="274" y="3742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Ethyl-5-acetoxyhexanoat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74" name="Rectangle 1365"/>
              <p:cNvSpPr>
                <a:spLocks noChangeArrowheads="1"/>
              </p:cNvSpPr>
              <p:nvPr/>
            </p:nvSpPr>
            <p:spPr bwMode="auto">
              <a:xfrm>
                <a:off x="246" y="3742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8" name="Group 1368"/>
            <p:cNvGrpSpPr>
              <a:grpSpLocks/>
            </p:cNvGrpSpPr>
            <p:nvPr/>
          </p:nvGrpSpPr>
          <p:grpSpPr bwMode="auto">
            <a:xfrm>
              <a:off x="1812" y="3742"/>
              <a:ext cx="668" cy="403"/>
              <a:chOff x="1812" y="3742"/>
              <a:chExt cx="668" cy="403"/>
            </a:xfrm>
          </p:grpSpPr>
          <p:sp>
            <p:nvSpPr>
              <p:cNvPr id="33271" name="Rectangle 1092"/>
              <p:cNvSpPr>
                <a:spLocks noChangeArrowheads="1"/>
              </p:cNvSpPr>
              <p:nvPr/>
            </p:nvSpPr>
            <p:spPr bwMode="auto">
              <a:xfrm>
                <a:off x="1840" y="3742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0,05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72" name="Rectangle 1367"/>
              <p:cNvSpPr>
                <a:spLocks noChangeArrowheads="1"/>
              </p:cNvSpPr>
              <p:nvPr/>
            </p:nvSpPr>
            <p:spPr bwMode="auto">
              <a:xfrm>
                <a:off x="1812" y="3742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39" name="Group 1370"/>
            <p:cNvGrpSpPr>
              <a:grpSpLocks/>
            </p:cNvGrpSpPr>
            <p:nvPr/>
          </p:nvGrpSpPr>
          <p:grpSpPr bwMode="auto">
            <a:xfrm>
              <a:off x="2480" y="3742"/>
              <a:ext cx="206" cy="403"/>
              <a:chOff x="2480" y="3742"/>
              <a:chExt cx="206" cy="403"/>
            </a:xfrm>
          </p:grpSpPr>
          <p:sp>
            <p:nvSpPr>
              <p:cNvPr id="33269" name="Rectangle 1093"/>
              <p:cNvSpPr>
                <a:spLocks noChangeArrowheads="1"/>
              </p:cNvSpPr>
              <p:nvPr/>
            </p:nvSpPr>
            <p:spPr bwMode="auto">
              <a:xfrm>
                <a:off x="2508" y="3742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70" name="Rectangle 1369"/>
              <p:cNvSpPr>
                <a:spLocks noChangeArrowheads="1"/>
              </p:cNvSpPr>
              <p:nvPr/>
            </p:nvSpPr>
            <p:spPr bwMode="auto">
              <a:xfrm>
                <a:off x="2480" y="3742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0" name="Group 1372"/>
            <p:cNvGrpSpPr>
              <a:grpSpLocks/>
            </p:cNvGrpSpPr>
            <p:nvPr/>
          </p:nvGrpSpPr>
          <p:grpSpPr bwMode="auto">
            <a:xfrm>
              <a:off x="2686" y="3742"/>
              <a:ext cx="246" cy="403"/>
              <a:chOff x="2686" y="3742"/>
              <a:chExt cx="246" cy="403"/>
            </a:xfrm>
          </p:grpSpPr>
          <p:sp>
            <p:nvSpPr>
              <p:cNvPr id="33267" name="Rectangle 1094"/>
              <p:cNvSpPr>
                <a:spLocks noChangeArrowheads="1"/>
              </p:cNvSpPr>
              <p:nvPr/>
            </p:nvSpPr>
            <p:spPr bwMode="auto">
              <a:xfrm>
                <a:off x="2714" y="3742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40.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68" name="Rectangle 1371"/>
              <p:cNvSpPr>
                <a:spLocks noChangeArrowheads="1"/>
              </p:cNvSpPr>
              <p:nvPr/>
            </p:nvSpPr>
            <p:spPr bwMode="auto">
              <a:xfrm>
                <a:off x="2686" y="3742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1" name="Group 1374"/>
            <p:cNvGrpSpPr>
              <a:grpSpLocks/>
            </p:cNvGrpSpPr>
            <p:nvPr/>
          </p:nvGrpSpPr>
          <p:grpSpPr bwMode="auto">
            <a:xfrm>
              <a:off x="2932" y="3742"/>
              <a:ext cx="1946" cy="403"/>
              <a:chOff x="2932" y="3742"/>
              <a:chExt cx="1946" cy="403"/>
            </a:xfrm>
          </p:grpSpPr>
          <p:sp>
            <p:nvSpPr>
              <p:cNvPr id="33265" name="Rectangle 1095"/>
              <p:cNvSpPr>
                <a:spLocks noChangeArrowheads="1"/>
              </p:cNvSpPr>
              <p:nvPr/>
            </p:nvSpPr>
            <p:spPr bwMode="auto">
              <a:xfrm>
                <a:off x="2960" y="3742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cs typeface="Times New Roman" pitchFamily="18" charset="0"/>
                  </a:rPr>
                  <a:t>2-Pentanol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66" name="Rectangle 1373"/>
              <p:cNvSpPr>
                <a:spLocks noChangeArrowheads="1"/>
              </p:cNvSpPr>
              <p:nvPr/>
            </p:nvSpPr>
            <p:spPr bwMode="auto">
              <a:xfrm>
                <a:off x="2932" y="3742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2" name="Group 1376"/>
            <p:cNvGrpSpPr>
              <a:grpSpLocks/>
            </p:cNvGrpSpPr>
            <p:nvPr/>
          </p:nvGrpSpPr>
          <p:grpSpPr bwMode="auto">
            <a:xfrm>
              <a:off x="4878" y="3742"/>
              <a:ext cx="668" cy="403"/>
              <a:chOff x="4878" y="3742"/>
              <a:chExt cx="668" cy="403"/>
            </a:xfrm>
          </p:grpSpPr>
          <p:sp>
            <p:nvSpPr>
              <p:cNvPr id="33263" name="Rectangle 1096"/>
              <p:cNvSpPr>
                <a:spLocks noChangeArrowheads="1"/>
              </p:cNvSpPr>
              <p:nvPr/>
            </p:nvSpPr>
            <p:spPr bwMode="auto">
              <a:xfrm>
                <a:off x="4906" y="3742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0,007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64" name="Rectangle 1375"/>
              <p:cNvSpPr>
                <a:spLocks noChangeArrowheads="1"/>
              </p:cNvSpPr>
              <p:nvPr/>
            </p:nvSpPr>
            <p:spPr bwMode="auto">
              <a:xfrm>
                <a:off x="4878" y="3742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3" name="Group 1378"/>
            <p:cNvGrpSpPr>
              <a:grpSpLocks/>
            </p:cNvGrpSpPr>
            <p:nvPr/>
          </p:nvGrpSpPr>
          <p:grpSpPr bwMode="auto">
            <a:xfrm>
              <a:off x="0" y="4145"/>
              <a:ext cx="246" cy="403"/>
              <a:chOff x="0" y="4145"/>
              <a:chExt cx="246" cy="403"/>
            </a:xfrm>
          </p:grpSpPr>
          <p:sp>
            <p:nvSpPr>
              <p:cNvPr id="33261" name="Rectangle 1097"/>
              <p:cNvSpPr>
                <a:spLocks noChangeArrowheads="1"/>
              </p:cNvSpPr>
              <p:nvPr/>
            </p:nvSpPr>
            <p:spPr bwMode="auto">
              <a:xfrm>
                <a:off x="28" y="4145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11.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62" name="Rectangle 1377"/>
              <p:cNvSpPr>
                <a:spLocks noChangeArrowheads="1"/>
              </p:cNvSpPr>
              <p:nvPr/>
            </p:nvSpPr>
            <p:spPr bwMode="auto">
              <a:xfrm>
                <a:off x="0" y="4145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4" name="Group 1380"/>
            <p:cNvGrpSpPr>
              <a:grpSpLocks/>
            </p:cNvGrpSpPr>
            <p:nvPr/>
          </p:nvGrpSpPr>
          <p:grpSpPr bwMode="auto">
            <a:xfrm>
              <a:off x="246" y="4145"/>
              <a:ext cx="1566" cy="403"/>
              <a:chOff x="246" y="4145"/>
              <a:chExt cx="1566" cy="403"/>
            </a:xfrm>
          </p:grpSpPr>
          <p:sp>
            <p:nvSpPr>
              <p:cNvPr id="33259" name="Rectangle 1098"/>
              <p:cNvSpPr>
                <a:spLocks noChangeArrowheads="1"/>
              </p:cNvSpPr>
              <p:nvPr/>
            </p:nvSpPr>
            <p:spPr bwMode="auto">
              <a:xfrm>
                <a:off x="274" y="4145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Ethyl-3-hydroxyhexanoat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60" name="Rectangle 1379"/>
              <p:cNvSpPr>
                <a:spLocks noChangeArrowheads="1"/>
              </p:cNvSpPr>
              <p:nvPr/>
            </p:nvSpPr>
            <p:spPr bwMode="auto">
              <a:xfrm>
                <a:off x="246" y="4145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5" name="Group 1382"/>
            <p:cNvGrpSpPr>
              <a:grpSpLocks/>
            </p:cNvGrpSpPr>
            <p:nvPr/>
          </p:nvGrpSpPr>
          <p:grpSpPr bwMode="auto">
            <a:xfrm>
              <a:off x="1812" y="4145"/>
              <a:ext cx="668" cy="403"/>
              <a:chOff x="1812" y="4145"/>
              <a:chExt cx="668" cy="403"/>
            </a:xfrm>
          </p:grpSpPr>
          <p:sp>
            <p:nvSpPr>
              <p:cNvPr id="33257" name="Rectangle 1099"/>
              <p:cNvSpPr>
                <a:spLocks noChangeArrowheads="1"/>
              </p:cNvSpPr>
              <p:nvPr/>
            </p:nvSpPr>
            <p:spPr bwMode="auto">
              <a:xfrm>
                <a:off x="1840" y="4145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0,05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58" name="Rectangle 1381"/>
              <p:cNvSpPr>
                <a:spLocks noChangeArrowheads="1"/>
              </p:cNvSpPr>
              <p:nvPr/>
            </p:nvSpPr>
            <p:spPr bwMode="auto">
              <a:xfrm>
                <a:off x="1812" y="4145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6" name="Group 1384"/>
            <p:cNvGrpSpPr>
              <a:grpSpLocks/>
            </p:cNvGrpSpPr>
            <p:nvPr/>
          </p:nvGrpSpPr>
          <p:grpSpPr bwMode="auto">
            <a:xfrm>
              <a:off x="2480" y="4145"/>
              <a:ext cx="206" cy="403"/>
              <a:chOff x="2480" y="4145"/>
              <a:chExt cx="206" cy="403"/>
            </a:xfrm>
          </p:grpSpPr>
          <p:sp>
            <p:nvSpPr>
              <p:cNvPr id="33255" name="Rectangle 1100"/>
              <p:cNvSpPr>
                <a:spLocks noChangeArrowheads="1"/>
              </p:cNvSpPr>
              <p:nvPr/>
            </p:nvSpPr>
            <p:spPr bwMode="auto">
              <a:xfrm>
                <a:off x="2508" y="4145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56" name="Rectangle 1383"/>
              <p:cNvSpPr>
                <a:spLocks noChangeArrowheads="1"/>
              </p:cNvSpPr>
              <p:nvPr/>
            </p:nvSpPr>
            <p:spPr bwMode="auto">
              <a:xfrm>
                <a:off x="2480" y="4145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7" name="Group 1386"/>
            <p:cNvGrpSpPr>
              <a:grpSpLocks/>
            </p:cNvGrpSpPr>
            <p:nvPr/>
          </p:nvGrpSpPr>
          <p:grpSpPr bwMode="auto">
            <a:xfrm>
              <a:off x="2686" y="4145"/>
              <a:ext cx="246" cy="403"/>
              <a:chOff x="2686" y="4145"/>
              <a:chExt cx="246" cy="403"/>
            </a:xfrm>
          </p:grpSpPr>
          <p:sp>
            <p:nvSpPr>
              <p:cNvPr id="33253" name="Rectangle 1101"/>
              <p:cNvSpPr>
                <a:spLocks noChangeArrowheads="1"/>
              </p:cNvSpPr>
              <p:nvPr/>
            </p:nvSpPr>
            <p:spPr bwMode="auto">
              <a:xfrm>
                <a:off x="2714" y="4145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41.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54" name="Rectangle 1385"/>
              <p:cNvSpPr>
                <a:spLocks noChangeArrowheads="1"/>
              </p:cNvSpPr>
              <p:nvPr/>
            </p:nvSpPr>
            <p:spPr bwMode="auto">
              <a:xfrm>
                <a:off x="2686" y="4145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8" name="Group 1388"/>
            <p:cNvGrpSpPr>
              <a:grpSpLocks/>
            </p:cNvGrpSpPr>
            <p:nvPr/>
          </p:nvGrpSpPr>
          <p:grpSpPr bwMode="auto">
            <a:xfrm>
              <a:off x="2932" y="4145"/>
              <a:ext cx="1946" cy="403"/>
              <a:chOff x="2932" y="4145"/>
              <a:chExt cx="1946" cy="403"/>
            </a:xfrm>
          </p:grpSpPr>
          <p:sp>
            <p:nvSpPr>
              <p:cNvPr id="33251" name="Rectangle 1102"/>
              <p:cNvSpPr>
                <a:spLocks noChangeArrowheads="1"/>
              </p:cNvSpPr>
              <p:nvPr/>
            </p:nvSpPr>
            <p:spPr bwMode="auto">
              <a:xfrm>
                <a:off x="2960" y="4145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Methyl-4-acetoxyoctanoat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52" name="Rectangle 1387"/>
              <p:cNvSpPr>
                <a:spLocks noChangeArrowheads="1"/>
              </p:cNvSpPr>
              <p:nvPr/>
            </p:nvSpPr>
            <p:spPr bwMode="auto">
              <a:xfrm>
                <a:off x="2932" y="4145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49" name="Group 1390"/>
            <p:cNvGrpSpPr>
              <a:grpSpLocks/>
            </p:cNvGrpSpPr>
            <p:nvPr/>
          </p:nvGrpSpPr>
          <p:grpSpPr bwMode="auto">
            <a:xfrm>
              <a:off x="4878" y="4145"/>
              <a:ext cx="668" cy="403"/>
              <a:chOff x="4878" y="4145"/>
              <a:chExt cx="668" cy="403"/>
            </a:xfrm>
          </p:grpSpPr>
          <p:sp>
            <p:nvSpPr>
              <p:cNvPr id="33249" name="Rectangle 1103"/>
              <p:cNvSpPr>
                <a:spLocks noChangeArrowheads="1"/>
              </p:cNvSpPr>
              <p:nvPr/>
            </p:nvSpPr>
            <p:spPr bwMode="auto">
              <a:xfrm>
                <a:off x="4906" y="4145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0,006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50" name="Rectangle 1389"/>
              <p:cNvSpPr>
                <a:spLocks noChangeArrowheads="1"/>
              </p:cNvSpPr>
              <p:nvPr/>
            </p:nvSpPr>
            <p:spPr bwMode="auto">
              <a:xfrm>
                <a:off x="4878" y="4145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0" name="Group 1392"/>
            <p:cNvGrpSpPr>
              <a:grpSpLocks/>
            </p:cNvGrpSpPr>
            <p:nvPr/>
          </p:nvGrpSpPr>
          <p:grpSpPr bwMode="auto">
            <a:xfrm>
              <a:off x="0" y="4548"/>
              <a:ext cx="246" cy="403"/>
              <a:chOff x="0" y="4548"/>
              <a:chExt cx="246" cy="403"/>
            </a:xfrm>
          </p:grpSpPr>
          <p:sp>
            <p:nvSpPr>
              <p:cNvPr id="33247" name="Rectangle 1104"/>
              <p:cNvSpPr>
                <a:spLocks noChangeArrowheads="1"/>
              </p:cNvSpPr>
              <p:nvPr/>
            </p:nvSpPr>
            <p:spPr bwMode="auto">
              <a:xfrm>
                <a:off x="28" y="4548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12.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48" name="Rectangle 1391"/>
              <p:cNvSpPr>
                <a:spLocks noChangeArrowheads="1"/>
              </p:cNvSpPr>
              <p:nvPr/>
            </p:nvSpPr>
            <p:spPr bwMode="auto">
              <a:xfrm>
                <a:off x="0" y="4548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1" name="Group 1394"/>
            <p:cNvGrpSpPr>
              <a:grpSpLocks/>
            </p:cNvGrpSpPr>
            <p:nvPr/>
          </p:nvGrpSpPr>
          <p:grpSpPr bwMode="auto">
            <a:xfrm>
              <a:off x="246" y="4548"/>
              <a:ext cx="1566" cy="403"/>
              <a:chOff x="246" y="4548"/>
              <a:chExt cx="1566" cy="403"/>
            </a:xfrm>
          </p:grpSpPr>
          <p:sp>
            <p:nvSpPr>
              <p:cNvPr id="33245" name="Rectangle 1105"/>
              <p:cNvSpPr>
                <a:spLocks noChangeArrowheads="1"/>
              </p:cNvSpPr>
              <p:nvPr/>
            </p:nvSpPr>
            <p:spPr bwMode="auto">
              <a:xfrm>
                <a:off x="274" y="4548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Ethyl-4-acetoxyoctanoat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46" name="Rectangle 1393"/>
              <p:cNvSpPr>
                <a:spLocks noChangeArrowheads="1"/>
              </p:cNvSpPr>
              <p:nvPr/>
            </p:nvSpPr>
            <p:spPr bwMode="auto">
              <a:xfrm>
                <a:off x="246" y="4548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2" name="Group 1396"/>
            <p:cNvGrpSpPr>
              <a:grpSpLocks/>
            </p:cNvGrpSpPr>
            <p:nvPr/>
          </p:nvGrpSpPr>
          <p:grpSpPr bwMode="auto">
            <a:xfrm>
              <a:off x="1812" y="4548"/>
              <a:ext cx="668" cy="403"/>
              <a:chOff x="1812" y="4548"/>
              <a:chExt cx="668" cy="403"/>
            </a:xfrm>
          </p:grpSpPr>
          <p:sp>
            <p:nvSpPr>
              <p:cNvPr id="33243" name="Rectangle 1106"/>
              <p:cNvSpPr>
                <a:spLocks noChangeArrowheads="1"/>
              </p:cNvSpPr>
              <p:nvPr/>
            </p:nvSpPr>
            <p:spPr bwMode="auto">
              <a:xfrm>
                <a:off x="1840" y="4548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0,042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44" name="Rectangle 1395"/>
              <p:cNvSpPr>
                <a:spLocks noChangeArrowheads="1"/>
              </p:cNvSpPr>
              <p:nvPr/>
            </p:nvSpPr>
            <p:spPr bwMode="auto">
              <a:xfrm>
                <a:off x="1812" y="4548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3" name="Group 1398"/>
            <p:cNvGrpSpPr>
              <a:grpSpLocks/>
            </p:cNvGrpSpPr>
            <p:nvPr/>
          </p:nvGrpSpPr>
          <p:grpSpPr bwMode="auto">
            <a:xfrm>
              <a:off x="2480" y="4548"/>
              <a:ext cx="206" cy="403"/>
              <a:chOff x="2480" y="4548"/>
              <a:chExt cx="206" cy="403"/>
            </a:xfrm>
          </p:grpSpPr>
          <p:sp>
            <p:nvSpPr>
              <p:cNvPr id="33241" name="Rectangle 1107"/>
              <p:cNvSpPr>
                <a:spLocks noChangeArrowheads="1"/>
              </p:cNvSpPr>
              <p:nvPr/>
            </p:nvSpPr>
            <p:spPr bwMode="auto">
              <a:xfrm>
                <a:off x="2508" y="4548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42" name="Rectangle 1397"/>
              <p:cNvSpPr>
                <a:spLocks noChangeArrowheads="1"/>
              </p:cNvSpPr>
              <p:nvPr/>
            </p:nvSpPr>
            <p:spPr bwMode="auto">
              <a:xfrm>
                <a:off x="2480" y="4548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4" name="Group 1400"/>
            <p:cNvGrpSpPr>
              <a:grpSpLocks/>
            </p:cNvGrpSpPr>
            <p:nvPr/>
          </p:nvGrpSpPr>
          <p:grpSpPr bwMode="auto">
            <a:xfrm>
              <a:off x="2686" y="4548"/>
              <a:ext cx="246" cy="403"/>
              <a:chOff x="2686" y="4548"/>
              <a:chExt cx="246" cy="403"/>
            </a:xfrm>
          </p:grpSpPr>
          <p:sp>
            <p:nvSpPr>
              <p:cNvPr id="33239" name="Rectangle 1108"/>
              <p:cNvSpPr>
                <a:spLocks noChangeArrowheads="1"/>
              </p:cNvSpPr>
              <p:nvPr/>
            </p:nvSpPr>
            <p:spPr bwMode="auto">
              <a:xfrm>
                <a:off x="2714" y="4548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42.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40" name="Rectangle 1399"/>
              <p:cNvSpPr>
                <a:spLocks noChangeArrowheads="1"/>
              </p:cNvSpPr>
              <p:nvPr/>
            </p:nvSpPr>
            <p:spPr bwMode="auto">
              <a:xfrm>
                <a:off x="2686" y="4548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5" name="Group 1402"/>
            <p:cNvGrpSpPr>
              <a:grpSpLocks/>
            </p:cNvGrpSpPr>
            <p:nvPr/>
          </p:nvGrpSpPr>
          <p:grpSpPr bwMode="auto">
            <a:xfrm>
              <a:off x="2932" y="4548"/>
              <a:ext cx="1946" cy="403"/>
              <a:chOff x="2932" y="4548"/>
              <a:chExt cx="1946" cy="403"/>
            </a:xfrm>
          </p:grpSpPr>
          <p:sp>
            <p:nvSpPr>
              <p:cNvPr id="33237" name="Rectangle 1109"/>
              <p:cNvSpPr>
                <a:spLocks noChangeArrowheads="1"/>
              </p:cNvSpPr>
              <p:nvPr/>
            </p:nvSpPr>
            <p:spPr bwMode="auto">
              <a:xfrm>
                <a:off x="2960" y="4548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Ethylpentanoat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38" name="Rectangle 1401"/>
              <p:cNvSpPr>
                <a:spLocks noChangeArrowheads="1"/>
              </p:cNvSpPr>
              <p:nvPr/>
            </p:nvSpPr>
            <p:spPr bwMode="auto">
              <a:xfrm>
                <a:off x="2932" y="4548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6" name="Group 1404"/>
            <p:cNvGrpSpPr>
              <a:grpSpLocks/>
            </p:cNvGrpSpPr>
            <p:nvPr/>
          </p:nvGrpSpPr>
          <p:grpSpPr bwMode="auto">
            <a:xfrm>
              <a:off x="4878" y="4548"/>
              <a:ext cx="668" cy="403"/>
              <a:chOff x="4878" y="4548"/>
              <a:chExt cx="668" cy="403"/>
            </a:xfrm>
          </p:grpSpPr>
          <p:sp>
            <p:nvSpPr>
              <p:cNvPr id="33235" name="Rectangle 1110"/>
              <p:cNvSpPr>
                <a:spLocks noChangeArrowheads="1"/>
              </p:cNvSpPr>
              <p:nvPr/>
            </p:nvSpPr>
            <p:spPr bwMode="auto">
              <a:xfrm>
                <a:off x="4906" y="4548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0,006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36" name="Rectangle 1403"/>
              <p:cNvSpPr>
                <a:spLocks noChangeArrowheads="1"/>
              </p:cNvSpPr>
              <p:nvPr/>
            </p:nvSpPr>
            <p:spPr bwMode="auto">
              <a:xfrm>
                <a:off x="4878" y="4548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7" name="Group 1406"/>
            <p:cNvGrpSpPr>
              <a:grpSpLocks/>
            </p:cNvGrpSpPr>
            <p:nvPr/>
          </p:nvGrpSpPr>
          <p:grpSpPr bwMode="auto">
            <a:xfrm>
              <a:off x="0" y="4951"/>
              <a:ext cx="246" cy="403"/>
              <a:chOff x="0" y="4951"/>
              <a:chExt cx="246" cy="403"/>
            </a:xfrm>
          </p:grpSpPr>
          <p:sp>
            <p:nvSpPr>
              <p:cNvPr id="33233" name="Rectangle 1111"/>
              <p:cNvSpPr>
                <a:spLocks noChangeArrowheads="1"/>
              </p:cNvSpPr>
              <p:nvPr/>
            </p:nvSpPr>
            <p:spPr bwMode="auto">
              <a:xfrm>
                <a:off x="28" y="4951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13.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34" name="Rectangle 1405"/>
              <p:cNvSpPr>
                <a:spLocks noChangeArrowheads="1"/>
              </p:cNvSpPr>
              <p:nvPr/>
            </p:nvSpPr>
            <p:spPr bwMode="auto">
              <a:xfrm>
                <a:off x="0" y="4951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8" name="Group 1408"/>
            <p:cNvGrpSpPr>
              <a:grpSpLocks/>
            </p:cNvGrpSpPr>
            <p:nvPr/>
          </p:nvGrpSpPr>
          <p:grpSpPr bwMode="auto">
            <a:xfrm>
              <a:off x="246" y="4951"/>
              <a:ext cx="1566" cy="403"/>
              <a:chOff x="246" y="4951"/>
              <a:chExt cx="1566" cy="403"/>
            </a:xfrm>
          </p:grpSpPr>
          <p:sp>
            <p:nvSpPr>
              <p:cNvPr id="33231" name="Rectangle 1112"/>
              <p:cNvSpPr>
                <a:spLocks noChangeArrowheads="1"/>
              </p:cNvSpPr>
              <p:nvPr/>
            </p:nvSpPr>
            <p:spPr bwMode="auto">
              <a:xfrm>
                <a:off x="274" y="4951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Ethyloctanoat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32" name="Rectangle 1407"/>
              <p:cNvSpPr>
                <a:spLocks noChangeArrowheads="1"/>
              </p:cNvSpPr>
              <p:nvPr/>
            </p:nvSpPr>
            <p:spPr bwMode="auto">
              <a:xfrm>
                <a:off x="246" y="4951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59" name="Group 1410"/>
            <p:cNvGrpSpPr>
              <a:grpSpLocks/>
            </p:cNvGrpSpPr>
            <p:nvPr/>
          </p:nvGrpSpPr>
          <p:grpSpPr bwMode="auto">
            <a:xfrm>
              <a:off x="1812" y="4951"/>
              <a:ext cx="668" cy="403"/>
              <a:chOff x="1812" y="4951"/>
              <a:chExt cx="668" cy="403"/>
            </a:xfrm>
          </p:grpSpPr>
          <p:sp>
            <p:nvSpPr>
              <p:cNvPr id="33229" name="Rectangle 1113"/>
              <p:cNvSpPr>
                <a:spLocks noChangeArrowheads="1"/>
              </p:cNvSpPr>
              <p:nvPr/>
            </p:nvSpPr>
            <p:spPr bwMode="auto">
              <a:xfrm>
                <a:off x="1840" y="4951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0,04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30" name="Rectangle 1409"/>
              <p:cNvSpPr>
                <a:spLocks noChangeArrowheads="1"/>
              </p:cNvSpPr>
              <p:nvPr/>
            </p:nvSpPr>
            <p:spPr bwMode="auto">
              <a:xfrm>
                <a:off x="1812" y="4951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0" name="Group 1412"/>
            <p:cNvGrpSpPr>
              <a:grpSpLocks/>
            </p:cNvGrpSpPr>
            <p:nvPr/>
          </p:nvGrpSpPr>
          <p:grpSpPr bwMode="auto">
            <a:xfrm>
              <a:off x="2480" y="4951"/>
              <a:ext cx="206" cy="403"/>
              <a:chOff x="2480" y="4951"/>
              <a:chExt cx="206" cy="403"/>
            </a:xfrm>
          </p:grpSpPr>
          <p:sp>
            <p:nvSpPr>
              <p:cNvPr id="33227" name="Rectangle 1114"/>
              <p:cNvSpPr>
                <a:spLocks noChangeArrowheads="1"/>
              </p:cNvSpPr>
              <p:nvPr/>
            </p:nvSpPr>
            <p:spPr bwMode="auto">
              <a:xfrm>
                <a:off x="2508" y="4951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28" name="Rectangle 1411"/>
              <p:cNvSpPr>
                <a:spLocks noChangeArrowheads="1"/>
              </p:cNvSpPr>
              <p:nvPr/>
            </p:nvSpPr>
            <p:spPr bwMode="auto">
              <a:xfrm>
                <a:off x="2480" y="4951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1" name="Group 1414"/>
            <p:cNvGrpSpPr>
              <a:grpSpLocks/>
            </p:cNvGrpSpPr>
            <p:nvPr/>
          </p:nvGrpSpPr>
          <p:grpSpPr bwMode="auto">
            <a:xfrm>
              <a:off x="2686" y="4951"/>
              <a:ext cx="246" cy="403"/>
              <a:chOff x="2686" y="4951"/>
              <a:chExt cx="246" cy="403"/>
            </a:xfrm>
          </p:grpSpPr>
          <p:sp>
            <p:nvSpPr>
              <p:cNvPr id="33225" name="Rectangle 1115"/>
              <p:cNvSpPr>
                <a:spLocks noChangeArrowheads="1"/>
              </p:cNvSpPr>
              <p:nvPr/>
            </p:nvSpPr>
            <p:spPr bwMode="auto">
              <a:xfrm>
                <a:off x="2714" y="4951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43.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26" name="Rectangle 1413"/>
              <p:cNvSpPr>
                <a:spLocks noChangeArrowheads="1"/>
              </p:cNvSpPr>
              <p:nvPr/>
            </p:nvSpPr>
            <p:spPr bwMode="auto">
              <a:xfrm>
                <a:off x="2686" y="4951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2" name="Group 1416"/>
            <p:cNvGrpSpPr>
              <a:grpSpLocks/>
            </p:cNvGrpSpPr>
            <p:nvPr/>
          </p:nvGrpSpPr>
          <p:grpSpPr bwMode="auto">
            <a:xfrm>
              <a:off x="2932" y="4951"/>
              <a:ext cx="1946" cy="403"/>
              <a:chOff x="2932" y="4951"/>
              <a:chExt cx="1946" cy="403"/>
            </a:xfrm>
          </p:grpSpPr>
          <p:sp>
            <p:nvSpPr>
              <p:cNvPr id="33223" name="Rectangle 1116"/>
              <p:cNvSpPr>
                <a:spLocks noChangeArrowheads="1"/>
              </p:cNvSpPr>
              <p:nvPr/>
            </p:nvSpPr>
            <p:spPr bwMode="auto">
              <a:xfrm>
                <a:off x="2960" y="4951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Ethyl-2-methylpropanoat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24" name="Rectangle 1415"/>
              <p:cNvSpPr>
                <a:spLocks noChangeArrowheads="1"/>
              </p:cNvSpPr>
              <p:nvPr/>
            </p:nvSpPr>
            <p:spPr bwMode="auto">
              <a:xfrm>
                <a:off x="2932" y="4951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3" name="Group 1418"/>
            <p:cNvGrpSpPr>
              <a:grpSpLocks/>
            </p:cNvGrpSpPr>
            <p:nvPr/>
          </p:nvGrpSpPr>
          <p:grpSpPr bwMode="auto">
            <a:xfrm>
              <a:off x="4878" y="4951"/>
              <a:ext cx="668" cy="403"/>
              <a:chOff x="4878" y="4951"/>
              <a:chExt cx="668" cy="403"/>
            </a:xfrm>
          </p:grpSpPr>
          <p:sp>
            <p:nvSpPr>
              <p:cNvPr id="33221" name="Rectangle 1117"/>
              <p:cNvSpPr>
                <a:spLocks noChangeArrowheads="1"/>
              </p:cNvSpPr>
              <p:nvPr/>
            </p:nvSpPr>
            <p:spPr bwMode="auto">
              <a:xfrm>
                <a:off x="4906" y="4951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0,006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22" name="Rectangle 1417"/>
              <p:cNvSpPr>
                <a:spLocks noChangeArrowheads="1"/>
              </p:cNvSpPr>
              <p:nvPr/>
            </p:nvSpPr>
            <p:spPr bwMode="auto">
              <a:xfrm>
                <a:off x="4878" y="4951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4" name="Group 1420"/>
            <p:cNvGrpSpPr>
              <a:grpSpLocks/>
            </p:cNvGrpSpPr>
            <p:nvPr/>
          </p:nvGrpSpPr>
          <p:grpSpPr bwMode="auto">
            <a:xfrm>
              <a:off x="0" y="5354"/>
              <a:ext cx="246" cy="403"/>
              <a:chOff x="0" y="5354"/>
              <a:chExt cx="246" cy="403"/>
            </a:xfrm>
          </p:grpSpPr>
          <p:sp>
            <p:nvSpPr>
              <p:cNvPr id="33219" name="Rectangle 1118"/>
              <p:cNvSpPr>
                <a:spLocks noChangeArrowheads="1"/>
              </p:cNvSpPr>
              <p:nvPr/>
            </p:nvSpPr>
            <p:spPr bwMode="auto">
              <a:xfrm>
                <a:off x="28" y="5354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14.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20" name="Rectangle 1419"/>
              <p:cNvSpPr>
                <a:spLocks noChangeArrowheads="1"/>
              </p:cNvSpPr>
              <p:nvPr/>
            </p:nvSpPr>
            <p:spPr bwMode="auto">
              <a:xfrm>
                <a:off x="0" y="5354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5" name="Group 1422"/>
            <p:cNvGrpSpPr>
              <a:grpSpLocks/>
            </p:cNvGrpSpPr>
            <p:nvPr/>
          </p:nvGrpSpPr>
          <p:grpSpPr bwMode="auto">
            <a:xfrm>
              <a:off x="246" y="5354"/>
              <a:ext cx="1566" cy="403"/>
              <a:chOff x="246" y="5354"/>
              <a:chExt cx="1566" cy="403"/>
            </a:xfrm>
          </p:grpSpPr>
          <p:sp>
            <p:nvSpPr>
              <p:cNvPr id="33217" name="Rectangle 1119"/>
              <p:cNvSpPr>
                <a:spLocks noChangeArrowheads="1"/>
              </p:cNvSpPr>
              <p:nvPr/>
            </p:nvSpPr>
            <p:spPr bwMode="auto">
              <a:xfrm>
                <a:off x="274" y="5354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Isobutylethanoat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18" name="Rectangle 1421"/>
              <p:cNvSpPr>
                <a:spLocks noChangeArrowheads="1"/>
              </p:cNvSpPr>
              <p:nvPr/>
            </p:nvSpPr>
            <p:spPr bwMode="auto">
              <a:xfrm>
                <a:off x="246" y="5354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6" name="Group 1424"/>
            <p:cNvGrpSpPr>
              <a:grpSpLocks/>
            </p:cNvGrpSpPr>
            <p:nvPr/>
          </p:nvGrpSpPr>
          <p:grpSpPr bwMode="auto">
            <a:xfrm>
              <a:off x="1812" y="5354"/>
              <a:ext cx="668" cy="403"/>
              <a:chOff x="1812" y="5354"/>
              <a:chExt cx="668" cy="403"/>
            </a:xfrm>
          </p:grpSpPr>
          <p:sp>
            <p:nvSpPr>
              <p:cNvPr id="33215" name="Rectangle 1120"/>
              <p:cNvSpPr>
                <a:spLocks noChangeArrowheads="1"/>
              </p:cNvSpPr>
              <p:nvPr/>
            </p:nvSpPr>
            <p:spPr bwMode="auto">
              <a:xfrm>
                <a:off x="1840" y="5354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0,04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16" name="Rectangle 1423"/>
              <p:cNvSpPr>
                <a:spLocks noChangeArrowheads="1"/>
              </p:cNvSpPr>
              <p:nvPr/>
            </p:nvSpPr>
            <p:spPr bwMode="auto">
              <a:xfrm>
                <a:off x="1812" y="5354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7" name="Group 1426"/>
            <p:cNvGrpSpPr>
              <a:grpSpLocks/>
            </p:cNvGrpSpPr>
            <p:nvPr/>
          </p:nvGrpSpPr>
          <p:grpSpPr bwMode="auto">
            <a:xfrm>
              <a:off x="2480" y="5354"/>
              <a:ext cx="206" cy="403"/>
              <a:chOff x="2480" y="5354"/>
              <a:chExt cx="206" cy="403"/>
            </a:xfrm>
          </p:grpSpPr>
          <p:sp>
            <p:nvSpPr>
              <p:cNvPr id="33213" name="Rectangle 1121"/>
              <p:cNvSpPr>
                <a:spLocks noChangeArrowheads="1"/>
              </p:cNvSpPr>
              <p:nvPr/>
            </p:nvSpPr>
            <p:spPr bwMode="auto">
              <a:xfrm>
                <a:off x="2508" y="5354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14" name="Rectangle 1425"/>
              <p:cNvSpPr>
                <a:spLocks noChangeArrowheads="1"/>
              </p:cNvSpPr>
              <p:nvPr/>
            </p:nvSpPr>
            <p:spPr bwMode="auto">
              <a:xfrm>
                <a:off x="2480" y="5354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8" name="Group 1428"/>
            <p:cNvGrpSpPr>
              <a:grpSpLocks/>
            </p:cNvGrpSpPr>
            <p:nvPr/>
          </p:nvGrpSpPr>
          <p:grpSpPr bwMode="auto">
            <a:xfrm>
              <a:off x="2686" y="5354"/>
              <a:ext cx="246" cy="403"/>
              <a:chOff x="2686" y="5354"/>
              <a:chExt cx="246" cy="403"/>
            </a:xfrm>
          </p:grpSpPr>
          <p:sp>
            <p:nvSpPr>
              <p:cNvPr id="33211" name="Rectangle 1122"/>
              <p:cNvSpPr>
                <a:spLocks noChangeArrowheads="1"/>
              </p:cNvSpPr>
              <p:nvPr/>
            </p:nvSpPr>
            <p:spPr bwMode="auto">
              <a:xfrm>
                <a:off x="2714" y="5354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44.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12" name="Rectangle 1427"/>
              <p:cNvSpPr>
                <a:spLocks noChangeArrowheads="1"/>
              </p:cNvSpPr>
              <p:nvPr/>
            </p:nvSpPr>
            <p:spPr bwMode="auto">
              <a:xfrm>
                <a:off x="2686" y="5354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69" name="Group 1430"/>
            <p:cNvGrpSpPr>
              <a:grpSpLocks/>
            </p:cNvGrpSpPr>
            <p:nvPr/>
          </p:nvGrpSpPr>
          <p:grpSpPr bwMode="auto">
            <a:xfrm>
              <a:off x="2932" y="5354"/>
              <a:ext cx="1946" cy="403"/>
              <a:chOff x="2932" y="5354"/>
              <a:chExt cx="1946" cy="403"/>
            </a:xfrm>
          </p:grpSpPr>
          <p:sp>
            <p:nvSpPr>
              <p:cNvPr id="33209" name="Rectangle 1123"/>
              <p:cNvSpPr>
                <a:spLocks noChangeArrowheads="1"/>
              </p:cNvSpPr>
              <p:nvPr/>
            </p:nvSpPr>
            <p:spPr bwMode="auto">
              <a:xfrm>
                <a:off x="2960" y="5354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Methyl-3-hexenoat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210" name="Rectangle 1429"/>
              <p:cNvSpPr>
                <a:spLocks noChangeArrowheads="1"/>
              </p:cNvSpPr>
              <p:nvPr/>
            </p:nvSpPr>
            <p:spPr bwMode="auto">
              <a:xfrm>
                <a:off x="2932" y="5354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0" name="Group 1432"/>
            <p:cNvGrpSpPr>
              <a:grpSpLocks/>
            </p:cNvGrpSpPr>
            <p:nvPr/>
          </p:nvGrpSpPr>
          <p:grpSpPr bwMode="auto">
            <a:xfrm>
              <a:off x="4878" y="5354"/>
              <a:ext cx="668" cy="403"/>
              <a:chOff x="4878" y="5354"/>
              <a:chExt cx="668" cy="403"/>
            </a:xfrm>
          </p:grpSpPr>
          <p:sp>
            <p:nvSpPr>
              <p:cNvPr id="33207" name="Rectangle 1124"/>
              <p:cNvSpPr>
                <a:spLocks noChangeArrowheads="1"/>
              </p:cNvSpPr>
              <p:nvPr/>
            </p:nvSpPr>
            <p:spPr bwMode="auto">
              <a:xfrm>
                <a:off x="4906" y="5354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08" name="Rectangle 1431"/>
              <p:cNvSpPr>
                <a:spLocks noChangeArrowheads="1"/>
              </p:cNvSpPr>
              <p:nvPr/>
            </p:nvSpPr>
            <p:spPr bwMode="auto">
              <a:xfrm>
                <a:off x="4878" y="5354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1" name="Group 1434"/>
            <p:cNvGrpSpPr>
              <a:grpSpLocks/>
            </p:cNvGrpSpPr>
            <p:nvPr/>
          </p:nvGrpSpPr>
          <p:grpSpPr bwMode="auto">
            <a:xfrm>
              <a:off x="0" y="5757"/>
              <a:ext cx="246" cy="403"/>
              <a:chOff x="0" y="5757"/>
              <a:chExt cx="246" cy="403"/>
            </a:xfrm>
          </p:grpSpPr>
          <p:sp>
            <p:nvSpPr>
              <p:cNvPr id="33205" name="Rectangle 1125"/>
              <p:cNvSpPr>
                <a:spLocks noChangeArrowheads="1"/>
              </p:cNvSpPr>
              <p:nvPr/>
            </p:nvSpPr>
            <p:spPr bwMode="auto">
              <a:xfrm>
                <a:off x="28" y="5757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15.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206" name="Rectangle 1433"/>
              <p:cNvSpPr>
                <a:spLocks noChangeArrowheads="1"/>
              </p:cNvSpPr>
              <p:nvPr/>
            </p:nvSpPr>
            <p:spPr bwMode="auto">
              <a:xfrm>
                <a:off x="0" y="5757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2" name="Group 1436"/>
            <p:cNvGrpSpPr>
              <a:grpSpLocks/>
            </p:cNvGrpSpPr>
            <p:nvPr/>
          </p:nvGrpSpPr>
          <p:grpSpPr bwMode="auto">
            <a:xfrm>
              <a:off x="246" y="5757"/>
              <a:ext cx="1566" cy="403"/>
              <a:chOff x="246" y="5757"/>
              <a:chExt cx="1566" cy="403"/>
            </a:xfrm>
          </p:grpSpPr>
          <p:sp>
            <p:nvSpPr>
              <p:cNvPr id="33203" name="Rectangle 1126"/>
              <p:cNvSpPr>
                <a:spLocks noChangeArrowheads="1"/>
              </p:cNvSpPr>
              <p:nvPr/>
            </p:nvSpPr>
            <p:spPr bwMode="auto">
              <a:xfrm>
                <a:off x="274" y="5757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(S)-2-Methylbutansäure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04" name="Rectangle 1435"/>
              <p:cNvSpPr>
                <a:spLocks noChangeArrowheads="1"/>
              </p:cNvSpPr>
              <p:nvPr/>
            </p:nvSpPr>
            <p:spPr bwMode="auto">
              <a:xfrm>
                <a:off x="246" y="5757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3" name="Group 1438"/>
            <p:cNvGrpSpPr>
              <a:grpSpLocks/>
            </p:cNvGrpSpPr>
            <p:nvPr/>
          </p:nvGrpSpPr>
          <p:grpSpPr bwMode="auto">
            <a:xfrm>
              <a:off x="1812" y="5757"/>
              <a:ext cx="668" cy="403"/>
              <a:chOff x="1812" y="5757"/>
              <a:chExt cx="668" cy="403"/>
            </a:xfrm>
          </p:grpSpPr>
          <p:sp>
            <p:nvSpPr>
              <p:cNvPr id="33201" name="Rectangle 1127"/>
              <p:cNvSpPr>
                <a:spLocks noChangeArrowheads="1"/>
              </p:cNvSpPr>
              <p:nvPr/>
            </p:nvSpPr>
            <p:spPr bwMode="auto">
              <a:xfrm>
                <a:off x="1840" y="5757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0,04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02" name="Rectangle 1437"/>
              <p:cNvSpPr>
                <a:spLocks noChangeArrowheads="1"/>
              </p:cNvSpPr>
              <p:nvPr/>
            </p:nvSpPr>
            <p:spPr bwMode="auto">
              <a:xfrm>
                <a:off x="1812" y="5757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4" name="Group 1440"/>
            <p:cNvGrpSpPr>
              <a:grpSpLocks/>
            </p:cNvGrpSpPr>
            <p:nvPr/>
          </p:nvGrpSpPr>
          <p:grpSpPr bwMode="auto">
            <a:xfrm>
              <a:off x="2480" y="5757"/>
              <a:ext cx="206" cy="403"/>
              <a:chOff x="2480" y="5757"/>
              <a:chExt cx="206" cy="403"/>
            </a:xfrm>
          </p:grpSpPr>
          <p:sp>
            <p:nvSpPr>
              <p:cNvPr id="33199" name="Rectangle 1128"/>
              <p:cNvSpPr>
                <a:spLocks noChangeArrowheads="1"/>
              </p:cNvSpPr>
              <p:nvPr/>
            </p:nvSpPr>
            <p:spPr bwMode="auto">
              <a:xfrm>
                <a:off x="2508" y="5757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200" name="Rectangle 1439"/>
              <p:cNvSpPr>
                <a:spLocks noChangeArrowheads="1"/>
              </p:cNvSpPr>
              <p:nvPr/>
            </p:nvSpPr>
            <p:spPr bwMode="auto">
              <a:xfrm>
                <a:off x="2480" y="5757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5" name="Group 1442"/>
            <p:cNvGrpSpPr>
              <a:grpSpLocks/>
            </p:cNvGrpSpPr>
            <p:nvPr/>
          </p:nvGrpSpPr>
          <p:grpSpPr bwMode="auto">
            <a:xfrm>
              <a:off x="2686" y="5757"/>
              <a:ext cx="246" cy="403"/>
              <a:chOff x="2686" y="5757"/>
              <a:chExt cx="246" cy="403"/>
            </a:xfrm>
          </p:grpSpPr>
          <p:sp>
            <p:nvSpPr>
              <p:cNvPr id="33197" name="Rectangle 1129"/>
              <p:cNvSpPr>
                <a:spLocks noChangeArrowheads="1"/>
              </p:cNvSpPr>
              <p:nvPr/>
            </p:nvSpPr>
            <p:spPr bwMode="auto">
              <a:xfrm>
                <a:off x="2714" y="5757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45.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98" name="Rectangle 1441"/>
              <p:cNvSpPr>
                <a:spLocks noChangeArrowheads="1"/>
              </p:cNvSpPr>
              <p:nvPr/>
            </p:nvSpPr>
            <p:spPr bwMode="auto">
              <a:xfrm>
                <a:off x="2686" y="5757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6" name="Group 1444"/>
            <p:cNvGrpSpPr>
              <a:grpSpLocks/>
            </p:cNvGrpSpPr>
            <p:nvPr/>
          </p:nvGrpSpPr>
          <p:grpSpPr bwMode="auto">
            <a:xfrm>
              <a:off x="2932" y="5757"/>
              <a:ext cx="1946" cy="403"/>
              <a:chOff x="2932" y="5757"/>
              <a:chExt cx="1946" cy="403"/>
            </a:xfrm>
          </p:grpSpPr>
          <p:sp>
            <p:nvSpPr>
              <p:cNvPr id="33195" name="Rectangle 1130"/>
              <p:cNvSpPr>
                <a:spLocks noChangeArrowheads="1"/>
              </p:cNvSpPr>
              <p:nvPr/>
            </p:nvSpPr>
            <p:spPr bwMode="auto">
              <a:xfrm>
                <a:off x="2960" y="5757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Ethyl-trans-2-hexenoat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196" name="Rectangle 1443"/>
              <p:cNvSpPr>
                <a:spLocks noChangeArrowheads="1"/>
              </p:cNvSpPr>
              <p:nvPr/>
            </p:nvSpPr>
            <p:spPr bwMode="auto">
              <a:xfrm>
                <a:off x="2932" y="5757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7" name="Group 1446"/>
            <p:cNvGrpSpPr>
              <a:grpSpLocks/>
            </p:cNvGrpSpPr>
            <p:nvPr/>
          </p:nvGrpSpPr>
          <p:grpSpPr bwMode="auto">
            <a:xfrm>
              <a:off x="4878" y="5757"/>
              <a:ext cx="668" cy="403"/>
              <a:chOff x="4878" y="5757"/>
              <a:chExt cx="668" cy="403"/>
            </a:xfrm>
          </p:grpSpPr>
          <p:sp>
            <p:nvSpPr>
              <p:cNvPr id="33193" name="Rectangle 1131"/>
              <p:cNvSpPr>
                <a:spLocks noChangeArrowheads="1"/>
              </p:cNvSpPr>
              <p:nvPr/>
            </p:nvSpPr>
            <p:spPr bwMode="auto">
              <a:xfrm>
                <a:off x="4906" y="5757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94" name="Rectangle 1445"/>
              <p:cNvSpPr>
                <a:spLocks noChangeArrowheads="1"/>
              </p:cNvSpPr>
              <p:nvPr/>
            </p:nvSpPr>
            <p:spPr bwMode="auto">
              <a:xfrm>
                <a:off x="4878" y="5757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8" name="Group 1448"/>
            <p:cNvGrpSpPr>
              <a:grpSpLocks/>
            </p:cNvGrpSpPr>
            <p:nvPr/>
          </p:nvGrpSpPr>
          <p:grpSpPr bwMode="auto">
            <a:xfrm>
              <a:off x="0" y="6160"/>
              <a:ext cx="246" cy="403"/>
              <a:chOff x="0" y="6160"/>
              <a:chExt cx="246" cy="403"/>
            </a:xfrm>
          </p:grpSpPr>
          <p:sp>
            <p:nvSpPr>
              <p:cNvPr id="33191" name="Rectangle 1132"/>
              <p:cNvSpPr>
                <a:spLocks noChangeArrowheads="1"/>
              </p:cNvSpPr>
              <p:nvPr/>
            </p:nvSpPr>
            <p:spPr bwMode="auto">
              <a:xfrm>
                <a:off x="28" y="6160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16.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92" name="Rectangle 1447"/>
              <p:cNvSpPr>
                <a:spLocks noChangeArrowheads="1"/>
              </p:cNvSpPr>
              <p:nvPr/>
            </p:nvSpPr>
            <p:spPr bwMode="auto">
              <a:xfrm>
                <a:off x="0" y="6160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79" name="Group 1450"/>
            <p:cNvGrpSpPr>
              <a:grpSpLocks/>
            </p:cNvGrpSpPr>
            <p:nvPr/>
          </p:nvGrpSpPr>
          <p:grpSpPr bwMode="auto">
            <a:xfrm>
              <a:off x="246" y="6160"/>
              <a:ext cx="1566" cy="403"/>
              <a:chOff x="246" y="6160"/>
              <a:chExt cx="1566" cy="403"/>
            </a:xfrm>
          </p:grpSpPr>
          <p:sp>
            <p:nvSpPr>
              <p:cNvPr id="33189" name="Rectangle 1133"/>
              <p:cNvSpPr>
                <a:spLocks noChangeArrowheads="1"/>
              </p:cNvSpPr>
              <p:nvPr/>
            </p:nvSpPr>
            <p:spPr bwMode="auto">
              <a:xfrm>
                <a:off x="274" y="6160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chemeClr val="hlink"/>
                    </a:solidFill>
                    <a:cs typeface="Times New Roman" pitchFamily="18" charset="0"/>
                  </a:rPr>
                  <a:t>Chloroform</a:t>
                </a:r>
                <a:endParaRPr lang="en-US" sz="1200">
                  <a:solidFill>
                    <a:schemeClr val="hlink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chemeClr val="hlink"/>
                  </a:solidFill>
                </a:endParaRPr>
              </a:p>
            </p:txBody>
          </p:sp>
          <p:sp>
            <p:nvSpPr>
              <p:cNvPr id="33190" name="Rectangle 1449"/>
              <p:cNvSpPr>
                <a:spLocks noChangeArrowheads="1"/>
              </p:cNvSpPr>
              <p:nvPr/>
            </p:nvSpPr>
            <p:spPr bwMode="auto">
              <a:xfrm>
                <a:off x="246" y="6160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0" name="Group 1452"/>
            <p:cNvGrpSpPr>
              <a:grpSpLocks/>
            </p:cNvGrpSpPr>
            <p:nvPr/>
          </p:nvGrpSpPr>
          <p:grpSpPr bwMode="auto">
            <a:xfrm>
              <a:off x="1812" y="6160"/>
              <a:ext cx="668" cy="403"/>
              <a:chOff x="1812" y="6160"/>
              <a:chExt cx="668" cy="403"/>
            </a:xfrm>
          </p:grpSpPr>
          <p:sp>
            <p:nvSpPr>
              <p:cNvPr id="33187" name="Rectangle 1134"/>
              <p:cNvSpPr>
                <a:spLocks noChangeArrowheads="1"/>
              </p:cNvSpPr>
              <p:nvPr/>
            </p:nvSpPr>
            <p:spPr bwMode="auto">
              <a:xfrm>
                <a:off x="1840" y="6160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0,04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88" name="Rectangle 1451"/>
              <p:cNvSpPr>
                <a:spLocks noChangeArrowheads="1"/>
              </p:cNvSpPr>
              <p:nvPr/>
            </p:nvSpPr>
            <p:spPr bwMode="auto">
              <a:xfrm>
                <a:off x="1812" y="6160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1" name="Group 1454"/>
            <p:cNvGrpSpPr>
              <a:grpSpLocks/>
            </p:cNvGrpSpPr>
            <p:nvPr/>
          </p:nvGrpSpPr>
          <p:grpSpPr bwMode="auto">
            <a:xfrm>
              <a:off x="2480" y="6160"/>
              <a:ext cx="206" cy="403"/>
              <a:chOff x="2480" y="6160"/>
              <a:chExt cx="206" cy="403"/>
            </a:xfrm>
          </p:grpSpPr>
          <p:sp>
            <p:nvSpPr>
              <p:cNvPr id="33185" name="Rectangle 1135"/>
              <p:cNvSpPr>
                <a:spLocks noChangeArrowheads="1"/>
              </p:cNvSpPr>
              <p:nvPr/>
            </p:nvSpPr>
            <p:spPr bwMode="auto">
              <a:xfrm>
                <a:off x="2508" y="6160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86" name="Rectangle 1453"/>
              <p:cNvSpPr>
                <a:spLocks noChangeArrowheads="1"/>
              </p:cNvSpPr>
              <p:nvPr/>
            </p:nvSpPr>
            <p:spPr bwMode="auto">
              <a:xfrm>
                <a:off x="2480" y="6160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2" name="Group 1456"/>
            <p:cNvGrpSpPr>
              <a:grpSpLocks/>
            </p:cNvGrpSpPr>
            <p:nvPr/>
          </p:nvGrpSpPr>
          <p:grpSpPr bwMode="auto">
            <a:xfrm>
              <a:off x="2686" y="6160"/>
              <a:ext cx="246" cy="403"/>
              <a:chOff x="2686" y="6160"/>
              <a:chExt cx="246" cy="403"/>
            </a:xfrm>
          </p:grpSpPr>
          <p:sp>
            <p:nvSpPr>
              <p:cNvPr id="33183" name="Rectangle 1136"/>
              <p:cNvSpPr>
                <a:spLocks noChangeArrowheads="1"/>
              </p:cNvSpPr>
              <p:nvPr/>
            </p:nvSpPr>
            <p:spPr bwMode="auto">
              <a:xfrm>
                <a:off x="2714" y="6160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46.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84" name="Rectangle 1455"/>
              <p:cNvSpPr>
                <a:spLocks noChangeArrowheads="1"/>
              </p:cNvSpPr>
              <p:nvPr/>
            </p:nvSpPr>
            <p:spPr bwMode="auto">
              <a:xfrm>
                <a:off x="2686" y="6160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3" name="Group 1458"/>
            <p:cNvGrpSpPr>
              <a:grpSpLocks/>
            </p:cNvGrpSpPr>
            <p:nvPr/>
          </p:nvGrpSpPr>
          <p:grpSpPr bwMode="auto">
            <a:xfrm>
              <a:off x="2932" y="6160"/>
              <a:ext cx="1946" cy="403"/>
              <a:chOff x="2932" y="6160"/>
              <a:chExt cx="1946" cy="403"/>
            </a:xfrm>
          </p:grpSpPr>
          <p:sp>
            <p:nvSpPr>
              <p:cNvPr id="33181" name="Rectangle 1137"/>
              <p:cNvSpPr>
                <a:spLocks noChangeArrowheads="1"/>
              </p:cNvSpPr>
              <p:nvPr/>
            </p:nvSpPr>
            <p:spPr bwMode="auto">
              <a:xfrm>
                <a:off x="2960" y="6160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(R)-4-Hydroxydodecansäurelacton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82" name="Rectangle 1457"/>
              <p:cNvSpPr>
                <a:spLocks noChangeArrowheads="1"/>
              </p:cNvSpPr>
              <p:nvPr/>
            </p:nvSpPr>
            <p:spPr bwMode="auto">
              <a:xfrm>
                <a:off x="2932" y="6160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4" name="Group 1460"/>
            <p:cNvGrpSpPr>
              <a:grpSpLocks/>
            </p:cNvGrpSpPr>
            <p:nvPr/>
          </p:nvGrpSpPr>
          <p:grpSpPr bwMode="auto">
            <a:xfrm>
              <a:off x="4878" y="6160"/>
              <a:ext cx="668" cy="403"/>
              <a:chOff x="4878" y="6160"/>
              <a:chExt cx="668" cy="403"/>
            </a:xfrm>
          </p:grpSpPr>
          <p:sp>
            <p:nvSpPr>
              <p:cNvPr id="33179" name="Rectangle 1138"/>
              <p:cNvSpPr>
                <a:spLocks noChangeArrowheads="1"/>
              </p:cNvSpPr>
              <p:nvPr/>
            </p:nvSpPr>
            <p:spPr bwMode="auto">
              <a:xfrm>
                <a:off x="4906" y="6160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0-0,003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80" name="Rectangle 1459"/>
              <p:cNvSpPr>
                <a:spLocks noChangeArrowheads="1"/>
              </p:cNvSpPr>
              <p:nvPr/>
            </p:nvSpPr>
            <p:spPr bwMode="auto">
              <a:xfrm>
                <a:off x="4878" y="6160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5" name="Group 1462"/>
            <p:cNvGrpSpPr>
              <a:grpSpLocks/>
            </p:cNvGrpSpPr>
            <p:nvPr/>
          </p:nvGrpSpPr>
          <p:grpSpPr bwMode="auto">
            <a:xfrm>
              <a:off x="0" y="6563"/>
              <a:ext cx="246" cy="403"/>
              <a:chOff x="0" y="6563"/>
              <a:chExt cx="246" cy="403"/>
            </a:xfrm>
          </p:grpSpPr>
          <p:sp>
            <p:nvSpPr>
              <p:cNvPr id="33177" name="Rectangle 1139"/>
              <p:cNvSpPr>
                <a:spLocks noChangeArrowheads="1"/>
              </p:cNvSpPr>
              <p:nvPr/>
            </p:nvSpPr>
            <p:spPr bwMode="auto">
              <a:xfrm>
                <a:off x="28" y="6563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17.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78" name="Rectangle 1461"/>
              <p:cNvSpPr>
                <a:spLocks noChangeArrowheads="1"/>
              </p:cNvSpPr>
              <p:nvPr/>
            </p:nvSpPr>
            <p:spPr bwMode="auto">
              <a:xfrm>
                <a:off x="0" y="6563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6" name="Group 1464"/>
            <p:cNvGrpSpPr>
              <a:grpSpLocks/>
            </p:cNvGrpSpPr>
            <p:nvPr/>
          </p:nvGrpSpPr>
          <p:grpSpPr bwMode="auto">
            <a:xfrm>
              <a:off x="246" y="6563"/>
              <a:ext cx="1566" cy="403"/>
              <a:chOff x="246" y="6563"/>
              <a:chExt cx="1566" cy="403"/>
            </a:xfrm>
          </p:grpSpPr>
          <p:sp>
            <p:nvSpPr>
              <p:cNvPr id="33175" name="Rectangle 1140"/>
              <p:cNvSpPr>
                <a:spLocks noChangeArrowheads="1"/>
              </p:cNvSpPr>
              <p:nvPr/>
            </p:nvSpPr>
            <p:spPr bwMode="auto">
              <a:xfrm>
                <a:off x="274" y="6563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000" b="1">
                    <a:cs typeface="Times New Roman" pitchFamily="18" charset="0"/>
                  </a:rPr>
                  <a:t>(S)-4-Hydroxyoctansäurelacton</a:t>
                </a:r>
                <a:endParaRPr lang="en-US" sz="1000">
                  <a:cs typeface="Times New Roman" pitchFamily="18" charset="0"/>
                </a:endParaRPr>
              </a:p>
              <a:p>
                <a:pPr algn="just" eaLnBrk="0" hangingPunct="0"/>
                <a:endParaRPr lang="en-US" sz="1000"/>
              </a:p>
            </p:txBody>
          </p:sp>
          <p:sp>
            <p:nvSpPr>
              <p:cNvPr id="33176" name="Rectangle 1463"/>
              <p:cNvSpPr>
                <a:spLocks noChangeArrowheads="1"/>
              </p:cNvSpPr>
              <p:nvPr/>
            </p:nvSpPr>
            <p:spPr bwMode="auto">
              <a:xfrm>
                <a:off x="246" y="6563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7" name="Group 1466"/>
            <p:cNvGrpSpPr>
              <a:grpSpLocks/>
            </p:cNvGrpSpPr>
            <p:nvPr/>
          </p:nvGrpSpPr>
          <p:grpSpPr bwMode="auto">
            <a:xfrm>
              <a:off x="1812" y="6563"/>
              <a:ext cx="668" cy="403"/>
              <a:chOff x="1812" y="6563"/>
              <a:chExt cx="668" cy="403"/>
            </a:xfrm>
          </p:grpSpPr>
          <p:sp>
            <p:nvSpPr>
              <p:cNvPr id="33173" name="Rectangle 1141"/>
              <p:cNvSpPr>
                <a:spLocks noChangeArrowheads="1"/>
              </p:cNvSpPr>
              <p:nvPr/>
            </p:nvSpPr>
            <p:spPr bwMode="auto">
              <a:xfrm>
                <a:off x="1840" y="6563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0,01-0,04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74" name="Rectangle 1465"/>
              <p:cNvSpPr>
                <a:spLocks noChangeArrowheads="1"/>
              </p:cNvSpPr>
              <p:nvPr/>
            </p:nvSpPr>
            <p:spPr bwMode="auto">
              <a:xfrm>
                <a:off x="1812" y="6563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8" name="Group 1468"/>
            <p:cNvGrpSpPr>
              <a:grpSpLocks/>
            </p:cNvGrpSpPr>
            <p:nvPr/>
          </p:nvGrpSpPr>
          <p:grpSpPr bwMode="auto">
            <a:xfrm>
              <a:off x="2480" y="6563"/>
              <a:ext cx="206" cy="403"/>
              <a:chOff x="2480" y="6563"/>
              <a:chExt cx="206" cy="403"/>
            </a:xfrm>
          </p:grpSpPr>
          <p:sp>
            <p:nvSpPr>
              <p:cNvPr id="33171" name="Rectangle 1142"/>
              <p:cNvSpPr>
                <a:spLocks noChangeArrowheads="1"/>
              </p:cNvSpPr>
              <p:nvPr/>
            </p:nvSpPr>
            <p:spPr bwMode="auto">
              <a:xfrm>
                <a:off x="2508" y="6563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72" name="Rectangle 1467"/>
              <p:cNvSpPr>
                <a:spLocks noChangeArrowheads="1"/>
              </p:cNvSpPr>
              <p:nvPr/>
            </p:nvSpPr>
            <p:spPr bwMode="auto">
              <a:xfrm>
                <a:off x="2480" y="6563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89" name="Group 1470"/>
            <p:cNvGrpSpPr>
              <a:grpSpLocks/>
            </p:cNvGrpSpPr>
            <p:nvPr/>
          </p:nvGrpSpPr>
          <p:grpSpPr bwMode="auto">
            <a:xfrm>
              <a:off x="2686" y="6563"/>
              <a:ext cx="246" cy="403"/>
              <a:chOff x="2686" y="6563"/>
              <a:chExt cx="246" cy="403"/>
            </a:xfrm>
          </p:grpSpPr>
          <p:sp>
            <p:nvSpPr>
              <p:cNvPr id="33169" name="Rectangle 1143"/>
              <p:cNvSpPr>
                <a:spLocks noChangeArrowheads="1"/>
              </p:cNvSpPr>
              <p:nvPr/>
            </p:nvSpPr>
            <p:spPr bwMode="auto">
              <a:xfrm>
                <a:off x="2714" y="6563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47.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70" name="Rectangle 1469"/>
              <p:cNvSpPr>
                <a:spLocks noChangeArrowheads="1"/>
              </p:cNvSpPr>
              <p:nvPr/>
            </p:nvSpPr>
            <p:spPr bwMode="auto">
              <a:xfrm>
                <a:off x="2686" y="6563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0" name="Group 1472"/>
            <p:cNvGrpSpPr>
              <a:grpSpLocks/>
            </p:cNvGrpSpPr>
            <p:nvPr/>
          </p:nvGrpSpPr>
          <p:grpSpPr bwMode="auto">
            <a:xfrm>
              <a:off x="2932" y="6563"/>
              <a:ext cx="1946" cy="403"/>
              <a:chOff x="2932" y="6563"/>
              <a:chExt cx="1946" cy="403"/>
            </a:xfrm>
          </p:grpSpPr>
          <p:sp>
            <p:nvSpPr>
              <p:cNvPr id="33167" name="Rectangle 1144"/>
              <p:cNvSpPr>
                <a:spLocks noChangeArrowheads="1"/>
              </p:cNvSpPr>
              <p:nvPr/>
            </p:nvSpPr>
            <p:spPr bwMode="auto">
              <a:xfrm>
                <a:off x="2960" y="6563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(R)-4-Hydroxyheptansäurelacton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68" name="Rectangle 1471"/>
              <p:cNvSpPr>
                <a:spLocks noChangeArrowheads="1"/>
              </p:cNvSpPr>
              <p:nvPr/>
            </p:nvSpPr>
            <p:spPr bwMode="auto">
              <a:xfrm>
                <a:off x="2932" y="6563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1" name="Group 1474"/>
            <p:cNvGrpSpPr>
              <a:grpSpLocks/>
            </p:cNvGrpSpPr>
            <p:nvPr/>
          </p:nvGrpSpPr>
          <p:grpSpPr bwMode="auto">
            <a:xfrm>
              <a:off x="4878" y="6563"/>
              <a:ext cx="668" cy="403"/>
              <a:chOff x="4878" y="6563"/>
              <a:chExt cx="668" cy="403"/>
            </a:xfrm>
          </p:grpSpPr>
          <p:sp>
            <p:nvSpPr>
              <p:cNvPr id="33165" name="Rectangle 1145"/>
              <p:cNvSpPr>
                <a:spLocks noChangeArrowheads="1"/>
              </p:cNvSpPr>
              <p:nvPr/>
            </p:nvSpPr>
            <p:spPr bwMode="auto">
              <a:xfrm>
                <a:off x="4906" y="6563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0,002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66" name="Rectangle 1473"/>
              <p:cNvSpPr>
                <a:spLocks noChangeArrowheads="1"/>
              </p:cNvSpPr>
              <p:nvPr/>
            </p:nvSpPr>
            <p:spPr bwMode="auto">
              <a:xfrm>
                <a:off x="4878" y="6563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2" name="Group 1476"/>
            <p:cNvGrpSpPr>
              <a:grpSpLocks/>
            </p:cNvGrpSpPr>
            <p:nvPr/>
          </p:nvGrpSpPr>
          <p:grpSpPr bwMode="auto">
            <a:xfrm>
              <a:off x="0" y="6966"/>
              <a:ext cx="246" cy="403"/>
              <a:chOff x="0" y="6966"/>
              <a:chExt cx="246" cy="403"/>
            </a:xfrm>
          </p:grpSpPr>
          <p:sp>
            <p:nvSpPr>
              <p:cNvPr id="33163" name="Rectangle 1146"/>
              <p:cNvSpPr>
                <a:spLocks noChangeArrowheads="1"/>
              </p:cNvSpPr>
              <p:nvPr/>
            </p:nvSpPr>
            <p:spPr bwMode="auto">
              <a:xfrm>
                <a:off x="28" y="6966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18.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64" name="Rectangle 1475"/>
              <p:cNvSpPr>
                <a:spLocks noChangeArrowheads="1"/>
              </p:cNvSpPr>
              <p:nvPr/>
            </p:nvSpPr>
            <p:spPr bwMode="auto">
              <a:xfrm>
                <a:off x="0" y="6966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3" name="Group 1478"/>
            <p:cNvGrpSpPr>
              <a:grpSpLocks/>
            </p:cNvGrpSpPr>
            <p:nvPr/>
          </p:nvGrpSpPr>
          <p:grpSpPr bwMode="auto">
            <a:xfrm>
              <a:off x="246" y="6966"/>
              <a:ext cx="1566" cy="403"/>
              <a:chOff x="246" y="6966"/>
              <a:chExt cx="1566" cy="403"/>
            </a:xfrm>
          </p:grpSpPr>
          <p:sp>
            <p:nvSpPr>
              <p:cNvPr id="33161" name="Rectangle 1147"/>
              <p:cNvSpPr>
                <a:spLocks noChangeArrowheads="1"/>
              </p:cNvSpPr>
              <p:nvPr/>
            </p:nvSpPr>
            <p:spPr bwMode="auto">
              <a:xfrm>
                <a:off x="274" y="6966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5-Hydroxyhexansäurelacton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62" name="Rectangle 1477"/>
              <p:cNvSpPr>
                <a:spLocks noChangeArrowheads="1"/>
              </p:cNvSpPr>
              <p:nvPr/>
            </p:nvSpPr>
            <p:spPr bwMode="auto">
              <a:xfrm>
                <a:off x="246" y="6966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4" name="Group 1480"/>
            <p:cNvGrpSpPr>
              <a:grpSpLocks/>
            </p:cNvGrpSpPr>
            <p:nvPr/>
          </p:nvGrpSpPr>
          <p:grpSpPr bwMode="auto">
            <a:xfrm>
              <a:off x="1812" y="6966"/>
              <a:ext cx="668" cy="403"/>
              <a:chOff x="1812" y="6966"/>
              <a:chExt cx="668" cy="403"/>
            </a:xfrm>
          </p:grpSpPr>
          <p:sp>
            <p:nvSpPr>
              <p:cNvPr id="33159" name="Rectangle 1148"/>
              <p:cNvSpPr>
                <a:spLocks noChangeArrowheads="1"/>
              </p:cNvSpPr>
              <p:nvPr/>
            </p:nvSpPr>
            <p:spPr bwMode="auto">
              <a:xfrm>
                <a:off x="1840" y="6966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0,03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60" name="Rectangle 1479"/>
              <p:cNvSpPr>
                <a:spLocks noChangeArrowheads="1"/>
              </p:cNvSpPr>
              <p:nvPr/>
            </p:nvSpPr>
            <p:spPr bwMode="auto">
              <a:xfrm>
                <a:off x="1812" y="6966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5" name="Group 1482"/>
            <p:cNvGrpSpPr>
              <a:grpSpLocks/>
            </p:cNvGrpSpPr>
            <p:nvPr/>
          </p:nvGrpSpPr>
          <p:grpSpPr bwMode="auto">
            <a:xfrm>
              <a:off x="2480" y="6966"/>
              <a:ext cx="206" cy="403"/>
              <a:chOff x="2480" y="6966"/>
              <a:chExt cx="206" cy="403"/>
            </a:xfrm>
          </p:grpSpPr>
          <p:sp>
            <p:nvSpPr>
              <p:cNvPr id="33157" name="Rectangle 1149"/>
              <p:cNvSpPr>
                <a:spLocks noChangeArrowheads="1"/>
              </p:cNvSpPr>
              <p:nvPr/>
            </p:nvSpPr>
            <p:spPr bwMode="auto">
              <a:xfrm>
                <a:off x="2508" y="6966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58" name="Rectangle 1481"/>
              <p:cNvSpPr>
                <a:spLocks noChangeArrowheads="1"/>
              </p:cNvSpPr>
              <p:nvPr/>
            </p:nvSpPr>
            <p:spPr bwMode="auto">
              <a:xfrm>
                <a:off x="2480" y="6966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6" name="Group 1484"/>
            <p:cNvGrpSpPr>
              <a:grpSpLocks/>
            </p:cNvGrpSpPr>
            <p:nvPr/>
          </p:nvGrpSpPr>
          <p:grpSpPr bwMode="auto">
            <a:xfrm>
              <a:off x="2686" y="6966"/>
              <a:ext cx="246" cy="403"/>
              <a:chOff x="2686" y="6966"/>
              <a:chExt cx="246" cy="403"/>
            </a:xfrm>
          </p:grpSpPr>
          <p:sp>
            <p:nvSpPr>
              <p:cNvPr id="33155" name="Rectangle 1150"/>
              <p:cNvSpPr>
                <a:spLocks noChangeArrowheads="1"/>
              </p:cNvSpPr>
              <p:nvPr/>
            </p:nvSpPr>
            <p:spPr bwMode="auto">
              <a:xfrm>
                <a:off x="2714" y="6966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48.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56" name="Rectangle 1483"/>
              <p:cNvSpPr>
                <a:spLocks noChangeArrowheads="1"/>
              </p:cNvSpPr>
              <p:nvPr/>
            </p:nvSpPr>
            <p:spPr bwMode="auto">
              <a:xfrm>
                <a:off x="2686" y="6966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7" name="Group 1486"/>
            <p:cNvGrpSpPr>
              <a:grpSpLocks/>
            </p:cNvGrpSpPr>
            <p:nvPr/>
          </p:nvGrpSpPr>
          <p:grpSpPr bwMode="auto">
            <a:xfrm>
              <a:off x="2932" y="6966"/>
              <a:ext cx="1946" cy="403"/>
              <a:chOff x="2932" y="6966"/>
              <a:chExt cx="1946" cy="403"/>
            </a:xfrm>
          </p:grpSpPr>
          <p:sp>
            <p:nvSpPr>
              <p:cNvPr id="33153" name="Rectangle 1151"/>
              <p:cNvSpPr>
                <a:spLocks noChangeArrowheads="1"/>
              </p:cNvSpPr>
              <p:nvPr/>
            </p:nvSpPr>
            <p:spPr bwMode="auto">
              <a:xfrm>
                <a:off x="2960" y="6966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(R)-4-Hydroxynonansäurelacton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54" name="Rectangle 1485"/>
              <p:cNvSpPr>
                <a:spLocks noChangeArrowheads="1"/>
              </p:cNvSpPr>
              <p:nvPr/>
            </p:nvSpPr>
            <p:spPr bwMode="auto">
              <a:xfrm>
                <a:off x="2932" y="6966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8" name="Group 1488"/>
            <p:cNvGrpSpPr>
              <a:grpSpLocks/>
            </p:cNvGrpSpPr>
            <p:nvPr/>
          </p:nvGrpSpPr>
          <p:grpSpPr bwMode="auto">
            <a:xfrm>
              <a:off x="4878" y="6966"/>
              <a:ext cx="668" cy="403"/>
              <a:chOff x="4878" y="6966"/>
              <a:chExt cx="668" cy="403"/>
            </a:xfrm>
          </p:grpSpPr>
          <p:sp>
            <p:nvSpPr>
              <p:cNvPr id="33151" name="Rectangle 1152"/>
              <p:cNvSpPr>
                <a:spLocks noChangeArrowheads="1"/>
              </p:cNvSpPr>
              <p:nvPr/>
            </p:nvSpPr>
            <p:spPr bwMode="auto">
              <a:xfrm>
                <a:off x="4906" y="6966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0,002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52" name="Rectangle 1487"/>
              <p:cNvSpPr>
                <a:spLocks noChangeArrowheads="1"/>
              </p:cNvSpPr>
              <p:nvPr/>
            </p:nvSpPr>
            <p:spPr bwMode="auto">
              <a:xfrm>
                <a:off x="4878" y="6966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899" name="Group 1490"/>
            <p:cNvGrpSpPr>
              <a:grpSpLocks/>
            </p:cNvGrpSpPr>
            <p:nvPr/>
          </p:nvGrpSpPr>
          <p:grpSpPr bwMode="auto">
            <a:xfrm>
              <a:off x="0" y="7369"/>
              <a:ext cx="246" cy="403"/>
              <a:chOff x="0" y="7369"/>
              <a:chExt cx="246" cy="403"/>
            </a:xfrm>
          </p:grpSpPr>
          <p:sp>
            <p:nvSpPr>
              <p:cNvPr id="33149" name="Rectangle 1153"/>
              <p:cNvSpPr>
                <a:spLocks noChangeArrowheads="1"/>
              </p:cNvSpPr>
              <p:nvPr/>
            </p:nvSpPr>
            <p:spPr bwMode="auto">
              <a:xfrm>
                <a:off x="28" y="7369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19.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50" name="Rectangle 1489"/>
              <p:cNvSpPr>
                <a:spLocks noChangeArrowheads="1"/>
              </p:cNvSpPr>
              <p:nvPr/>
            </p:nvSpPr>
            <p:spPr bwMode="auto">
              <a:xfrm>
                <a:off x="0" y="7369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0" name="Group 1492"/>
            <p:cNvGrpSpPr>
              <a:grpSpLocks/>
            </p:cNvGrpSpPr>
            <p:nvPr/>
          </p:nvGrpSpPr>
          <p:grpSpPr bwMode="auto">
            <a:xfrm>
              <a:off x="246" y="7369"/>
              <a:ext cx="1566" cy="403"/>
              <a:chOff x="246" y="7369"/>
              <a:chExt cx="1566" cy="403"/>
            </a:xfrm>
          </p:grpSpPr>
          <p:sp>
            <p:nvSpPr>
              <p:cNvPr id="33147" name="Rectangle 1154"/>
              <p:cNvSpPr>
                <a:spLocks noChangeArrowheads="1"/>
              </p:cNvSpPr>
              <p:nvPr/>
            </p:nvSpPr>
            <p:spPr bwMode="auto">
              <a:xfrm>
                <a:off x="274" y="7369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Vanillin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48" name="Rectangle 1491"/>
              <p:cNvSpPr>
                <a:spLocks noChangeArrowheads="1"/>
              </p:cNvSpPr>
              <p:nvPr/>
            </p:nvSpPr>
            <p:spPr bwMode="auto">
              <a:xfrm>
                <a:off x="246" y="7369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1" name="Group 1494"/>
            <p:cNvGrpSpPr>
              <a:grpSpLocks/>
            </p:cNvGrpSpPr>
            <p:nvPr/>
          </p:nvGrpSpPr>
          <p:grpSpPr bwMode="auto">
            <a:xfrm>
              <a:off x="1812" y="7369"/>
              <a:ext cx="668" cy="403"/>
              <a:chOff x="1812" y="7369"/>
              <a:chExt cx="668" cy="403"/>
            </a:xfrm>
          </p:grpSpPr>
          <p:sp>
            <p:nvSpPr>
              <p:cNvPr id="33145" name="Rectangle 1155"/>
              <p:cNvSpPr>
                <a:spLocks noChangeArrowheads="1"/>
              </p:cNvSpPr>
              <p:nvPr/>
            </p:nvSpPr>
            <p:spPr bwMode="auto">
              <a:xfrm>
                <a:off x="1840" y="7369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0,023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46" name="Rectangle 1493"/>
              <p:cNvSpPr>
                <a:spLocks noChangeArrowheads="1"/>
              </p:cNvSpPr>
              <p:nvPr/>
            </p:nvSpPr>
            <p:spPr bwMode="auto">
              <a:xfrm>
                <a:off x="1812" y="7369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2" name="Group 1496"/>
            <p:cNvGrpSpPr>
              <a:grpSpLocks/>
            </p:cNvGrpSpPr>
            <p:nvPr/>
          </p:nvGrpSpPr>
          <p:grpSpPr bwMode="auto">
            <a:xfrm>
              <a:off x="2480" y="7369"/>
              <a:ext cx="206" cy="403"/>
              <a:chOff x="2480" y="7369"/>
              <a:chExt cx="206" cy="403"/>
            </a:xfrm>
          </p:grpSpPr>
          <p:sp>
            <p:nvSpPr>
              <p:cNvPr id="33143" name="Rectangle 1156"/>
              <p:cNvSpPr>
                <a:spLocks noChangeArrowheads="1"/>
              </p:cNvSpPr>
              <p:nvPr/>
            </p:nvSpPr>
            <p:spPr bwMode="auto">
              <a:xfrm>
                <a:off x="2508" y="7369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44" name="Rectangle 1495"/>
              <p:cNvSpPr>
                <a:spLocks noChangeArrowheads="1"/>
              </p:cNvSpPr>
              <p:nvPr/>
            </p:nvSpPr>
            <p:spPr bwMode="auto">
              <a:xfrm>
                <a:off x="2480" y="7369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3" name="Group 1498"/>
            <p:cNvGrpSpPr>
              <a:grpSpLocks/>
            </p:cNvGrpSpPr>
            <p:nvPr/>
          </p:nvGrpSpPr>
          <p:grpSpPr bwMode="auto">
            <a:xfrm>
              <a:off x="2686" y="7369"/>
              <a:ext cx="246" cy="403"/>
              <a:chOff x="2686" y="7369"/>
              <a:chExt cx="246" cy="403"/>
            </a:xfrm>
          </p:grpSpPr>
          <p:sp>
            <p:nvSpPr>
              <p:cNvPr id="33141" name="Rectangle 1157"/>
              <p:cNvSpPr>
                <a:spLocks noChangeArrowheads="1"/>
              </p:cNvSpPr>
              <p:nvPr/>
            </p:nvSpPr>
            <p:spPr bwMode="auto">
              <a:xfrm>
                <a:off x="2714" y="7369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49.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42" name="Rectangle 1497"/>
              <p:cNvSpPr>
                <a:spLocks noChangeArrowheads="1"/>
              </p:cNvSpPr>
              <p:nvPr/>
            </p:nvSpPr>
            <p:spPr bwMode="auto">
              <a:xfrm>
                <a:off x="2686" y="7369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4" name="Group 1500"/>
            <p:cNvGrpSpPr>
              <a:grpSpLocks/>
            </p:cNvGrpSpPr>
            <p:nvPr/>
          </p:nvGrpSpPr>
          <p:grpSpPr bwMode="auto">
            <a:xfrm>
              <a:off x="2932" y="7369"/>
              <a:ext cx="1946" cy="403"/>
              <a:chOff x="2932" y="7369"/>
              <a:chExt cx="1946" cy="403"/>
            </a:xfrm>
          </p:grpSpPr>
          <p:sp>
            <p:nvSpPr>
              <p:cNvPr id="33139" name="Rectangle 1158"/>
              <p:cNvSpPr>
                <a:spLocks noChangeArrowheads="1"/>
              </p:cNvSpPr>
              <p:nvPr/>
            </p:nvSpPr>
            <p:spPr bwMode="auto">
              <a:xfrm>
                <a:off x="2960" y="7369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(S)-4-Hydroxyheptansäurelacton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40" name="Rectangle 1499"/>
              <p:cNvSpPr>
                <a:spLocks noChangeArrowheads="1"/>
              </p:cNvSpPr>
              <p:nvPr/>
            </p:nvSpPr>
            <p:spPr bwMode="auto">
              <a:xfrm>
                <a:off x="2932" y="7369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5" name="Group 1502"/>
            <p:cNvGrpSpPr>
              <a:grpSpLocks/>
            </p:cNvGrpSpPr>
            <p:nvPr/>
          </p:nvGrpSpPr>
          <p:grpSpPr bwMode="auto">
            <a:xfrm>
              <a:off x="4878" y="7369"/>
              <a:ext cx="668" cy="403"/>
              <a:chOff x="4878" y="7369"/>
              <a:chExt cx="668" cy="403"/>
            </a:xfrm>
          </p:grpSpPr>
          <p:sp>
            <p:nvSpPr>
              <p:cNvPr id="33137" name="Rectangle 1159"/>
              <p:cNvSpPr>
                <a:spLocks noChangeArrowheads="1"/>
              </p:cNvSpPr>
              <p:nvPr/>
            </p:nvSpPr>
            <p:spPr bwMode="auto">
              <a:xfrm>
                <a:off x="4906" y="7369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0,0017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38" name="Rectangle 1501"/>
              <p:cNvSpPr>
                <a:spLocks noChangeArrowheads="1"/>
              </p:cNvSpPr>
              <p:nvPr/>
            </p:nvSpPr>
            <p:spPr bwMode="auto">
              <a:xfrm>
                <a:off x="4878" y="7369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6" name="Group 1504"/>
            <p:cNvGrpSpPr>
              <a:grpSpLocks/>
            </p:cNvGrpSpPr>
            <p:nvPr/>
          </p:nvGrpSpPr>
          <p:grpSpPr bwMode="auto">
            <a:xfrm>
              <a:off x="0" y="7772"/>
              <a:ext cx="246" cy="403"/>
              <a:chOff x="0" y="7772"/>
              <a:chExt cx="246" cy="403"/>
            </a:xfrm>
          </p:grpSpPr>
          <p:sp>
            <p:nvSpPr>
              <p:cNvPr id="33135" name="Rectangle 1160"/>
              <p:cNvSpPr>
                <a:spLocks noChangeArrowheads="1"/>
              </p:cNvSpPr>
              <p:nvPr/>
            </p:nvSpPr>
            <p:spPr bwMode="auto">
              <a:xfrm>
                <a:off x="28" y="7772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20.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36" name="Rectangle 1503"/>
              <p:cNvSpPr>
                <a:spLocks noChangeArrowheads="1"/>
              </p:cNvSpPr>
              <p:nvPr/>
            </p:nvSpPr>
            <p:spPr bwMode="auto">
              <a:xfrm>
                <a:off x="0" y="7772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7" name="Group 1506"/>
            <p:cNvGrpSpPr>
              <a:grpSpLocks/>
            </p:cNvGrpSpPr>
            <p:nvPr/>
          </p:nvGrpSpPr>
          <p:grpSpPr bwMode="auto">
            <a:xfrm>
              <a:off x="246" y="7772"/>
              <a:ext cx="1566" cy="403"/>
              <a:chOff x="246" y="7772"/>
              <a:chExt cx="1566" cy="403"/>
            </a:xfrm>
          </p:grpSpPr>
          <p:sp>
            <p:nvSpPr>
              <p:cNvPr id="33133" name="Rectangle 1161"/>
              <p:cNvSpPr>
                <a:spLocks noChangeArrowheads="1"/>
              </p:cNvSpPr>
              <p:nvPr/>
            </p:nvSpPr>
            <p:spPr bwMode="auto">
              <a:xfrm>
                <a:off x="274" y="7772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chemeClr val="hlink"/>
                    </a:solidFill>
                    <a:cs typeface="Times New Roman" pitchFamily="18" charset="0"/>
                  </a:rPr>
                  <a:t>Hexansäure</a:t>
                </a:r>
                <a:endParaRPr lang="en-US" sz="1200">
                  <a:solidFill>
                    <a:schemeClr val="hlink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34" name="Rectangle 1505"/>
              <p:cNvSpPr>
                <a:spLocks noChangeArrowheads="1"/>
              </p:cNvSpPr>
              <p:nvPr/>
            </p:nvSpPr>
            <p:spPr bwMode="auto">
              <a:xfrm>
                <a:off x="246" y="7772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8" name="Group 1508"/>
            <p:cNvGrpSpPr>
              <a:grpSpLocks/>
            </p:cNvGrpSpPr>
            <p:nvPr/>
          </p:nvGrpSpPr>
          <p:grpSpPr bwMode="auto">
            <a:xfrm>
              <a:off x="1812" y="7772"/>
              <a:ext cx="668" cy="403"/>
              <a:chOff x="1812" y="7772"/>
              <a:chExt cx="668" cy="403"/>
            </a:xfrm>
          </p:grpSpPr>
          <p:sp>
            <p:nvSpPr>
              <p:cNvPr id="33131" name="Rectangle 1162"/>
              <p:cNvSpPr>
                <a:spLocks noChangeArrowheads="1"/>
              </p:cNvSpPr>
              <p:nvPr/>
            </p:nvSpPr>
            <p:spPr bwMode="auto">
              <a:xfrm>
                <a:off x="1840" y="7772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0,023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32" name="Rectangle 1507"/>
              <p:cNvSpPr>
                <a:spLocks noChangeArrowheads="1"/>
              </p:cNvSpPr>
              <p:nvPr/>
            </p:nvSpPr>
            <p:spPr bwMode="auto">
              <a:xfrm>
                <a:off x="1812" y="7772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09" name="Group 1510"/>
            <p:cNvGrpSpPr>
              <a:grpSpLocks/>
            </p:cNvGrpSpPr>
            <p:nvPr/>
          </p:nvGrpSpPr>
          <p:grpSpPr bwMode="auto">
            <a:xfrm>
              <a:off x="2480" y="7772"/>
              <a:ext cx="206" cy="403"/>
              <a:chOff x="2480" y="7772"/>
              <a:chExt cx="206" cy="403"/>
            </a:xfrm>
          </p:grpSpPr>
          <p:sp>
            <p:nvSpPr>
              <p:cNvPr id="33129" name="Rectangle 1163"/>
              <p:cNvSpPr>
                <a:spLocks noChangeArrowheads="1"/>
              </p:cNvSpPr>
              <p:nvPr/>
            </p:nvSpPr>
            <p:spPr bwMode="auto">
              <a:xfrm>
                <a:off x="2508" y="7772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30" name="Rectangle 1509"/>
              <p:cNvSpPr>
                <a:spLocks noChangeArrowheads="1"/>
              </p:cNvSpPr>
              <p:nvPr/>
            </p:nvSpPr>
            <p:spPr bwMode="auto">
              <a:xfrm>
                <a:off x="2480" y="7772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0" name="Group 1512"/>
            <p:cNvGrpSpPr>
              <a:grpSpLocks/>
            </p:cNvGrpSpPr>
            <p:nvPr/>
          </p:nvGrpSpPr>
          <p:grpSpPr bwMode="auto">
            <a:xfrm>
              <a:off x="2686" y="7772"/>
              <a:ext cx="246" cy="403"/>
              <a:chOff x="2686" y="7772"/>
              <a:chExt cx="246" cy="403"/>
            </a:xfrm>
          </p:grpSpPr>
          <p:sp>
            <p:nvSpPr>
              <p:cNvPr id="33127" name="Rectangle 1164"/>
              <p:cNvSpPr>
                <a:spLocks noChangeArrowheads="1"/>
              </p:cNvSpPr>
              <p:nvPr/>
            </p:nvSpPr>
            <p:spPr bwMode="auto">
              <a:xfrm>
                <a:off x="2714" y="7772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50.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28" name="Rectangle 1511"/>
              <p:cNvSpPr>
                <a:spLocks noChangeArrowheads="1"/>
              </p:cNvSpPr>
              <p:nvPr/>
            </p:nvSpPr>
            <p:spPr bwMode="auto">
              <a:xfrm>
                <a:off x="2686" y="7772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1" name="Group 1514"/>
            <p:cNvGrpSpPr>
              <a:grpSpLocks/>
            </p:cNvGrpSpPr>
            <p:nvPr/>
          </p:nvGrpSpPr>
          <p:grpSpPr bwMode="auto">
            <a:xfrm>
              <a:off x="2932" y="7772"/>
              <a:ext cx="1946" cy="403"/>
              <a:chOff x="2932" y="7772"/>
              <a:chExt cx="1946" cy="403"/>
            </a:xfrm>
          </p:grpSpPr>
          <p:sp>
            <p:nvSpPr>
              <p:cNvPr id="33125" name="Rectangle 1165"/>
              <p:cNvSpPr>
                <a:spLocks noChangeArrowheads="1"/>
              </p:cNvSpPr>
              <p:nvPr/>
            </p:nvSpPr>
            <p:spPr bwMode="auto">
              <a:xfrm>
                <a:off x="2960" y="7772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(S)-4-Hydroxynonansäurelacton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26" name="Rectangle 1513"/>
              <p:cNvSpPr>
                <a:spLocks noChangeArrowheads="1"/>
              </p:cNvSpPr>
              <p:nvPr/>
            </p:nvSpPr>
            <p:spPr bwMode="auto">
              <a:xfrm>
                <a:off x="2932" y="7772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2" name="Group 1516"/>
            <p:cNvGrpSpPr>
              <a:grpSpLocks/>
            </p:cNvGrpSpPr>
            <p:nvPr/>
          </p:nvGrpSpPr>
          <p:grpSpPr bwMode="auto">
            <a:xfrm>
              <a:off x="4878" y="7772"/>
              <a:ext cx="668" cy="403"/>
              <a:chOff x="4878" y="7772"/>
              <a:chExt cx="668" cy="403"/>
            </a:xfrm>
          </p:grpSpPr>
          <p:sp>
            <p:nvSpPr>
              <p:cNvPr id="33123" name="Rectangle 1166"/>
              <p:cNvSpPr>
                <a:spLocks noChangeArrowheads="1"/>
              </p:cNvSpPr>
              <p:nvPr/>
            </p:nvSpPr>
            <p:spPr bwMode="auto">
              <a:xfrm>
                <a:off x="4906" y="7772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>
                    <a:cs typeface="Times New Roman" pitchFamily="18" charset="0"/>
                  </a:rPr>
                  <a:t>0,001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24" name="Rectangle 1515"/>
              <p:cNvSpPr>
                <a:spLocks noChangeArrowheads="1"/>
              </p:cNvSpPr>
              <p:nvPr/>
            </p:nvSpPr>
            <p:spPr bwMode="auto">
              <a:xfrm>
                <a:off x="4878" y="7772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3" name="Group 1518"/>
            <p:cNvGrpSpPr>
              <a:grpSpLocks/>
            </p:cNvGrpSpPr>
            <p:nvPr/>
          </p:nvGrpSpPr>
          <p:grpSpPr bwMode="auto">
            <a:xfrm>
              <a:off x="0" y="8175"/>
              <a:ext cx="246" cy="403"/>
              <a:chOff x="0" y="8175"/>
              <a:chExt cx="246" cy="403"/>
            </a:xfrm>
          </p:grpSpPr>
          <p:sp>
            <p:nvSpPr>
              <p:cNvPr id="33121" name="Rectangle 1167"/>
              <p:cNvSpPr>
                <a:spLocks noChangeArrowheads="1"/>
              </p:cNvSpPr>
              <p:nvPr/>
            </p:nvSpPr>
            <p:spPr bwMode="auto">
              <a:xfrm>
                <a:off x="28" y="8175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fr-FR" sz="1200">
                    <a:cs typeface="Times New Roman" pitchFamily="18" charset="0"/>
                  </a:rPr>
                  <a:t>21.</a:t>
                </a:r>
                <a:r>
                  <a:rPr lang="fr-FR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22" name="Rectangle 1517"/>
              <p:cNvSpPr>
                <a:spLocks noChangeArrowheads="1"/>
              </p:cNvSpPr>
              <p:nvPr/>
            </p:nvSpPr>
            <p:spPr bwMode="auto">
              <a:xfrm>
                <a:off x="0" y="8175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4" name="Group 1520"/>
            <p:cNvGrpSpPr>
              <a:grpSpLocks/>
            </p:cNvGrpSpPr>
            <p:nvPr/>
          </p:nvGrpSpPr>
          <p:grpSpPr bwMode="auto">
            <a:xfrm>
              <a:off x="246" y="8175"/>
              <a:ext cx="1566" cy="403"/>
              <a:chOff x="246" y="8175"/>
              <a:chExt cx="1566" cy="403"/>
            </a:xfrm>
          </p:grpSpPr>
          <p:sp>
            <p:nvSpPr>
              <p:cNvPr id="33119" name="Rectangle 1168"/>
              <p:cNvSpPr>
                <a:spLocks noChangeArrowheads="1"/>
              </p:cNvSpPr>
              <p:nvPr/>
            </p:nvSpPr>
            <p:spPr bwMode="auto">
              <a:xfrm>
                <a:off x="274" y="8175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 b="1">
                    <a:cs typeface="Times New Roman" pitchFamily="18" charset="0"/>
                  </a:rPr>
                  <a:t>Isopentanol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20" name="Rectangle 1519"/>
              <p:cNvSpPr>
                <a:spLocks noChangeArrowheads="1"/>
              </p:cNvSpPr>
              <p:nvPr/>
            </p:nvSpPr>
            <p:spPr bwMode="auto">
              <a:xfrm>
                <a:off x="246" y="8175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5" name="Group 1522"/>
            <p:cNvGrpSpPr>
              <a:grpSpLocks/>
            </p:cNvGrpSpPr>
            <p:nvPr/>
          </p:nvGrpSpPr>
          <p:grpSpPr bwMode="auto">
            <a:xfrm>
              <a:off x="1812" y="8175"/>
              <a:ext cx="668" cy="403"/>
              <a:chOff x="1812" y="8175"/>
              <a:chExt cx="668" cy="403"/>
            </a:xfrm>
          </p:grpSpPr>
          <p:sp>
            <p:nvSpPr>
              <p:cNvPr id="33117" name="Rectangle 1169"/>
              <p:cNvSpPr>
                <a:spLocks noChangeArrowheads="1"/>
              </p:cNvSpPr>
              <p:nvPr/>
            </p:nvSpPr>
            <p:spPr bwMode="auto">
              <a:xfrm>
                <a:off x="1840" y="8175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>
                    <a:cs typeface="Times New Roman" pitchFamily="18" charset="0"/>
                  </a:rPr>
                  <a:t>0,023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18" name="Rectangle 1521"/>
              <p:cNvSpPr>
                <a:spLocks noChangeArrowheads="1"/>
              </p:cNvSpPr>
              <p:nvPr/>
            </p:nvSpPr>
            <p:spPr bwMode="auto">
              <a:xfrm>
                <a:off x="1812" y="8175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6" name="Group 1524"/>
            <p:cNvGrpSpPr>
              <a:grpSpLocks/>
            </p:cNvGrpSpPr>
            <p:nvPr/>
          </p:nvGrpSpPr>
          <p:grpSpPr bwMode="auto">
            <a:xfrm>
              <a:off x="2480" y="8175"/>
              <a:ext cx="206" cy="403"/>
              <a:chOff x="2480" y="8175"/>
              <a:chExt cx="206" cy="403"/>
            </a:xfrm>
          </p:grpSpPr>
          <p:sp>
            <p:nvSpPr>
              <p:cNvPr id="33115" name="Rectangle 1170"/>
              <p:cNvSpPr>
                <a:spLocks noChangeArrowheads="1"/>
              </p:cNvSpPr>
              <p:nvPr/>
            </p:nvSpPr>
            <p:spPr bwMode="auto">
              <a:xfrm>
                <a:off x="2508" y="8175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16" name="Rectangle 1523"/>
              <p:cNvSpPr>
                <a:spLocks noChangeArrowheads="1"/>
              </p:cNvSpPr>
              <p:nvPr/>
            </p:nvSpPr>
            <p:spPr bwMode="auto">
              <a:xfrm>
                <a:off x="2480" y="8175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7" name="Group 1526"/>
            <p:cNvGrpSpPr>
              <a:grpSpLocks/>
            </p:cNvGrpSpPr>
            <p:nvPr/>
          </p:nvGrpSpPr>
          <p:grpSpPr bwMode="auto">
            <a:xfrm>
              <a:off x="2686" y="8175"/>
              <a:ext cx="246" cy="403"/>
              <a:chOff x="2686" y="8175"/>
              <a:chExt cx="246" cy="403"/>
            </a:xfrm>
          </p:grpSpPr>
          <p:sp>
            <p:nvSpPr>
              <p:cNvPr id="33113" name="Rectangle 1171"/>
              <p:cNvSpPr>
                <a:spLocks noChangeArrowheads="1"/>
              </p:cNvSpPr>
              <p:nvPr/>
            </p:nvSpPr>
            <p:spPr bwMode="auto">
              <a:xfrm>
                <a:off x="2714" y="8175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fr-FR" sz="1200">
                    <a:cs typeface="Times New Roman" pitchFamily="18" charset="0"/>
                  </a:rPr>
                  <a:t>51.</a:t>
                </a:r>
                <a:r>
                  <a:rPr lang="fr-FR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14" name="Rectangle 1525"/>
              <p:cNvSpPr>
                <a:spLocks noChangeArrowheads="1"/>
              </p:cNvSpPr>
              <p:nvPr/>
            </p:nvSpPr>
            <p:spPr bwMode="auto">
              <a:xfrm>
                <a:off x="2686" y="8175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8" name="Group 1528"/>
            <p:cNvGrpSpPr>
              <a:grpSpLocks/>
            </p:cNvGrpSpPr>
            <p:nvPr/>
          </p:nvGrpSpPr>
          <p:grpSpPr bwMode="auto">
            <a:xfrm>
              <a:off x="2932" y="8175"/>
              <a:ext cx="1946" cy="403"/>
              <a:chOff x="2932" y="8175"/>
              <a:chExt cx="1946" cy="403"/>
            </a:xfrm>
          </p:grpSpPr>
          <p:sp>
            <p:nvSpPr>
              <p:cNvPr id="33111" name="Rectangle 1172"/>
              <p:cNvSpPr>
                <a:spLocks noChangeArrowheads="1"/>
              </p:cNvSpPr>
              <p:nvPr/>
            </p:nvSpPr>
            <p:spPr bwMode="auto">
              <a:xfrm>
                <a:off x="2960" y="8175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/>
                <a:r>
                  <a:rPr lang="fr-FR" sz="1200" b="1">
                    <a:cs typeface="Times New Roman" pitchFamily="18" charset="0"/>
                  </a:rPr>
                  <a:t>1,trans,-3,trans-5,cis-8-Undecatetraen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12" name="Rectangle 1527"/>
              <p:cNvSpPr>
                <a:spLocks noChangeArrowheads="1"/>
              </p:cNvSpPr>
              <p:nvPr/>
            </p:nvSpPr>
            <p:spPr bwMode="auto">
              <a:xfrm>
                <a:off x="2932" y="8175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19" name="Group 1530"/>
            <p:cNvGrpSpPr>
              <a:grpSpLocks/>
            </p:cNvGrpSpPr>
            <p:nvPr/>
          </p:nvGrpSpPr>
          <p:grpSpPr bwMode="auto">
            <a:xfrm>
              <a:off x="4878" y="8175"/>
              <a:ext cx="668" cy="403"/>
              <a:chOff x="4878" y="8175"/>
              <a:chExt cx="668" cy="403"/>
            </a:xfrm>
          </p:grpSpPr>
          <p:sp>
            <p:nvSpPr>
              <p:cNvPr id="33109" name="Rectangle 1173"/>
              <p:cNvSpPr>
                <a:spLocks noChangeArrowheads="1"/>
              </p:cNvSpPr>
              <p:nvPr/>
            </p:nvSpPr>
            <p:spPr bwMode="auto">
              <a:xfrm>
                <a:off x="4906" y="8175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10" name="Rectangle 1529"/>
              <p:cNvSpPr>
                <a:spLocks noChangeArrowheads="1"/>
              </p:cNvSpPr>
              <p:nvPr/>
            </p:nvSpPr>
            <p:spPr bwMode="auto">
              <a:xfrm>
                <a:off x="4878" y="8175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0" name="Group 1532"/>
            <p:cNvGrpSpPr>
              <a:grpSpLocks/>
            </p:cNvGrpSpPr>
            <p:nvPr/>
          </p:nvGrpSpPr>
          <p:grpSpPr bwMode="auto">
            <a:xfrm>
              <a:off x="0" y="8578"/>
              <a:ext cx="246" cy="403"/>
              <a:chOff x="0" y="8578"/>
              <a:chExt cx="246" cy="403"/>
            </a:xfrm>
          </p:grpSpPr>
          <p:sp>
            <p:nvSpPr>
              <p:cNvPr id="33107" name="Rectangle 1174"/>
              <p:cNvSpPr>
                <a:spLocks noChangeArrowheads="1"/>
              </p:cNvSpPr>
              <p:nvPr/>
            </p:nvSpPr>
            <p:spPr bwMode="auto">
              <a:xfrm>
                <a:off x="28" y="8578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22.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08" name="Rectangle 1531"/>
              <p:cNvSpPr>
                <a:spLocks noChangeArrowheads="1"/>
              </p:cNvSpPr>
              <p:nvPr/>
            </p:nvSpPr>
            <p:spPr bwMode="auto">
              <a:xfrm>
                <a:off x="0" y="8578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1" name="Group 1534"/>
            <p:cNvGrpSpPr>
              <a:grpSpLocks/>
            </p:cNvGrpSpPr>
            <p:nvPr/>
          </p:nvGrpSpPr>
          <p:grpSpPr bwMode="auto">
            <a:xfrm>
              <a:off x="246" y="8578"/>
              <a:ext cx="1566" cy="403"/>
              <a:chOff x="246" y="8578"/>
              <a:chExt cx="1566" cy="403"/>
            </a:xfrm>
          </p:grpSpPr>
          <p:sp>
            <p:nvSpPr>
              <p:cNvPr id="33105" name="Rectangle 1175"/>
              <p:cNvSpPr>
                <a:spLocks noChangeArrowheads="1"/>
              </p:cNvSpPr>
              <p:nvPr/>
            </p:nvSpPr>
            <p:spPr bwMode="auto">
              <a:xfrm>
                <a:off x="274" y="8578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Ethylpropoanoat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06" name="Rectangle 1533"/>
              <p:cNvSpPr>
                <a:spLocks noChangeArrowheads="1"/>
              </p:cNvSpPr>
              <p:nvPr/>
            </p:nvSpPr>
            <p:spPr bwMode="auto">
              <a:xfrm>
                <a:off x="246" y="8578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2" name="Group 1536"/>
            <p:cNvGrpSpPr>
              <a:grpSpLocks/>
            </p:cNvGrpSpPr>
            <p:nvPr/>
          </p:nvGrpSpPr>
          <p:grpSpPr bwMode="auto">
            <a:xfrm>
              <a:off x="1812" y="8578"/>
              <a:ext cx="668" cy="403"/>
              <a:chOff x="1812" y="8578"/>
              <a:chExt cx="668" cy="403"/>
            </a:xfrm>
          </p:grpSpPr>
          <p:sp>
            <p:nvSpPr>
              <p:cNvPr id="33103" name="Rectangle 1176"/>
              <p:cNvSpPr>
                <a:spLocks noChangeArrowheads="1"/>
              </p:cNvSpPr>
              <p:nvPr/>
            </p:nvSpPr>
            <p:spPr bwMode="auto">
              <a:xfrm>
                <a:off x="1840" y="8578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0,02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04" name="Rectangle 1535"/>
              <p:cNvSpPr>
                <a:spLocks noChangeArrowheads="1"/>
              </p:cNvSpPr>
              <p:nvPr/>
            </p:nvSpPr>
            <p:spPr bwMode="auto">
              <a:xfrm>
                <a:off x="1812" y="8578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3" name="Group 1538"/>
            <p:cNvGrpSpPr>
              <a:grpSpLocks/>
            </p:cNvGrpSpPr>
            <p:nvPr/>
          </p:nvGrpSpPr>
          <p:grpSpPr bwMode="auto">
            <a:xfrm>
              <a:off x="2480" y="8578"/>
              <a:ext cx="206" cy="403"/>
              <a:chOff x="2480" y="8578"/>
              <a:chExt cx="206" cy="403"/>
            </a:xfrm>
          </p:grpSpPr>
          <p:sp>
            <p:nvSpPr>
              <p:cNvPr id="33101" name="Rectangle 1177"/>
              <p:cNvSpPr>
                <a:spLocks noChangeArrowheads="1"/>
              </p:cNvSpPr>
              <p:nvPr/>
            </p:nvSpPr>
            <p:spPr bwMode="auto">
              <a:xfrm>
                <a:off x="2508" y="8578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102" name="Rectangle 1537"/>
              <p:cNvSpPr>
                <a:spLocks noChangeArrowheads="1"/>
              </p:cNvSpPr>
              <p:nvPr/>
            </p:nvSpPr>
            <p:spPr bwMode="auto">
              <a:xfrm>
                <a:off x="2480" y="8578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4" name="Group 1540"/>
            <p:cNvGrpSpPr>
              <a:grpSpLocks/>
            </p:cNvGrpSpPr>
            <p:nvPr/>
          </p:nvGrpSpPr>
          <p:grpSpPr bwMode="auto">
            <a:xfrm>
              <a:off x="2686" y="8578"/>
              <a:ext cx="246" cy="403"/>
              <a:chOff x="2686" y="8578"/>
              <a:chExt cx="246" cy="403"/>
            </a:xfrm>
          </p:grpSpPr>
          <p:sp>
            <p:nvSpPr>
              <p:cNvPr id="33099" name="Rectangle 1178"/>
              <p:cNvSpPr>
                <a:spLocks noChangeArrowheads="1"/>
              </p:cNvSpPr>
              <p:nvPr/>
            </p:nvSpPr>
            <p:spPr bwMode="auto">
              <a:xfrm>
                <a:off x="2714" y="8578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52.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100" name="Rectangle 1539"/>
              <p:cNvSpPr>
                <a:spLocks noChangeArrowheads="1"/>
              </p:cNvSpPr>
              <p:nvPr/>
            </p:nvSpPr>
            <p:spPr bwMode="auto">
              <a:xfrm>
                <a:off x="2686" y="8578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5" name="Group 1542"/>
            <p:cNvGrpSpPr>
              <a:grpSpLocks/>
            </p:cNvGrpSpPr>
            <p:nvPr/>
          </p:nvGrpSpPr>
          <p:grpSpPr bwMode="auto">
            <a:xfrm>
              <a:off x="2932" y="8578"/>
              <a:ext cx="1946" cy="403"/>
              <a:chOff x="2932" y="8578"/>
              <a:chExt cx="1946" cy="403"/>
            </a:xfrm>
          </p:grpSpPr>
          <p:sp>
            <p:nvSpPr>
              <p:cNvPr id="33097" name="Rectangle 1179"/>
              <p:cNvSpPr>
                <a:spLocks noChangeArrowheads="1"/>
              </p:cNvSpPr>
              <p:nvPr/>
            </p:nvSpPr>
            <p:spPr bwMode="auto">
              <a:xfrm>
                <a:off x="2960" y="8578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1,trans-3,cis-5-Undecatrien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98" name="Rectangle 1541"/>
              <p:cNvSpPr>
                <a:spLocks noChangeArrowheads="1"/>
              </p:cNvSpPr>
              <p:nvPr/>
            </p:nvSpPr>
            <p:spPr bwMode="auto">
              <a:xfrm>
                <a:off x="2932" y="8578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6" name="Group 1544"/>
            <p:cNvGrpSpPr>
              <a:grpSpLocks/>
            </p:cNvGrpSpPr>
            <p:nvPr/>
          </p:nvGrpSpPr>
          <p:grpSpPr bwMode="auto">
            <a:xfrm>
              <a:off x="4878" y="8578"/>
              <a:ext cx="668" cy="403"/>
              <a:chOff x="4878" y="8578"/>
              <a:chExt cx="668" cy="403"/>
            </a:xfrm>
          </p:grpSpPr>
          <p:sp>
            <p:nvSpPr>
              <p:cNvPr id="33095" name="Rectangle 1180"/>
              <p:cNvSpPr>
                <a:spLocks noChangeArrowheads="1"/>
              </p:cNvSpPr>
              <p:nvPr/>
            </p:nvSpPr>
            <p:spPr bwMode="auto">
              <a:xfrm>
                <a:off x="4906" y="8578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96" name="Rectangle 1543"/>
              <p:cNvSpPr>
                <a:spLocks noChangeArrowheads="1"/>
              </p:cNvSpPr>
              <p:nvPr/>
            </p:nvSpPr>
            <p:spPr bwMode="auto">
              <a:xfrm>
                <a:off x="4878" y="8578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7" name="Group 1546"/>
            <p:cNvGrpSpPr>
              <a:grpSpLocks/>
            </p:cNvGrpSpPr>
            <p:nvPr/>
          </p:nvGrpSpPr>
          <p:grpSpPr bwMode="auto">
            <a:xfrm>
              <a:off x="0" y="8981"/>
              <a:ext cx="246" cy="403"/>
              <a:chOff x="0" y="8981"/>
              <a:chExt cx="246" cy="403"/>
            </a:xfrm>
          </p:grpSpPr>
          <p:sp>
            <p:nvSpPr>
              <p:cNvPr id="33093" name="Rectangle 1181"/>
              <p:cNvSpPr>
                <a:spLocks noChangeArrowheads="1"/>
              </p:cNvSpPr>
              <p:nvPr/>
            </p:nvSpPr>
            <p:spPr bwMode="auto">
              <a:xfrm>
                <a:off x="28" y="8981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23.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94" name="Rectangle 1545"/>
              <p:cNvSpPr>
                <a:spLocks noChangeArrowheads="1"/>
              </p:cNvSpPr>
              <p:nvPr/>
            </p:nvSpPr>
            <p:spPr bwMode="auto">
              <a:xfrm>
                <a:off x="0" y="8981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8" name="Group 1548"/>
            <p:cNvGrpSpPr>
              <a:grpSpLocks/>
            </p:cNvGrpSpPr>
            <p:nvPr/>
          </p:nvGrpSpPr>
          <p:grpSpPr bwMode="auto">
            <a:xfrm>
              <a:off x="246" y="8981"/>
              <a:ext cx="1566" cy="403"/>
              <a:chOff x="246" y="8981"/>
              <a:chExt cx="1566" cy="403"/>
            </a:xfrm>
          </p:grpSpPr>
          <p:sp>
            <p:nvSpPr>
              <p:cNvPr id="33091" name="Rectangle 1182"/>
              <p:cNvSpPr>
                <a:spLocks noChangeArrowheads="1"/>
              </p:cNvSpPr>
              <p:nvPr/>
            </p:nvSpPr>
            <p:spPr bwMode="auto">
              <a:xfrm>
                <a:off x="274" y="8981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Propylethanoat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92" name="Rectangle 1547"/>
              <p:cNvSpPr>
                <a:spLocks noChangeArrowheads="1"/>
              </p:cNvSpPr>
              <p:nvPr/>
            </p:nvSpPr>
            <p:spPr bwMode="auto">
              <a:xfrm>
                <a:off x="246" y="8981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29" name="Group 1550"/>
            <p:cNvGrpSpPr>
              <a:grpSpLocks/>
            </p:cNvGrpSpPr>
            <p:nvPr/>
          </p:nvGrpSpPr>
          <p:grpSpPr bwMode="auto">
            <a:xfrm>
              <a:off x="1812" y="8981"/>
              <a:ext cx="668" cy="403"/>
              <a:chOff x="1812" y="8981"/>
              <a:chExt cx="668" cy="403"/>
            </a:xfrm>
          </p:grpSpPr>
          <p:sp>
            <p:nvSpPr>
              <p:cNvPr id="33089" name="Rectangle 1183"/>
              <p:cNvSpPr>
                <a:spLocks noChangeArrowheads="1"/>
              </p:cNvSpPr>
              <p:nvPr/>
            </p:nvSpPr>
            <p:spPr bwMode="auto">
              <a:xfrm>
                <a:off x="1840" y="8981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0,006-0,02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90" name="Rectangle 1549"/>
              <p:cNvSpPr>
                <a:spLocks noChangeArrowheads="1"/>
              </p:cNvSpPr>
              <p:nvPr/>
            </p:nvSpPr>
            <p:spPr bwMode="auto">
              <a:xfrm>
                <a:off x="1812" y="8981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0" name="Group 1552"/>
            <p:cNvGrpSpPr>
              <a:grpSpLocks/>
            </p:cNvGrpSpPr>
            <p:nvPr/>
          </p:nvGrpSpPr>
          <p:grpSpPr bwMode="auto">
            <a:xfrm>
              <a:off x="2480" y="8981"/>
              <a:ext cx="206" cy="403"/>
              <a:chOff x="2480" y="8981"/>
              <a:chExt cx="206" cy="403"/>
            </a:xfrm>
          </p:grpSpPr>
          <p:sp>
            <p:nvSpPr>
              <p:cNvPr id="33087" name="Rectangle 1184"/>
              <p:cNvSpPr>
                <a:spLocks noChangeArrowheads="1"/>
              </p:cNvSpPr>
              <p:nvPr/>
            </p:nvSpPr>
            <p:spPr bwMode="auto">
              <a:xfrm>
                <a:off x="2508" y="8981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88" name="Rectangle 1551"/>
              <p:cNvSpPr>
                <a:spLocks noChangeArrowheads="1"/>
              </p:cNvSpPr>
              <p:nvPr/>
            </p:nvSpPr>
            <p:spPr bwMode="auto">
              <a:xfrm>
                <a:off x="2480" y="8981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1" name="Group 1554"/>
            <p:cNvGrpSpPr>
              <a:grpSpLocks/>
            </p:cNvGrpSpPr>
            <p:nvPr/>
          </p:nvGrpSpPr>
          <p:grpSpPr bwMode="auto">
            <a:xfrm>
              <a:off x="2686" y="8981"/>
              <a:ext cx="246" cy="403"/>
              <a:chOff x="2686" y="8981"/>
              <a:chExt cx="246" cy="403"/>
            </a:xfrm>
          </p:grpSpPr>
          <p:sp>
            <p:nvSpPr>
              <p:cNvPr id="33085" name="Rectangle 1185"/>
              <p:cNvSpPr>
                <a:spLocks noChangeArrowheads="1"/>
              </p:cNvSpPr>
              <p:nvPr/>
            </p:nvSpPr>
            <p:spPr bwMode="auto">
              <a:xfrm>
                <a:off x="2714" y="8981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53.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86" name="Rectangle 1553"/>
              <p:cNvSpPr>
                <a:spLocks noChangeArrowheads="1"/>
              </p:cNvSpPr>
              <p:nvPr/>
            </p:nvSpPr>
            <p:spPr bwMode="auto">
              <a:xfrm>
                <a:off x="2686" y="8981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2" name="Group 1556"/>
            <p:cNvGrpSpPr>
              <a:grpSpLocks/>
            </p:cNvGrpSpPr>
            <p:nvPr/>
          </p:nvGrpSpPr>
          <p:grpSpPr bwMode="auto">
            <a:xfrm>
              <a:off x="2932" y="8981"/>
              <a:ext cx="1946" cy="403"/>
              <a:chOff x="2932" y="8981"/>
              <a:chExt cx="1946" cy="403"/>
            </a:xfrm>
          </p:grpSpPr>
          <p:sp>
            <p:nvSpPr>
              <p:cNvPr id="33083" name="Rectangle 1186"/>
              <p:cNvSpPr>
                <a:spLocks noChangeArrowheads="1"/>
              </p:cNvSpPr>
              <p:nvPr/>
            </p:nvSpPr>
            <p:spPr bwMode="auto">
              <a:xfrm>
                <a:off x="2960" y="8981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(S)-4-Hydroxydecansäurelacton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84" name="Rectangle 1555"/>
              <p:cNvSpPr>
                <a:spLocks noChangeArrowheads="1"/>
              </p:cNvSpPr>
              <p:nvPr/>
            </p:nvSpPr>
            <p:spPr bwMode="auto">
              <a:xfrm>
                <a:off x="2932" y="8981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3" name="Group 1558"/>
            <p:cNvGrpSpPr>
              <a:grpSpLocks/>
            </p:cNvGrpSpPr>
            <p:nvPr/>
          </p:nvGrpSpPr>
          <p:grpSpPr bwMode="auto">
            <a:xfrm>
              <a:off x="4878" y="8981"/>
              <a:ext cx="668" cy="403"/>
              <a:chOff x="4878" y="8981"/>
              <a:chExt cx="668" cy="403"/>
            </a:xfrm>
          </p:grpSpPr>
          <p:sp>
            <p:nvSpPr>
              <p:cNvPr id="33081" name="Rectangle 1187"/>
              <p:cNvSpPr>
                <a:spLocks noChangeArrowheads="1"/>
              </p:cNvSpPr>
              <p:nvPr/>
            </p:nvSpPr>
            <p:spPr bwMode="auto">
              <a:xfrm>
                <a:off x="4906" y="8981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0,001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82" name="Rectangle 1557"/>
              <p:cNvSpPr>
                <a:spLocks noChangeArrowheads="1"/>
              </p:cNvSpPr>
              <p:nvPr/>
            </p:nvSpPr>
            <p:spPr bwMode="auto">
              <a:xfrm>
                <a:off x="4878" y="8981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4" name="Group 1560"/>
            <p:cNvGrpSpPr>
              <a:grpSpLocks/>
            </p:cNvGrpSpPr>
            <p:nvPr/>
          </p:nvGrpSpPr>
          <p:grpSpPr bwMode="auto">
            <a:xfrm>
              <a:off x="0" y="9384"/>
              <a:ext cx="246" cy="403"/>
              <a:chOff x="0" y="9384"/>
              <a:chExt cx="246" cy="403"/>
            </a:xfrm>
          </p:grpSpPr>
          <p:sp>
            <p:nvSpPr>
              <p:cNvPr id="33079" name="Rectangle 1188"/>
              <p:cNvSpPr>
                <a:spLocks noChangeArrowheads="1"/>
              </p:cNvSpPr>
              <p:nvPr/>
            </p:nvSpPr>
            <p:spPr bwMode="auto">
              <a:xfrm>
                <a:off x="28" y="9384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24.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80" name="Rectangle 1559"/>
              <p:cNvSpPr>
                <a:spLocks noChangeArrowheads="1"/>
              </p:cNvSpPr>
              <p:nvPr/>
            </p:nvSpPr>
            <p:spPr bwMode="auto">
              <a:xfrm>
                <a:off x="0" y="9384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5" name="Group 1562"/>
            <p:cNvGrpSpPr>
              <a:grpSpLocks/>
            </p:cNvGrpSpPr>
            <p:nvPr/>
          </p:nvGrpSpPr>
          <p:grpSpPr bwMode="auto">
            <a:xfrm>
              <a:off x="246" y="9384"/>
              <a:ext cx="1566" cy="403"/>
              <a:chOff x="246" y="9384"/>
              <a:chExt cx="1566" cy="403"/>
            </a:xfrm>
          </p:grpSpPr>
          <p:sp>
            <p:nvSpPr>
              <p:cNvPr id="33077" name="Rectangle 1189"/>
              <p:cNvSpPr>
                <a:spLocks noChangeArrowheads="1"/>
              </p:cNvSpPr>
              <p:nvPr/>
            </p:nvSpPr>
            <p:spPr bwMode="auto">
              <a:xfrm>
                <a:off x="274" y="9384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Methyl-trans-octenoat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78" name="Rectangle 1561"/>
              <p:cNvSpPr>
                <a:spLocks noChangeArrowheads="1"/>
              </p:cNvSpPr>
              <p:nvPr/>
            </p:nvSpPr>
            <p:spPr bwMode="auto">
              <a:xfrm>
                <a:off x="246" y="9384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6" name="Group 1564"/>
            <p:cNvGrpSpPr>
              <a:grpSpLocks/>
            </p:cNvGrpSpPr>
            <p:nvPr/>
          </p:nvGrpSpPr>
          <p:grpSpPr bwMode="auto">
            <a:xfrm>
              <a:off x="1812" y="9384"/>
              <a:ext cx="668" cy="403"/>
              <a:chOff x="1812" y="9384"/>
              <a:chExt cx="668" cy="403"/>
            </a:xfrm>
          </p:grpSpPr>
          <p:sp>
            <p:nvSpPr>
              <p:cNvPr id="33075" name="Rectangle 1190"/>
              <p:cNvSpPr>
                <a:spLocks noChangeArrowheads="1"/>
              </p:cNvSpPr>
              <p:nvPr/>
            </p:nvSpPr>
            <p:spPr bwMode="auto">
              <a:xfrm>
                <a:off x="1840" y="9384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76" name="Rectangle 1563"/>
              <p:cNvSpPr>
                <a:spLocks noChangeArrowheads="1"/>
              </p:cNvSpPr>
              <p:nvPr/>
            </p:nvSpPr>
            <p:spPr bwMode="auto">
              <a:xfrm>
                <a:off x="1812" y="9384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7" name="Group 1566"/>
            <p:cNvGrpSpPr>
              <a:grpSpLocks/>
            </p:cNvGrpSpPr>
            <p:nvPr/>
          </p:nvGrpSpPr>
          <p:grpSpPr bwMode="auto">
            <a:xfrm>
              <a:off x="2480" y="9384"/>
              <a:ext cx="206" cy="403"/>
              <a:chOff x="2480" y="9384"/>
              <a:chExt cx="206" cy="403"/>
            </a:xfrm>
          </p:grpSpPr>
          <p:sp>
            <p:nvSpPr>
              <p:cNvPr id="33073" name="Rectangle 1191"/>
              <p:cNvSpPr>
                <a:spLocks noChangeArrowheads="1"/>
              </p:cNvSpPr>
              <p:nvPr/>
            </p:nvSpPr>
            <p:spPr bwMode="auto">
              <a:xfrm>
                <a:off x="2508" y="9384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74" name="Rectangle 1565"/>
              <p:cNvSpPr>
                <a:spLocks noChangeArrowheads="1"/>
              </p:cNvSpPr>
              <p:nvPr/>
            </p:nvSpPr>
            <p:spPr bwMode="auto">
              <a:xfrm>
                <a:off x="2480" y="9384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8" name="Group 1568"/>
            <p:cNvGrpSpPr>
              <a:grpSpLocks/>
            </p:cNvGrpSpPr>
            <p:nvPr/>
          </p:nvGrpSpPr>
          <p:grpSpPr bwMode="auto">
            <a:xfrm>
              <a:off x="2686" y="9384"/>
              <a:ext cx="246" cy="403"/>
              <a:chOff x="2686" y="9384"/>
              <a:chExt cx="246" cy="403"/>
            </a:xfrm>
          </p:grpSpPr>
          <p:sp>
            <p:nvSpPr>
              <p:cNvPr id="33071" name="Rectangle 1192"/>
              <p:cNvSpPr>
                <a:spLocks noChangeArrowheads="1"/>
              </p:cNvSpPr>
              <p:nvPr/>
            </p:nvSpPr>
            <p:spPr bwMode="auto">
              <a:xfrm>
                <a:off x="2714" y="9384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54.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72" name="Rectangle 1567"/>
              <p:cNvSpPr>
                <a:spLocks noChangeArrowheads="1"/>
              </p:cNvSpPr>
              <p:nvPr/>
            </p:nvSpPr>
            <p:spPr bwMode="auto">
              <a:xfrm>
                <a:off x="2686" y="9384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39" name="Group 1570"/>
            <p:cNvGrpSpPr>
              <a:grpSpLocks/>
            </p:cNvGrpSpPr>
            <p:nvPr/>
          </p:nvGrpSpPr>
          <p:grpSpPr bwMode="auto">
            <a:xfrm>
              <a:off x="2932" y="9384"/>
              <a:ext cx="1946" cy="403"/>
              <a:chOff x="2932" y="9384"/>
              <a:chExt cx="1946" cy="403"/>
            </a:xfrm>
          </p:grpSpPr>
          <p:sp>
            <p:nvSpPr>
              <p:cNvPr id="33069" name="Rectangle 1193"/>
              <p:cNvSpPr>
                <a:spLocks noChangeArrowheads="1"/>
              </p:cNvSpPr>
              <p:nvPr/>
            </p:nvSpPr>
            <p:spPr bwMode="auto">
              <a:xfrm>
                <a:off x="2960" y="9384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Ethyl-(methylthio)-ethanoat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070" name="Rectangle 1569"/>
              <p:cNvSpPr>
                <a:spLocks noChangeArrowheads="1"/>
              </p:cNvSpPr>
              <p:nvPr/>
            </p:nvSpPr>
            <p:spPr bwMode="auto">
              <a:xfrm>
                <a:off x="2932" y="9384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0" name="Group 1572"/>
            <p:cNvGrpSpPr>
              <a:grpSpLocks/>
            </p:cNvGrpSpPr>
            <p:nvPr/>
          </p:nvGrpSpPr>
          <p:grpSpPr bwMode="auto">
            <a:xfrm>
              <a:off x="4878" y="9384"/>
              <a:ext cx="668" cy="403"/>
              <a:chOff x="4878" y="9384"/>
              <a:chExt cx="668" cy="403"/>
            </a:xfrm>
          </p:grpSpPr>
          <p:sp>
            <p:nvSpPr>
              <p:cNvPr id="33067" name="Rectangle 1194"/>
              <p:cNvSpPr>
                <a:spLocks noChangeArrowheads="1"/>
              </p:cNvSpPr>
              <p:nvPr/>
            </p:nvSpPr>
            <p:spPr bwMode="auto">
              <a:xfrm>
                <a:off x="4906" y="9384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&lt;0,0005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68" name="Rectangle 1571"/>
              <p:cNvSpPr>
                <a:spLocks noChangeArrowheads="1"/>
              </p:cNvSpPr>
              <p:nvPr/>
            </p:nvSpPr>
            <p:spPr bwMode="auto">
              <a:xfrm>
                <a:off x="4878" y="9384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1" name="Group 1574"/>
            <p:cNvGrpSpPr>
              <a:grpSpLocks/>
            </p:cNvGrpSpPr>
            <p:nvPr/>
          </p:nvGrpSpPr>
          <p:grpSpPr bwMode="auto">
            <a:xfrm>
              <a:off x="0" y="9787"/>
              <a:ext cx="246" cy="403"/>
              <a:chOff x="0" y="9787"/>
              <a:chExt cx="246" cy="403"/>
            </a:xfrm>
          </p:grpSpPr>
          <p:sp>
            <p:nvSpPr>
              <p:cNvPr id="33065" name="Rectangle 1195"/>
              <p:cNvSpPr>
                <a:spLocks noChangeArrowheads="1"/>
              </p:cNvSpPr>
              <p:nvPr/>
            </p:nvSpPr>
            <p:spPr bwMode="auto">
              <a:xfrm>
                <a:off x="28" y="9787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25.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66" name="Rectangle 1573"/>
              <p:cNvSpPr>
                <a:spLocks noChangeArrowheads="1"/>
              </p:cNvSpPr>
              <p:nvPr/>
            </p:nvSpPr>
            <p:spPr bwMode="auto">
              <a:xfrm>
                <a:off x="0" y="9787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2" name="Group 1576"/>
            <p:cNvGrpSpPr>
              <a:grpSpLocks/>
            </p:cNvGrpSpPr>
            <p:nvPr/>
          </p:nvGrpSpPr>
          <p:grpSpPr bwMode="auto">
            <a:xfrm>
              <a:off x="246" y="9787"/>
              <a:ext cx="1566" cy="403"/>
              <a:chOff x="246" y="9787"/>
              <a:chExt cx="1566" cy="403"/>
            </a:xfrm>
          </p:grpSpPr>
          <p:sp>
            <p:nvSpPr>
              <p:cNvPr id="33063" name="Rectangle 1196"/>
              <p:cNvSpPr>
                <a:spLocks noChangeArrowheads="1"/>
              </p:cNvSpPr>
              <p:nvPr/>
            </p:nvSpPr>
            <p:spPr bwMode="auto">
              <a:xfrm>
                <a:off x="274" y="9787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Copaen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64" name="Rectangle 1575"/>
              <p:cNvSpPr>
                <a:spLocks noChangeArrowheads="1"/>
              </p:cNvSpPr>
              <p:nvPr/>
            </p:nvSpPr>
            <p:spPr bwMode="auto">
              <a:xfrm>
                <a:off x="246" y="9787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3" name="Group 1578"/>
            <p:cNvGrpSpPr>
              <a:grpSpLocks/>
            </p:cNvGrpSpPr>
            <p:nvPr/>
          </p:nvGrpSpPr>
          <p:grpSpPr bwMode="auto">
            <a:xfrm>
              <a:off x="1812" y="9787"/>
              <a:ext cx="668" cy="403"/>
              <a:chOff x="1812" y="9787"/>
              <a:chExt cx="668" cy="403"/>
            </a:xfrm>
          </p:grpSpPr>
          <p:sp>
            <p:nvSpPr>
              <p:cNvPr id="33061" name="Rectangle 1197"/>
              <p:cNvSpPr>
                <a:spLocks noChangeArrowheads="1"/>
              </p:cNvSpPr>
              <p:nvPr/>
            </p:nvSpPr>
            <p:spPr bwMode="auto">
              <a:xfrm>
                <a:off x="1840" y="9787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62" name="Rectangle 1577"/>
              <p:cNvSpPr>
                <a:spLocks noChangeArrowheads="1"/>
              </p:cNvSpPr>
              <p:nvPr/>
            </p:nvSpPr>
            <p:spPr bwMode="auto">
              <a:xfrm>
                <a:off x="1812" y="9787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4" name="Group 1580"/>
            <p:cNvGrpSpPr>
              <a:grpSpLocks/>
            </p:cNvGrpSpPr>
            <p:nvPr/>
          </p:nvGrpSpPr>
          <p:grpSpPr bwMode="auto">
            <a:xfrm>
              <a:off x="2480" y="9787"/>
              <a:ext cx="206" cy="403"/>
              <a:chOff x="2480" y="9787"/>
              <a:chExt cx="206" cy="403"/>
            </a:xfrm>
          </p:grpSpPr>
          <p:sp>
            <p:nvSpPr>
              <p:cNvPr id="33059" name="Rectangle 1198"/>
              <p:cNvSpPr>
                <a:spLocks noChangeArrowheads="1"/>
              </p:cNvSpPr>
              <p:nvPr/>
            </p:nvSpPr>
            <p:spPr bwMode="auto">
              <a:xfrm>
                <a:off x="2508" y="9787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60" name="Rectangle 1579"/>
              <p:cNvSpPr>
                <a:spLocks noChangeArrowheads="1"/>
              </p:cNvSpPr>
              <p:nvPr/>
            </p:nvSpPr>
            <p:spPr bwMode="auto">
              <a:xfrm>
                <a:off x="2480" y="9787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5" name="Group 1582"/>
            <p:cNvGrpSpPr>
              <a:grpSpLocks/>
            </p:cNvGrpSpPr>
            <p:nvPr/>
          </p:nvGrpSpPr>
          <p:grpSpPr bwMode="auto">
            <a:xfrm>
              <a:off x="2686" y="9787"/>
              <a:ext cx="246" cy="403"/>
              <a:chOff x="2686" y="9787"/>
              <a:chExt cx="246" cy="403"/>
            </a:xfrm>
          </p:grpSpPr>
          <p:sp>
            <p:nvSpPr>
              <p:cNvPr id="33057" name="Rectangle 1199"/>
              <p:cNvSpPr>
                <a:spLocks noChangeArrowheads="1"/>
              </p:cNvSpPr>
              <p:nvPr/>
            </p:nvSpPr>
            <p:spPr bwMode="auto">
              <a:xfrm>
                <a:off x="2714" y="9787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55.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58" name="Rectangle 1581"/>
              <p:cNvSpPr>
                <a:spLocks noChangeArrowheads="1"/>
              </p:cNvSpPr>
              <p:nvPr/>
            </p:nvSpPr>
            <p:spPr bwMode="auto">
              <a:xfrm>
                <a:off x="2686" y="9787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6" name="Group 1584"/>
            <p:cNvGrpSpPr>
              <a:grpSpLocks/>
            </p:cNvGrpSpPr>
            <p:nvPr/>
          </p:nvGrpSpPr>
          <p:grpSpPr bwMode="auto">
            <a:xfrm>
              <a:off x="2932" y="9787"/>
              <a:ext cx="1946" cy="403"/>
              <a:chOff x="2932" y="9787"/>
              <a:chExt cx="1946" cy="403"/>
            </a:xfrm>
          </p:grpSpPr>
          <p:sp>
            <p:nvSpPr>
              <p:cNvPr id="33055" name="Rectangle 1200"/>
              <p:cNvSpPr>
                <a:spLocks noChangeArrowheads="1"/>
              </p:cNvSpPr>
              <p:nvPr/>
            </p:nvSpPr>
            <p:spPr bwMode="auto">
              <a:xfrm>
                <a:off x="2960" y="9787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Allylhexanoat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056" name="Rectangle 1583"/>
              <p:cNvSpPr>
                <a:spLocks noChangeArrowheads="1"/>
              </p:cNvSpPr>
              <p:nvPr/>
            </p:nvSpPr>
            <p:spPr bwMode="auto">
              <a:xfrm>
                <a:off x="2932" y="9787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7" name="Group 1586"/>
            <p:cNvGrpSpPr>
              <a:grpSpLocks/>
            </p:cNvGrpSpPr>
            <p:nvPr/>
          </p:nvGrpSpPr>
          <p:grpSpPr bwMode="auto">
            <a:xfrm>
              <a:off x="4878" y="9787"/>
              <a:ext cx="668" cy="403"/>
              <a:chOff x="4878" y="9787"/>
              <a:chExt cx="668" cy="403"/>
            </a:xfrm>
          </p:grpSpPr>
          <p:sp>
            <p:nvSpPr>
              <p:cNvPr id="33053" name="Rectangle 1201"/>
              <p:cNvSpPr>
                <a:spLocks noChangeArrowheads="1"/>
              </p:cNvSpPr>
              <p:nvPr/>
            </p:nvSpPr>
            <p:spPr bwMode="auto">
              <a:xfrm>
                <a:off x="4906" y="9787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&lt;0,0005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54" name="Rectangle 1585"/>
              <p:cNvSpPr>
                <a:spLocks noChangeArrowheads="1"/>
              </p:cNvSpPr>
              <p:nvPr/>
            </p:nvSpPr>
            <p:spPr bwMode="auto">
              <a:xfrm>
                <a:off x="4878" y="9787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8" name="Group 1588"/>
            <p:cNvGrpSpPr>
              <a:grpSpLocks/>
            </p:cNvGrpSpPr>
            <p:nvPr/>
          </p:nvGrpSpPr>
          <p:grpSpPr bwMode="auto">
            <a:xfrm>
              <a:off x="0" y="10190"/>
              <a:ext cx="246" cy="403"/>
              <a:chOff x="0" y="10190"/>
              <a:chExt cx="246" cy="403"/>
            </a:xfrm>
          </p:grpSpPr>
          <p:sp>
            <p:nvSpPr>
              <p:cNvPr id="33051" name="Rectangle 1202"/>
              <p:cNvSpPr>
                <a:spLocks noChangeArrowheads="1"/>
              </p:cNvSpPr>
              <p:nvPr/>
            </p:nvSpPr>
            <p:spPr bwMode="auto">
              <a:xfrm>
                <a:off x="28" y="10190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26.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52" name="Rectangle 1587"/>
              <p:cNvSpPr>
                <a:spLocks noChangeArrowheads="1"/>
              </p:cNvSpPr>
              <p:nvPr/>
            </p:nvSpPr>
            <p:spPr bwMode="auto">
              <a:xfrm>
                <a:off x="0" y="10190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49" name="Group 1590"/>
            <p:cNvGrpSpPr>
              <a:grpSpLocks/>
            </p:cNvGrpSpPr>
            <p:nvPr/>
          </p:nvGrpSpPr>
          <p:grpSpPr bwMode="auto">
            <a:xfrm>
              <a:off x="246" y="10190"/>
              <a:ext cx="1566" cy="403"/>
              <a:chOff x="246" y="10190"/>
              <a:chExt cx="1566" cy="403"/>
            </a:xfrm>
          </p:grpSpPr>
          <p:sp>
            <p:nvSpPr>
              <p:cNvPr id="33049" name="Rectangle 1203"/>
              <p:cNvSpPr>
                <a:spLocks noChangeArrowheads="1"/>
              </p:cNvSpPr>
              <p:nvPr/>
            </p:nvSpPr>
            <p:spPr bwMode="auto">
              <a:xfrm>
                <a:off x="274" y="10190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Ethyl-trans-3-hexenoat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050" name="Rectangle 1589"/>
              <p:cNvSpPr>
                <a:spLocks noChangeArrowheads="1"/>
              </p:cNvSpPr>
              <p:nvPr/>
            </p:nvSpPr>
            <p:spPr bwMode="auto">
              <a:xfrm>
                <a:off x="246" y="10190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0" name="Group 1592"/>
            <p:cNvGrpSpPr>
              <a:grpSpLocks/>
            </p:cNvGrpSpPr>
            <p:nvPr/>
          </p:nvGrpSpPr>
          <p:grpSpPr bwMode="auto">
            <a:xfrm>
              <a:off x="1812" y="10190"/>
              <a:ext cx="668" cy="403"/>
              <a:chOff x="1812" y="10190"/>
              <a:chExt cx="668" cy="403"/>
            </a:xfrm>
          </p:grpSpPr>
          <p:sp>
            <p:nvSpPr>
              <p:cNvPr id="33047" name="Rectangle 1204"/>
              <p:cNvSpPr>
                <a:spLocks noChangeArrowheads="1"/>
              </p:cNvSpPr>
              <p:nvPr/>
            </p:nvSpPr>
            <p:spPr bwMode="auto">
              <a:xfrm>
                <a:off x="1840" y="10190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0,015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48" name="Rectangle 1591"/>
              <p:cNvSpPr>
                <a:spLocks noChangeArrowheads="1"/>
              </p:cNvSpPr>
              <p:nvPr/>
            </p:nvSpPr>
            <p:spPr bwMode="auto">
              <a:xfrm>
                <a:off x="1812" y="10190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1" name="Group 1594"/>
            <p:cNvGrpSpPr>
              <a:grpSpLocks/>
            </p:cNvGrpSpPr>
            <p:nvPr/>
          </p:nvGrpSpPr>
          <p:grpSpPr bwMode="auto">
            <a:xfrm>
              <a:off x="2480" y="10190"/>
              <a:ext cx="206" cy="403"/>
              <a:chOff x="2480" y="10190"/>
              <a:chExt cx="206" cy="403"/>
            </a:xfrm>
          </p:grpSpPr>
          <p:sp>
            <p:nvSpPr>
              <p:cNvPr id="33045" name="Rectangle 1205"/>
              <p:cNvSpPr>
                <a:spLocks noChangeArrowheads="1"/>
              </p:cNvSpPr>
              <p:nvPr/>
            </p:nvSpPr>
            <p:spPr bwMode="auto">
              <a:xfrm>
                <a:off x="2508" y="10190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46" name="Rectangle 1593"/>
              <p:cNvSpPr>
                <a:spLocks noChangeArrowheads="1"/>
              </p:cNvSpPr>
              <p:nvPr/>
            </p:nvSpPr>
            <p:spPr bwMode="auto">
              <a:xfrm>
                <a:off x="2480" y="10190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2" name="Group 1596"/>
            <p:cNvGrpSpPr>
              <a:grpSpLocks/>
            </p:cNvGrpSpPr>
            <p:nvPr/>
          </p:nvGrpSpPr>
          <p:grpSpPr bwMode="auto">
            <a:xfrm>
              <a:off x="2686" y="10190"/>
              <a:ext cx="246" cy="403"/>
              <a:chOff x="2686" y="10190"/>
              <a:chExt cx="246" cy="403"/>
            </a:xfrm>
          </p:grpSpPr>
          <p:sp>
            <p:nvSpPr>
              <p:cNvPr id="33043" name="Rectangle 1206"/>
              <p:cNvSpPr>
                <a:spLocks noChangeArrowheads="1"/>
              </p:cNvSpPr>
              <p:nvPr/>
            </p:nvSpPr>
            <p:spPr bwMode="auto">
              <a:xfrm>
                <a:off x="2714" y="10190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56.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44" name="Rectangle 1595"/>
              <p:cNvSpPr>
                <a:spLocks noChangeArrowheads="1"/>
              </p:cNvSpPr>
              <p:nvPr/>
            </p:nvSpPr>
            <p:spPr bwMode="auto">
              <a:xfrm>
                <a:off x="2686" y="10190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3" name="Group 1598"/>
            <p:cNvGrpSpPr>
              <a:grpSpLocks/>
            </p:cNvGrpSpPr>
            <p:nvPr/>
          </p:nvGrpSpPr>
          <p:grpSpPr bwMode="auto">
            <a:xfrm>
              <a:off x="2932" y="10190"/>
              <a:ext cx="1946" cy="403"/>
              <a:chOff x="2932" y="10190"/>
              <a:chExt cx="1946" cy="403"/>
            </a:xfrm>
          </p:grpSpPr>
          <p:sp>
            <p:nvSpPr>
              <p:cNvPr id="33041" name="Rectangle 1207"/>
              <p:cNvSpPr>
                <a:spLocks noChangeArrowheads="1"/>
              </p:cNvSpPr>
              <p:nvPr/>
            </p:nvSpPr>
            <p:spPr bwMode="auto">
              <a:xfrm>
                <a:off x="2960" y="10190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cs typeface="Times New Roman" pitchFamily="18" charset="0"/>
                  </a:rPr>
                  <a:t>1,trans,-3,cis,-5,cis-8-Undecatetraen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42" name="Rectangle 1597"/>
              <p:cNvSpPr>
                <a:spLocks noChangeArrowheads="1"/>
              </p:cNvSpPr>
              <p:nvPr/>
            </p:nvSpPr>
            <p:spPr bwMode="auto">
              <a:xfrm>
                <a:off x="2932" y="10190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4" name="Group 1600"/>
            <p:cNvGrpSpPr>
              <a:grpSpLocks/>
            </p:cNvGrpSpPr>
            <p:nvPr/>
          </p:nvGrpSpPr>
          <p:grpSpPr bwMode="auto">
            <a:xfrm>
              <a:off x="4878" y="10190"/>
              <a:ext cx="668" cy="403"/>
              <a:chOff x="4878" y="10190"/>
              <a:chExt cx="668" cy="403"/>
            </a:xfrm>
          </p:grpSpPr>
          <p:sp>
            <p:nvSpPr>
              <p:cNvPr id="33039" name="Rectangle 1208"/>
              <p:cNvSpPr>
                <a:spLocks noChangeArrowheads="1"/>
              </p:cNvSpPr>
              <p:nvPr/>
            </p:nvSpPr>
            <p:spPr bwMode="auto">
              <a:xfrm>
                <a:off x="4906" y="10190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>
                    <a:cs typeface="Times New Roman" pitchFamily="18" charset="0"/>
                  </a:rPr>
                  <a:t>&lt;0,0005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40" name="Rectangle 1599"/>
              <p:cNvSpPr>
                <a:spLocks noChangeArrowheads="1"/>
              </p:cNvSpPr>
              <p:nvPr/>
            </p:nvSpPr>
            <p:spPr bwMode="auto">
              <a:xfrm>
                <a:off x="4878" y="10190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5" name="Group 1602"/>
            <p:cNvGrpSpPr>
              <a:grpSpLocks/>
            </p:cNvGrpSpPr>
            <p:nvPr/>
          </p:nvGrpSpPr>
          <p:grpSpPr bwMode="auto">
            <a:xfrm>
              <a:off x="0" y="10593"/>
              <a:ext cx="246" cy="403"/>
              <a:chOff x="0" y="10593"/>
              <a:chExt cx="246" cy="403"/>
            </a:xfrm>
          </p:grpSpPr>
          <p:sp>
            <p:nvSpPr>
              <p:cNvPr id="33037" name="Rectangle 1209"/>
              <p:cNvSpPr>
                <a:spLocks noChangeArrowheads="1"/>
              </p:cNvSpPr>
              <p:nvPr/>
            </p:nvSpPr>
            <p:spPr bwMode="auto">
              <a:xfrm>
                <a:off x="28" y="10593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GB" sz="1200">
                    <a:cs typeface="Times New Roman" pitchFamily="18" charset="0"/>
                  </a:rPr>
                  <a:t>27.</a:t>
                </a:r>
                <a:r>
                  <a:rPr lang="en-GB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38" name="Rectangle 1601"/>
              <p:cNvSpPr>
                <a:spLocks noChangeArrowheads="1"/>
              </p:cNvSpPr>
              <p:nvPr/>
            </p:nvSpPr>
            <p:spPr bwMode="auto">
              <a:xfrm>
                <a:off x="0" y="10593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6" name="Group 1604"/>
            <p:cNvGrpSpPr>
              <a:grpSpLocks/>
            </p:cNvGrpSpPr>
            <p:nvPr/>
          </p:nvGrpSpPr>
          <p:grpSpPr bwMode="auto">
            <a:xfrm>
              <a:off x="246" y="10593"/>
              <a:ext cx="1566" cy="403"/>
              <a:chOff x="246" y="10593"/>
              <a:chExt cx="1566" cy="403"/>
            </a:xfrm>
          </p:grpSpPr>
          <p:sp>
            <p:nvSpPr>
              <p:cNvPr id="33035" name="Rectangle 1210"/>
              <p:cNvSpPr>
                <a:spLocks noChangeArrowheads="1"/>
              </p:cNvSpPr>
              <p:nvPr/>
            </p:nvSpPr>
            <p:spPr bwMode="auto">
              <a:xfrm>
                <a:off x="274" y="10593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GB" sz="1200" b="1">
                    <a:solidFill>
                      <a:srgbClr val="008000"/>
                    </a:solidFill>
                    <a:cs typeface="Times New Roman" pitchFamily="18" charset="0"/>
                  </a:rPr>
                  <a:t>Methyl-cis-4-decenoat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036" name="Rectangle 1603"/>
              <p:cNvSpPr>
                <a:spLocks noChangeArrowheads="1"/>
              </p:cNvSpPr>
              <p:nvPr/>
            </p:nvSpPr>
            <p:spPr bwMode="auto">
              <a:xfrm>
                <a:off x="246" y="10593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7" name="Group 1606"/>
            <p:cNvGrpSpPr>
              <a:grpSpLocks/>
            </p:cNvGrpSpPr>
            <p:nvPr/>
          </p:nvGrpSpPr>
          <p:grpSpPr bwMode="auto">
            <a:xfrm>
              <a:off x="1812" y="10593"/>
              <a:ext cx="668" cy="403"/>
              <a:chOff x="1812" y="10593"/>
              <a:chExt cx="668" cy="403"/>
            </a:xfrm>
          </p:grpSpPr>
          <p:sp>
            <p:nvSpPr>
              <p:cNvPr id="33033" name="Rectangle 1211"/>
              <p:cNvSpPr>
                <a:spLocks noChangeArrowheads="1"/>
              </p:cNvSpPr>
              <p:nvPr/>
            </p:nvSpPr>
            <p:spPr bwMode="auto">
              <a:xfrm>
                <a:off x="1840" y="10593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>
                    <a:cs typeface="Times New Roman" pitchFamily="18" charset="0"/>
                  </a:rPr>
                  <a:t>0,014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34" name="Rectangle 1605"/>
              <p:cNvSpPr>
                <a:spLocks noChangeArrowheads="1"/>
              </p:cNvSpPr>
              <p:nvPr/>
            </p:nvSpPr>
            <p:spPr bwMode="auto">
              <a:xfrm>
                <a:off x="1812" y="10593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8" name="Group 1608"/>
            <p:cNvGrpSpPr>
              <a:grpSpLocks/>
            </p:cNvGrpSpPr>
            <p:nvPr/>
          </p:nvGrpSpPr>
          <p:grpSpPr bwMode="auto">
            <a:xfrm>
              <a:off x="2480" y="10593"/>
              <a:ext cx="206" cy="403"/>
              <a:chOff x="2480" y="10593"/>
              <a:chExt cx="206" cy="403"/>
            </a:xfrm>
          </p:grpSpPr>
          <p:sp>
            <p:nvSpPr>
              <p:cNvPr id="33031" name="Rectangle 1212"/>
              <p:cNvSpPr>
                <a:spLocks noChangeArrowheads="1"/>
              </p:cNvSpPr>
              <p:nvPr/>
            </p:nvSpPr>
            <p:spPr bwMode="auto">
              <a:xfrm>
                <a:off x="2508" y="10593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32" name="Rectangle 1607"/>
              <p:cNvSpPr>
                <a:spLocks noChangeArrowheads="1"/>
              </p:cNvSpPr>
              <p:nvPr/>
            </p:nvSpPr>
            <p:spPr bwMode="auto">
              <a:xfrm>
                <a:off x="2480" y="10593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59" name="Group 1610"/>
            <p:cNvGrpSpPr>
              <a:grpSpLocks/>
            </p:cNvGrpSpPr>
            <p:nvPr/>
          </p:nvGrpSpPr>
          <p:grpSpPr bwMode="auto">
            <a:xfrm>
              <a:off x="2686" y="10593"/>
              <a:ext cx="246" cy="403"/>
              <a:chOff x="2686" y="10593"/>
              <a:chExt cx="246" cy="403"/>
            </a:xfrm>
          </p:grpSpPr>
          <p:sp>
            <p:nvSpPr>
              <p:cNvPr id="33029" name="Rectangle 1213"/>
              <p:cNvSpPr>
                <a:spLocks noChangeArrowheads="1"/>
              </p:cNvSpPr>
              <p:nvPr/>
            </p:nvSpPr>
            <p:spPr bwMode="auto">
              <a:xfrm>
                <a:off x="2714" y="10593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fr-FR" sz="1200">
                    <a:cs typeface="Times New Roman" pitchFamily="18" charset="0"/>
                  </a:rPr>
                  <a:t>57.</a:t>
                </a:r>
                <a:r>
                  <a:rPr lang="fr-FR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30" name="Rectangle 1609"/>
              <p:cNvSpPr>
                <a:spLocks noChangeArrowheads="1"/>
              </p:cNvSpPr>
              <p:nvPr/>
            </p:nvSpPr>
            <p:spPr bwMode="auto">
              <a:xfrm>
                <a:off x="2686" y="10593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0" name="Group 1612"/>
            <p:cNvGrpSpPr>
              <a:grpSpLocks/>
            </p:cNvGrpSpPr>
            <p:nvPr/>
          </p:nvGrpSpPr>
          <p:grpSpPr bwMode="auto">
            <a:xfrm>
              <a:off x="2932" y="10593"/>
              <a:ext cx="1946" cy="403"/>
              <a:chOff x="2932" y="10593"/>
              <a:chExt cx="1946" cy="403"/>
            </a:xfrm>
          </p:grpSpPr>
          <p:sp>
            <p:nvSpPr>
              <p:cNvPr id="33027" name="Rectangle 1214"/>
              <p:cNvSpPr>
                <a:spLocks noChangeArrowheads="1"/>
              </p:cNvSpPr>
              <p:nvPr/>
            </p:nvSpPr>
            <p:spPr bwMode="auto">
              <a:xfrm>
                <a:off x="2960" y="10593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 b="1">
                    <a:cs typeface="Times New Roman" pitchFamily="18" charset="0"/>
                  </a:rPr>
                  <a:t>1,trans-3,trans-Undecatrien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28" name="Rectangle 1611"/>
              <p:cNvSpPr>
                <a:spLocks noChangeArrowheads="1"/>
              </p:cNvSpPr>
              <p:nvPr/>
            </p:nvSpPr>
            <p:spPr bwMode="auto">
              <a:xfrm>
                <a:off x="2932" y="10593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1" name="Group 1614"/>
            <p:cNvGrpSpPr>
              <a:grpSpLocks/>
            </p:cNvGrpSpPr>
            <p:nvPr/>
          </p:nvGrpSpPr>
          <p:grpSpPr bwMode="auto">
            <a:xfrm>
              <a:off x="4878" y="10593"/>
              <a:ext cx="668" cy="403"/>
              <a:chOff x="4878" y="10593"/>
              <a:chExt cx="668" cy="403"/>
            </a:xfrm>
          </p:grpSpPr>
          <p:sp>
            <p:nvSpPr>
              <p:cNvPr id="33025" name="Rectangle 1215"/>
              <p:cNvSpPr>
                <a:spLocks noChangeArrowheads="1"/>
              </p:cNvSpPr>
              <p:nvPr/>
            </p:nvSpPr>
            <p:spPr bwMode="auto">
              <a:xfrm>
                <a:off x="4906" y="10593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>
                    <a:cs typeface="Times New Roman" pitchFamily="18" charset="0"/>
                  </a:rPr>
                  <a:t>&lt;0,0005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26" name="Rectangle 1613"/>
              <p:cNvSpPr>
                <a:spLocks noChangeArrowheads="1"/>
              </p:cNvSpPr>
              <p:nvPr/>
            </p:nvSpPr>
            <p:spPr bwMode="auto">
              <a:xfrm>
                <a:off x="4878" y="10593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2" name="Group 1616"/>
            <p:cNvGrpSpPr>
              <a:grpSpLocks/>
            </p:cNvGrpSpPr>
            <p:nvPr/>
          </p:nvGrpSpPr>
          <p:grpSpPr bwMode="auto">
            <a:xfrm>
              <a:off x="0" y="10996"/>
              <a:ext cx="246" cy="403"/>
              <a:chOff x="0" y="10996"/>
              <a:chExt cx="246" cy="403"/>
            </a:xfrm>
          </p:grpSpPr>
          <p:sp>
            <p:nvSpPr>
              <p:cNvPr id="33023" name="Rectangle 1216"/>
              <p:cNvSpPr>
                <a:spLocks noChangeArrowheads="1"/>
              </p:cNvSpPr>
              <p:nvPr/>
            </p:nvSpPr>
            <p:spPr bwMode="auto">
              <a:xfrm>
                <a:off x="28" y="10996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fr-FR" sz="1200">
                    <a:cs typeface="Times New Roman" pitchFamily="18" charset="0"/>
                  </a:rPr>
                  <a:t>28.</a:t>
                </a:r>
                <a:r>
                  <a:rPr lang="fr-FR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24" name="Rectangle 1615"/>
              <p:cNvSpPr>
                <a:spLocks noChangeArrowheads="1"/>
              </p:cNvSpPr>
              <p:nvPr/>
            </p:nvSpPr>
            <p:spPr bwMode="auto">
              <a:xfrm>
                <a:off x="0" y="10996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3" name="Group 1618"/>
            <p:cNvGrpSpPr>
              <a:grpSpLocks/>
            </p:cNvGrpSpPr>
            <p:nvPr/>
          </p:nvGrpSpPr>
          <p:grpSpPr bwMode="auto">
            <a:xfrm>
              <a:off x="246" y="10996"/>
              <a:ext cx="1566" cy="403"/>
              <a:chOff x="246" y="10996"/>
              <a:chExt cx="1566" cy="403"/>
            </a:xfrm>
          </p:grpSpPr>
          <p:sp>
            <p:nvSpPr>
              <p:cNvPr id="33021" name="Rectangle 1217"/>
              <p:cNvSpPr>
                <a:spLocks noChangeArrowheads="1"/>
              </p:cNvSpPr>
              <p:nvPr/>
            </p:nvSpPr>
            <p:spPr bwMode="auto">
              <a:xfrm>
                <a:off x="274" y="10996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 b="1">
                    <a:solidFill>
                      <a:srgbClr val="008000"/>
                    </a:solidFill>
                    <a:cs typeface="Times New Roman" pitchFamily="18" charset="0"/>
                  </a:rPr>
                  <a:t>Ethyl-3-acetoxyoctanoat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022" name="Rectangle 1617"/>
              <p:cNvSpPr>
                <a:spLocks noChangeArrowheads="1"/>
              </p:cNvSpPr>
              <p:nvPr/>
            </p:nvSpPr>
            <p:spPr bwMode="auto">
              <a:xfrm>
                <a:off x="246" y="10996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4" name="Group 1620"/>
            <p:cNvGrpSpPr>
              <a:grpSpLocks/>
            </p:cNvGrpSpPr>
            <p:nvPr/>
          </p:nvGrpSpPr>
          <p:grpSpPr bwMode="auto">
            <a:xfrm>
              <a:off x="1812" y="10996"/>
              <a:ext cx="668" cy="403"/>
              <a:chOff x="1812" y="10996"/>
              <a:chExt cx="668" cy="403"/>
            </a:xfrm>
          </p:grpSpPr>
          <p:sp>
            <p:nvSpPr>
              <p:cNvPr id="33019" name="Rectangle 1218"/>
              <p:cNvSpPr>
                <a:spLocks noChangeArrowheads="1"/>
              </p:cNvSpPr>
              <p:nvPr/>
            </p:nvSpPr>
            <p:spPr bwMode="auto">
              <a:xfrm>
                <a:off x="1840" y="10996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>
                    <a:cs typeface="Times New Roman" pitchFamily="18" charset="0"/>
                  </a:rPr>
                  <a:t>0,013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20" name="Rectangle 1619"/>
              <p:cNvSpPr>
                <a:spLocks noChangeArrowheads="1"/>
              </p:cNvSpPr>
              <p:nvPr/>
            </p:nvSpPr>
            <p:spPr bwMode="auto">
              <a:xfrm>
                <a:off x="1812" y="10996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5" name="Group 1622"/>
            <p:cNvGrpSpPr>
              <a:grpSpLocks/>
            </p:cNvGrpSpPr>
            <p:nvPr/>
          </p:nvGrpSpPr>
          <p:grpSpPr bwMode="auto">
            <a:xfrm>
              <a:off x="2480" y="10996"/>
              <a:ext cx="206" cy="403"/>
              <a:chOff x="2480" y="10996"/>
              <a:chExt cx="206" cy="403"/>
            </a:xfrm>
          </p:grpSpPr>
          <p:sp>
            <p:nvSpPr>
              <p:cNvPr id="33017" name="Rectangle 1219"/>
              <p:cNvSpPr>
                <a:spLocks noChangeArrowheads="1"/>
              </p:cNvSpPr>
              <p:nvPr/>
            </p:nvSpPr>
            <p:spPr bwMode="auto">
              <a:xfrm>
                <a:off x="2508" y="10996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18" name="Rectangle 1621"/>
              <p:cNvSpPr>
                <a:spLocks noChangeArrowheads="1"/>
              </p:cNvSpPr>
              <p:nvPr/>
            </p:nvSpPr>
            <p:spPr bwMode="auto">
              <a:xfrm>
                <a:off x="2480" y="10996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6" name="Group 1624"/>
            <p:cNvGrpSpPr>
              <a:grpSpLocks/>
            </p:cNvGrpSpPr>
            <p:nvPr/>
          </p:nvGrpSpPr>
          <p:grpSpPr bwMode="auto">
            <a:xfrm>
              <a:off x="2686" y="10996"/>
              <a:ext cx="246" cy="403"/>
              <a:chOff x="2686" y="10996"/>
              <a:chExt cx="246" cy="403"/>
            </a:xfrm>
          </p:grpSpPr>
          <p:sp>
            <p:nvSpPr>
              <p:cNvPr id="33015" name="Rectangle 1220"/>
              <p:cNvSpPr>
                <a:spLocks noChangeArrowheads="1"/>
              </p:cNvSpPr>
              <p:nvPr/>
            </p:nvSpPr>
            <p:spPr bwMode="auto">
              <a:xfrm>
                <a:off x="2714" y="10996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fr-FR" sz="1200">
                    <a:cs typeface="Times New Roman" pitchFamily="18" charset="0"/>
                  </a:rPr>
                  <a:t>58.</a:t>
                </a:r>
                <a:r>
                  <a:rPr lang="fr-FR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16" name="Rectangle 1623"/>
              <p:cNvSpPr>
                <a:spLocks noChangeArrowheads="1"/>
              </p:cNvSpPr>
              <p:nvPr/>
            </p:nvSpPr>
            <p:spPr bwMode="auto">
              <a:xfrm>
                <a:off x="2686" y="10996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7" name="Group 1626"/>
            <p:cNvGrpSpPr>
              <a:grpSpLocks/>
            </p:cNvGrpSpPr>
            <p:nvPr/>
          </p:nvGrpSpPr>
          <p:grpSpPr bwMode="auto">
            <a:xfrm>
              <a:off x="2932" y="10996"/>
              <a:ext cx="1946" cy="403"/>
              <a:chOff x="2932" y="10996"/>
              <a:chExt cx="1946" cy="403"/>
            </a:xfrm>
          </p:grpSpPr>
          <p:sp>
            <p:nvSpPr>
              <p:cNvPr id="33013" name="Rectangle 1221"/>
              <p:cNvSpPr>
                <a:spLocks noChangeArrowheads="1"/>
              </p:cNvSpPr>
              <p:nvPr/>
            </p:nvSpPr>
            <p:spPr bwMode="auto">
              <a:xfrm>
                <a:off x="2960" y="10996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fr-FR" sz="1200" b="1">
                    <a:cs typeface="Times New Roman" pitchFamily="18" charset="0"/>
                  </a:rPr>
                  <a:t>(S)-4-Hydroxydodecansäurelacton</a:t>
                </a:r>
                <a:endParaRPr lang="en-US" sz="1200">
                  <a:cs typeface="Times New Roman" pitchFamily="18" charset="0"/>
                </a:endParaRP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14" name="Rectangle 1625"/>
              <p:cNvSpPr>
                <a:spLocks noChangeArrowheads="1"/>
              </p:cNvSpPr>
              <p:nvPr/>
            </p:nvSpPr>
            <p:spPr bwMode="auto">
              <a:xfrm>
                <a:off x="2932" y="10996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8" name="Group 1628"/>
            <p:cNvGrpSpPr>
              <a:grpSpLocks/>
            </p:cNvGrpSpPr>
            <p:nvPr/>
          </p:nvGrpSpPr>
          <p:grpSpPr bwMode="auto">
            <a:xfrm>
              <a:off x="4878" y="10996"/>
              <a:ext cx="668" cy="403"/>
              <a:chOff x="4878" y="10996"/>
              <a:chExt cx="668" cy="403"/>
            </a:xfrm>
          </p:grpSpPr>
          <p:sp>
            <p:nvSpPr>
              <p:cNvPr id="33011" name="Rectangle 1222"/>
              <p:cNvSpPr>
                <a:spLocks noChangeArrowheads="1"/>
              </p:cNvSpPr>
              <p:nvPr/>
            </p:nvSpPr>
            <p:spPr bwMode="auto">
              <a:xfrm>
                <a:off x="4906" y="10996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&lt;0,0005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12" name="Rectangle 1627"/>
              <p:cNvSpPr>
                <a:spLocks noChangeArrowheads="1"/>
              </p:cNvSpPr>
              <p:nvPr/>
            </p:nvSpPr>
            <p:spPr bwMode="auto">
              <a:xfrm>
                <a:off x="4878" y="10996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69" name="Group 1630"/>
            <p:cNvGrpSpPr>
              <a:grpSpLocks/>
            </p:cNvGrpSpPr>
            <p:nvPr/>
          </p:nvGrpSpPr>
          <p:grpSpPr bwMode="auto">
            <a:xfrm>
              <a:off x="0" y="11399"/>
              <a:ext cx="246" cy="403"/>
              <a:chOff x="0" y="11399"/>
              <a:chExt cx="246" cy="403"/>
            </a:xfrm>
          </p:grpSpPr>
          <p:sp>
            <p:nvSpPr>
              <p:cNvPr id="33009" name="Rectangle 1223"/>
              <p:cNvSpPr>
                <a:spLocks noChangeArrowheads="1"/>
              </p:cNvSpPr>
              <p:nvPr/>
            </p:nvSpPr>
            <p:spPr bwMode="auto">
              <a:xfrm>
                <a:off x="28" y="11399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29.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3010" name="Rectangle 1629"/>
              <p:cNvSpPr>
                <a:spLocks noChangeArrowheads="1"/>
              </p:cNvSpPr>
              <p:nvPr/>
            </p:nvSpPr>
            <p:spPr bwMode="auto">
              <a:xfrm>
                <a:off x="0" y="11399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0" name="Group 1632"/>
            <p:cNvGrpSpPr>
              <a:grpSpLocks/>
            </p:cNvGrpSpPr>
            <p:nvPr/>
          </p:nvGrpSpPr>
          <p:grpSpPr bwMode="auto">
            <a:xfrm>
              <a:off x="246" y="11399"/>
              <a:ext cx="1566" cy="403"/>
              <a:chOff x="246" y="11399"/>
              <a:chExt cx="1566" cy="403"/>
            </a:xfrm>
          </p:grpSpPr>
          <p:sp>
            <p:nvSpPr>
              <p:cNvPr id="33007" name="Rectangle 1224"/>
              <p:cNvSpPr>
                <a:spLocks noChangeArrowheads="1"/>
              </p:cNvSpPr>
              <p:nvPr/>
            </p:nvSpPr>
            <p:spPr bwMode="auto">
              <a:xfrm>
                <a:off x="274" y="11399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Methyl-3-hydroxyhexanoat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3008" name="Rectangle 1631"/>
              <p:cNvSpPr>
                <a:spLocks noChangeArrowheads="1"/>
              </p:cNvSpPr>
              <p:nvPr/>
            </p:nvSpPr>
            <p:spPr bwMode="auto">
              <a:xfrm>
                <a:off x="246" y="11399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1" name="Group 1634"/>
            <p:cNvGrpSpPr>
              <a:grpSpLocks/>
            </p:cNvGrpSpPr>
            <p:nvPr/>
          </p:nvGrpSpPr>
          <p:grpSpPr bwMode="auto">
            <a:xfrm>
              <a:off x="1812" y="11399"/>
              <a:ext cx="668" cy="403"/>
              <a:chOff x="1812" y="11399"/>
              <a:chExt cx="668" cy="403"/>
            </a:xfrm>
          </p:grpSpPr>
          <p:sp>
            <p:nvSpPr>
              <p:cNvPr id="33005" name="Rectangle 1225"/>
              <p:cNvSpPr>
                <a:spLocks noChangeArrowheads="1"/>
              </p:cNvSpPr>
              <p:nvPr/>
            </p:nvSpPr>
            <p:spPr bwMode="auto">
              <a:xfrm>
                <a:off x="1840" y="11399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0,012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06" name="Rectangle 1633"/>
              <p:cNvSpPr>
                <a:spLocks noChangeArrowheads="1"/>
              </p:cNvSpPr>
              <p:nvPr/>
            </p:nvSpPr>
            <p:spPr bwMode="auto">
              <a:xfrm>
                <a:off x="1812" y="11399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2" name="Group 1636"/>
            <p:cNvGrpSpPr>
              <a:grpSpLocks/>
            </p:cNvGrpSpPr>
            <p:nvPr/>
          </p:nvGrpSpPr>
          <p:grpSpPr bwMode="auto">
            <a:xfrm>
              <a:off x="2480" y="11399"/>
              <a:ext cx="206" cy="403"/>
              <a:chOff x="2480" y="11399"/>
              <a:chExt cx="206" cy="403"/>
            </a:xfrm>
          </p:grpSpPr>
          <p:sp>
            <p:nvSpPr>
              <p:cNvPr id="33003" name="Rectangle 1226"/>
              <p:cNvSpPr>
                <a:spLocks noChangeArrowheads="1"/>
              </p:cNvSpPr>
              <p:nvPr/>
            </p:nvSpPr>
            <p:spPr bwMode="auto">
              <a:xfrm>
                <a:off x="2508" y="11399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04" name="Rectangle 1635"/>
              <p:cNvSpPr>
                <a:spLocks noChangeArrowheads="1"/>
              </p:cNvSpPr>
              <p:nvPr/>
            </p:nvSpPr>
            <p:spPr bwMode="auto">
              <a:xfrm>
                <a:off x="2480" y="11399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3" name="Group 1638"/>
            <p:cNvGrpSpPr>
              <a:grpSpLocks/>
            </p:cNvGrpSpPr>
            <p:nvPr/>
          </p:nvGrpSpPr>
          <p:grpSpPr bwMode="auto">
            <a:xfrm>
              <a:off x="2686" y="11399"/>
              <a:ext cx="246" cy="403"/>
              <a:chOff x="2686" y="11399"/>
              <a:chExt cx="246" cy="403"/>
            </a:xfrm>
          </p:grpSpPr>
          <p:sp>
            <p:nvSpPr>
              <p:cNvPr id="33001" name="Rectangle 1227"/>
              <p:cNvSpPr>
                <a:spLocks noChangeArrowheads="1"/>
              </p:cNvSpPr>
              <p:nvPr/>
            </p:nvSpPr>
            <p:spPr bwMode="auto">
              <a:xfrm>
                <a:off x="2714" y="11399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3002" name="Rectangle 1637"/>
              <p:cNvSpPr>
                <a:spLocks noChangeArrowheads="1"/>
              </p:cNvSpPr>
              <p:nvPr/>
            </p:nvSpPr>
            <p:spPr bwMode="auto">
              <a:xfrm>
                <a:off x="2686" y="11399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4" name="Group 1640"/>
            <p:cNvGrpSpPr>
              <a:grpSpLocks/>
            </p:cNvGrpSpPr>
            <p:nvPr/>
          </p:nvGrpSpPr>
          <p:grpSpPr bwMode="auto">
            <a:xfrm>
              <a:off x="2932" y="11399"/>
              <a:ext cx="1946" cy="403"/>
              <a:chOff x="2932" y="11399"/>
              <a:chExt cx="1946" cy="403"/>
            </a:xfrm>
          </p:grpSpPr>
          <p:sp>
            <p:nvSpPr>
              <p:cNvPr id="32999" name="Rectangle 1228"/>
              <p:cNvSpPr>
                <a:spLocks noChangeArrowheads="1"/>
              </p:cNvSpPr>
              <p:nvPr/>
            </p:nvSpPr>
            <p:spPr bwMode="auto">
              <a:xfrm>
                <a:off x="2960" y="11399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Es </a:t>
                </a:r>
                <a:r>
                  <a:rPr lang="en-US" sz="12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folgen</a:t>
                </a:r>
                <a:r>
                  <a:rPr lang="en-US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weitere</a:t>
                </a:r>
                <a:r>
                  <a:rPr lang="en-US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 225 </a:t>
                </a:r>
                <a:r>
                  <a:rPr lang="en-US" sz="12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nicht</a:t>
                </a:r>
                <a:r>
                  <a:rPr lang="en-US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genau</a:t>
                </a:r>
                <a:endParaRPr lang="en-US" sz="1200" dirty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000" name="Rectangle 1639"/>
              <p:cNvSpPr>
                <a:spLocks noChangeArrowheads="1"/>
              </p:cNvSpPr>
              <p:nvPr/>
            </p:nvSpPr>
            <p:spPr bwMode="auto">
              <a:xfrm>
                <a:off x="2932" y="11399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5" name="Group 1642"/>
            <p:cNvGrpSpPr>
              <a:grpSpLocks/>
            </p:cNvGrpSpPr>
            <p:nvPr/>
          </p:nvGrpSpPr>
          <p:grpSpPr bwMode="auto">
            <a:xfrm>
              <a:off x="4878" y="11399"/>
              <a:ext cx="668" cy="403"/>
              <a:chOff x="4878" y="11399"/>
              <a:chExt cx="668" cy="403"/>
            </a:xfrm>
          </p:grpSpPr>
          <p:sp>
            <p:nvSpPr>
              <p:cNvPr id="32997" name="Rectangle 1229"/>
              <p:cNvSpPr>
                <a:spLocks noChangeArrowheads="1"/>
              </p:cNvSpPr>
              <p:nvPr/>
            </p:nvSpPr>
            <p:spPr bwMode="auto">
              <a:xfrm>
                <a:off x="4906" y="11399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2998" name="Rectangle 1641"/>
              <p:cNvSpPr>
                <a:spLocks noChangeArrowheads="1"/>
              </p:cNvSpPr>
              <p:nvPr/>
            </p:nvSpPr>
            <p:spPr bwMode="auto">
              <a:xfrm>
                <a:off x="4878" y="11399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6" name="Group 1644"/>
            <p:cNvGrpSpPr>
              <a:grpSpLocks/>
            </p:cNvGrpSpPr>
            <p:nvPr/>
          </p:nvGrpSpPr>
          <p:grpSpPr bwMode="auto">
            <a:xfrm>
              <a:off x="0" y="11802"/>
              <a:ext cx="246" cy="403"/>
              <a:chOff x="0" y="11802"/>
              <a:chExt cx="246" cy="403"/>
            </a:xfrm>
          </p:grpSpPr>
          <p:sp>
            <p:nvSpPr>
              <p:cNvPr id="32995" name="Rectangle 1230"/>
              <p:cNvSpPr>
                <a:spLocks noChangeArrowheads="1"/>
              </p:cNvSpPr>
              <p:nvPr/>
            </p:nvSpPr>
            <p:spPr bwMode="auto">
              <a:xfrm>
                <a:off x="28" y="11802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228600" algn="l"/>
                  </a:tabLst>
                </a:pPr>
                <a:r>
                  <a:rPr lang="en-US" sz="1200">
                    <a:cs typeface="Times New Roman" pitchFamily="18" charset="0"/>
                  </a:rPr>
                  <a:t>30.</a:t>
                </a:r>
                <a:r>
                  <a:rPr lang="en-US" sz="700">
                    <a:cs typeface="Times New Roman" pitchFamily="18" charset="0"/>
                  </a:rPr>
                  <a:t> </a:t>
                </a:r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tabLst>
                    <a:tab pos="228600" algn="l"/>
                  </a:tabLst>
                </a:pPr>
                <a:endParaRPr lang="en-US"/>
              </a:p>
            </p:txBody>
          </p:sp>
          <p:sp>
            <p:nvSpPr>
              <p:cNvPr id="32996" name="Rectangle 1643"/>
              <p:cNvSpPr>
                <a:spLocks noChangeArrowheads="1"/>
              </p:cNvSpPr>
              <p:nvPr/>
            </p:nvSpPr>
            <p:spPr bwMode="auto">
              <a:xfrm>
                <a:off x="0" y="11802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7" name="Group 1646"/>
            <p:cNvGrpSpPr>
              <a:grpSpLocks/>
            </p:cNvGrpSpPr>
            <p:nvPr/>
          </p:nvGrpSpPr>
          <p:grpSpPr bwMode="auto">
            <a:xfrm>
              <a:off x="246" y="11802"/>
              <a:ext cx="1566" cy="403"/>
              <a:chOff x="246" y="11802"/>
              <a:chExt cx="1566" cy="403"/>
            </a:xfrm>
          </p:grpSpPr>
          <p:sp>
            <p:nvSpPr>
              <p:cNvPr id="32993" name="Rectangle 1231"/>
              <p:cNvSpPr>
                <a:spLocks noChangeArrowheads="1"/>
              </p:cNvSpPr>
              <p:nvPr/>
            </p:nvSpPr>
            <p:spPr bwMode="auto">
              <a:xfrm>
                <a:off x="274" y="11802"/>
                <a:ext cx="151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>
                    <a:solidFill>
                      <a:srgbClr val="008000"/>
                    </a:solidFill>
                    <a:cs typeface="Times New Roman" pitchFamily="18" charset="0"/>
                  </a:rPr>
                  <a:t>Methyl-2,4-hexadienoat</a:t>
                </a:r>
                <a:endParaRPr lang="en-US" sz="1200">
                  <a:solidFill>
                    <a:srgbClr val="008000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2994" name="Rectangle 1645"/>
              <p:cNvSpPr>
                <a:spLocks noChangeArrowheads="1"/>
              </p:cNvSpPr>
              <p:nvPr/>
            </p:nvSpPr>
            <p:spPr bwMode="auto">
              <a:xfrm>
                <a:off x="246" y="11802"/>
                <a:ext cx="15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8" name="Group 1648"/>
            <p:cNvGrpSpPr>
              <a:grpSpLocks/>
            </p:cNvGrpSpPr>
            <p:nvPr/>
          </p:nvGrpSpPr>
          <p:grpSpPr bwMode="auto">
            <a:xfrm>
              <a:off x="1812" y="11802"/>
              <a:ext cx="668" cy="403"/>
              <a:chOff x="1812" y="11802"/>
              <a:chExt cx="668" cy="403"/>
            </a:xfrm>
          </p:grpSpPr>
          <p:sp>
            <p:nvSpPr>
              <p:cNvPr id="32991" name="Rectangle 1232"/>
              <p:cNvSpPr>
                <a:spLocks noChangeArrowheads="1"/>
              </p:cNvSpPr>
              <p:nvPr/>
            </p:nvSpPr>
            <p:spPr bwMode="auto">
              <a:xfrm>
                <a:off x="1840" y="11802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0,011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2992" name="Rectangle 1647"/>
              <p:cNvSpPr>
                <a:spLocks noChangeArrowheads="1"/>
              </p:cNvSpPr>
              <p:nvPr/>
            </p:nvSpPr>
            <p:spPr bwMode="auto">
              <a:xfrm>
                <a:off x="1812" y="11802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79" name="Group 1650"/>
            <p:cNvGrpSpPr>
              <a:grpSpLocks/>
            </p:cNvGrpSpPr>
            <p:nvPr/>
          </p:nvGrpSpPr>
          <p:grpSpPr bwMode="auto">
            <a:xfrm>
              <a:off x="2480" y="11802"/>
              <a:ext cx="206" cy="403"/>
              <a:chOff x="2480" y="11802"/>
              <a:chExt cx="206" cy="403"/>
            </a:xfrm>
          </p:grpSpPr>
          <p:sp>
            <p:nvSpPr>
              <p:cNvPr id="32989" name="Rectangle 1233"/>
              <p:cNvSpPr>
                <a:spLocks noChangeArrowheads="1"/>
              </p:cNvSpPr>
              <p:nvPr/>
            </p:nvSpPr>
            <p:spPr bwMode="auto">
              <a:xfrm>
                <a:off x="2508" y="11802"/>
                <a:ext cx="15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2990" name="Rectangle 1649"/>
              <p:cNvSpPr>
                <a:spLocks noChangeArrowheads="1"/>
              </p:cNvSpPr>
              <p:nvPr/>
            </p:nvSpPr>
            <p:spPr bwMode="auto">
              <a:xfrm>
                <a:off x="2480" y="11802"/>
                <a:ext cx="20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80" name="Group 1652"/>
            <p:cNvGrpSpPr>
              <a:grpSpLocks/>
            </p:cNvGrpSpPr>
            <p:nvPr/>
          </p:nvGrpSpPr>
          <p:grpSpPr bwMode="auto">
            <a:xfrm>
              <a:off x="2686" y="11802"/>
              <a:ext cx="246" cy="403"/>
              <a:chOff x="2686" y="11802"/>
              <a:chExt cx="246" cy="403"/>
            </a:xfrm>
          </p:grpSpPr>
          <p:sp>
            <p:nvSpPr>
              <p:cNvPr id="32987" name="Rectangle 1234"/>
              <p:cNvSpPr>
                <a:spLocks noChangeArrowheads="1"/>
              </p:cNvSpPr>
              <p:nvPr/>
            </p:nvSpPr>
            <p:spPr bwMode="auto">
              <a:xfrm>
                <a:off x="2714" y="11802"/>
                <a:ext cx="1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2988" name="Rectangle 1651"/>
              <p:cNvSpPr>
                <a:spLocks noChangeArrowheads="1"/>
              </p:cNvSpPr>
              <p:nvPr/>
            </p:nvSpPr>
            <p:spPr bwMode="auto">
              <a:xfrm>
                <a:off x="2686" y="11802"/>
                <a:ext cx="2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81" name="Group 1654"/>
            <p:cNvGrpSpPr>
              <a:grpSpLocks/>
            </p:cNvGrpSpPr>
            <p:nvPr/>
          </p:nvGrpSpPr>
          <p:grpSpPr bwMode="auto">
            <a:xfrm>
              <a:off x="2932" y="11802"/>
              <a:ext cx="1946" cy="403"/>
              <a:chOff x="2932" y="11802"/>
              <a:chExt cx="1946" cy="403"/>
            </a:xfrm>
          </p:grpSpPr>
          <p:sp>
            <p:nvSpPr>
              <p:cNvPr id="32985" name="Rectangle 1235"/>
              <p:cNvSpPr>
                <a:spLocks noChangeArrowheads="1"/>
              </p:cNvSpPr>
              <p:nvPr/>
            </p:nvSpPr>
            <p:spPr bwMode="auto">
              <a:xfrm>
                <a:off x="2960" y="11802"/>
                <a:ext cx="1890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quantif</a:t>
                </a:r>
                <a:r>
                  <a:rPr lang="en-US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. </a:t>
                </a:r>
                <a:r>
                  <a:rPr lang="en-US" sz="12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Aromen-Komponenten</a:t>
                </a:r>
                <a:r>
                  <a:rPr lang="en-US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.</a:t>
                </a:r>
                <a:endParaRPr lang="en-US" sz="1200" dirty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algn="just" eaLnBrk="0" hangingPunct="0"/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986" name="Rectangle 1653"/>
              <p:cNvSpPr>
                <a:spLocks noChangeArrowheads="1"/>
              </p:cNvSpPr>
              <p:nvPr/>
            </p:nvSpPr>
            <p:spPr bwMode="auto">
              <a:xfrm>
                <a:off x="2932" y="11802"/>
                <a:ext cx="194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32982" name="Group 1656"/>
            <p:cNvGrpSpPr>
              <a:grpSpLocks/>
            </p:cNvGrpSpPr>
            <p:nvPr/>
          </p:nvGrpSpPr>
          <p:grpSpPr bwMode="auto">
            <a:xfrm>
              <a:off x="4878" y="11802"/>
              <a:ext cx="668" cy="403"/>
              <a:chOff x="4878" y="11802"/>
              <a:chExt cx="668" cy="403"/>
            </a:xfrm>
          </p:grpSpPr>
          <p:sp>
            <p:nvSpPr>
              <p:cNvPr id="32983" name="Rectangle 1236"/>
              <p:cNvSpPr>
                <a:spLocks noChangeArrowheads="1"/>
              </p:cNvSpPr>
              <p:nvPr/>
            </p:nvSpPr>
            <p:spPr bwMode="auto">
              <a:xfrm>
                <a:off x="4906" y="11802"/>
                <a:ext cx="612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sz="1200">
                    <a:cs typeface="Times New Roman" pitchFamily="18" charset="0"/>
                  </a:rPr>
                  <a:t> </a:t>
                </a:r>
              </a:p>
              <a:p>
                <a:pPr algn="just" eaLnBrk="0" hangingPunct="0"/>
                <a:endParaRPr lang="en-US"/>
              </a:p>
            </p:txBody>
          </p:sp>
          <p:sp>
            <p:nvSpPr>
              <p:cNvPr id="32984" name="Rectangle 1655"/>
              <p:cNvSpPr>
                <a:spLocks noChangeArrowheads="1"/>
              </p:cNvSpPr>
              <p:nvPr/>
            </p:nvSpPr>
            <p:spPr bwMode="auto">
              <a:xfrm>
                <a:off x="4878" y="11802"/>
                <a:ext cx="66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3795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Ananas-Aromakomposition „Andrea 4“</a:t>
            </a:r>
          </a:p>
        </p:txBody>
      </p:sp>
      <p:grpSp>
        <p:nvGrpSpPr>
          <p:cNvPr id="33796" name="Group 2895"/>
          <p:cNvGrpSpPr>
            <a:grpSpLocks/>
          </p:cNvGrpSpPr>
          <p:nvPr/>
        </p:nvGrpSpPr>
        <p:grpSpPr bwMode="auto">
          <a:xfrm>
            <a:off x="685800" y="990600"/>
            <a:ext cx="7772399" cy="5038725"/>
            <a:chOff x="-2" y="-2"/>
            <a:chExt cx="4403" cy="6567"/>
          </a:xfrm>
        </p:grpSpPr>
        <p:grpSp>
          <p:nvGrpSpPr>
            <p:cNvPr id="33797" name="Group 2893"/>
            <p:cNvGrpSpPr>
              <a:grpSpLocks/>
            </p:cNvGrpSpPr>
            <p:nvPr/>
          </p:nvGrpSpPr>
          <p:grpSpPr bwMode="auto">
            <a:xfrm>
              <a:off x="0" y="0"/>
              <a:ext cx="4399" cy="6563"/>
              <a:chOff x="0" y="0"/>
              <a:chExt cx="4399" cy="6563"/>
            </a:xfrm>
          </p:grpSpPr>
          <p:grpSp>
            <p:nvGrpSpPr>
              <p:cNvPr id="33799" name="Group 2766"/>
              <p:cNvGrpSpPr>
                <a:grpSpLocks/>
              </p:cNvGrpSpPr>
              <p:nvPr/>
            </p:nvGrpSpPr>
            <p:grpSpPr bwMode="auto">
              <a:xfrm>
                <a:off x="0" y="0"/>
                <a:ext cx="311" cy="403"/>
                <a:chOff x="0" y="0"/>
                <a:chExt cx="311" cy="403"/>
              </a:xfrm>
            </p:grpSpPr>
            <p:sp>
              <p:nvSpPr>
                <p:cNvPr id="33989" name="Rectangle 2701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>
                      <a:cs typeface="Times New Roman" pitchFamily="18" charset="0"/>
                    </a:rPr>
                    <a:t>Nr.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90" name="Rectangle 27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0" name="Group 2768"/>
              <p:cNvGrpSpPr>
                <a:grpSpLocks/>
              </p:cNvGrpSpPr>
              <p:nvPr/>
            </p:nvGrpSpPr>
            <p:grpSpPr bwMode="auto">
              <a:xfrm>
                <a:off x="311" y="0"/>
                <a:ext cx="1651" cy="403"/>
                <a:chOff x="311" y="0"/>
                <a:chExt cx="1651" cy="403"/>
              </a:xfrm>
            </p:grpSpPr>
            <p:sp>
              <p:nvSpPr>
                <p:cNvPr id="33987" name="Rectangle 2702"/>
                <p:cNvSpPr>
                  <a:spLocks noChangeArrowheads="1"/>
                </p:cNvSpPr>
                <p:nvPr/>
              </p:nvSpPr>
              <p:spPr bwMode="auto">
                <a:xfrm>
                  <a:off x="339" y="0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>
                      <a:cs typeface="Times New Roman" pitchFamily="18" charset="0"/>
                    </a:rPr>
                    <a:t>Name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88" name="Rectangle 2767"/>
                <p:cNvSpPr>
                  <a:spLocks noChangeArrowheads="1"/>
                </p:cNvSpPr>
                <p:nvPr/>
              </p:nvSpPr>
              <p:spPr bwMode="auto">
                <a:xfrm>
                  <a:off x="311" y="0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1" name="Group 2770"/>
              <p:cNvGrpSpPr>
                <a:grpSpLocks/>
              </p:cNvGrpSpPr>
              <p:nvPr/>
            </p:nvGrpSpPr>
            <p:grpSpPr bwMode="auto">
              <a:xfrm>
                <a:off x="1962" y="0"/>
                <a:ext cx="680" cy="403"/>
                <a:chOff x="1962" y="0"/>
                <a:chExt cx="680" cy="403"/>
              </a:xfrm>
            </p:grpSpPr>
            <p:sp>
              <p:nvSpPr>
                <p:cNvPr id="33985" name="Rectangle 2703"/>
                <p:cNvSpPr>
                  <a:spLocks noChangeArrowheads="1"/>
                </p:cNvSpPr>
                <p:nvPr/>
              </p:nvSpPr>
              <p:spPr bwMode="auto">
                <a:xfrm>
                  <a:off x="1990" y="0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>
                      <a:cs typeface="Times New Roman" pitchFamily="18" charset="0"/>
                    </a:rPr>
                    <a:t>V</a:t>
                  </a:r>
                  <a:r>
                    <a:rPr lang="en-US" sz="1200" b="1" baseline="-30000">
                      <a:cs typeface="Times New Roman" pitchFamily="18" charset="0"/>
                    </a:rPr>
                    <a:t>K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86" name="Rectangle 2769"/>
                <p:cNvSpPr>
                  <a:spLocks noChangeArrowheads="1"/>
                </p:cNvSpPr>
                <p:nvPr/>
              </p:nvSpPr>
              <p:spPr bwMode="auto">
                <a:xfrm>
                  <a:off x="1962" y="0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2" name="Group 2772"/>
              <p:cNvGrpSpPr>
                <a:grpSpLocks/>
              </p:cNvGrpSpPr>
              <p:nvPr/>
            </p:nvGrpSpPr>
            <p:grpSpPr bwMode="auto">
              <a:xfrm>
                <a:off x="2642" y="0"/>
                <a:ext cx="1757" cy="403"/>
                <a:chOff x="2642" y="0"/>
                <a:chExt cx="1757" cy="403"/>
              </a:xfrm>
            </p:grpSpPr>
            <p:sp>
              <p:nvSpPr>
                <p:cNvPr id="33983" name="Rectangle 2704"/>
                <p:cNvSpPr>
                  <a:spLocks noChangeArrowheads="1"/>
                </p:cNvSpPr>
                <p:nvPr/>
              </p:nvSpPr>
              <p:spPr bwMode="auto">
                <a:xfrm>
                  <a:off x="2670" y="0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>
                      <a:cs typeface="Times New Roman" pitchFamily="18" charset="0"/>
                    </a:rPr>
                    <a:t>Bezugsquelle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84" name="Rectangle 2771"/>
                <p:cNvSpPr>
                  <a:spLocks noChangeArrowheads="1"/>
                </p:cNvSpPr>
                <p:nvPr/>
              </p:nvSpPr>
              <p:spPr bwMode="auto">
                <a:xfrm>
                  <a:off x="2642" y="0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3" name="Group 2774"/>
              <p:cNvGrpSpPr>
                <a:grpSpLocks/>
              </p:cNvGrpSpPr>
              <p:nvPr/>
            </p:nvGrpSpPr>
            <p:grpSpPr bwMode="auto">
              <a:xfrm>
                <a:off x="0" y="403"/>
                <a:ext cx="311" cy="403"/>
                <a:chOff x="0" y="403"/>
                <a:chExt cx="311" cy="403"/>
              </a:xfrm>
            </p:grpSpPr>
            <p:sp>
              <p:nvSpPr>
                <p:cNvPr id="33981" name="Rectangle 2705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82" name="Rectangle 2773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4" name="Group 2776"/>
              <p:cNvGrpSpPr>
                <a:grpSpLocks/>
              </p:cNvGrpSpPr>
              <p:nvPr/>
            </p:nvGrpSpPr>
            <p:grpSpPr bwMode="auto">
              <a:xfrm>
                <a:off x="311" y="403"/>
                <a:ext cx="1651" cy="403"/>
                <a:chOff x="311" y="403"/>
                <a:chExt cx="1651" cy="403"/>
              </a:xfrm>
            </p:grpSpPr>
            <p:sp>
              <p:nvSpPr>
                <p:cNvPr id="33979" name="Rectangle 2706"/>
                <p:cNvSpPr>
                  <a:spLocks noChangeArrowheads="1"/>
                </p:cNvSpPr>
                <p:nvPr/>
              </p:nvSpPr>
              <p:spPr bwMode="auto">
                <a:xfrm>
                  <a:off x="339" y="403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 dirty="0" err="1">
                      <a:solidFill>
                        <a:srgbClr val="008000"/>
                      </a:solidFill>
                      <a:cs typeface="Times New Roman" pitchFamily="18" charset="0"/>
                    </a:rPr>
                    <a:t>Allylhexanoat</a:t>
                  </a:r>
                  <a:r>
                    <a:rPr lang="en-US" sz="1200" b="1" dirty="0">
                      <a:solidFill>
                        <a:srgbClr val="008000"/>
                      </a:solidFill>
                      <a:cs typeface="Times New Roman" pitchFamily="18" charset="0"/>
                    </a:rPr>
                    <a:t>, </a:t>
                  </a:r>
                  <a:r>
                    <a:rPr lang="en-US" sz="12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T,</a:t>
                  </a:r>
                  <a:r>
                    <a:rPr lang="en-US" sz="1200" b="1" dirty="0">
                      <a:solidFill>
                        <a:srgbClr val="008000"/>
                      </a:solidFill>
                      <a:cs typeface="Times New Roman" pitchFamily="18" charset="0"/>
                    </a:rPr>
                    <a:t> F</a:t>
                  </a:r>
                </a:p>
                <a:p>
                  <a:pPr algn="l" eaLnBrk="0" hangingPunct="0"/>
                  <a:endParaRPr lang="en-US" sz="12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80" name="Rectangle 2775"/>
                <p:cNvSpPr>
                  <a:spLocks noChangeArrowheads="1"/>
                </p:cNvSpPr>
                <p:nvPr/>
              </p:nvSpPr>
              <p:spPr bwMode="auto">
                <a:xfrm>
                  <a:off x="311" y="403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5" name="Group 2778"/>
              <p:cNvGrpSpPr>
                <a:grpSpLocks/>
              </p:cNvGrpSpPr>
              <p:nvPr/>
            </p:nvGrpSpPr>
            <p:grpSpPr bwMode="auto">
              <a:xfrm>
                <a:off x="1962" y="403"/>
                <a:ext cx="680" cy="403"/>
                <a:chOff x="1962" y="403"/>
                <a:chExt cx="680" cy="403"/>
              </a:xfrm>
            </p:grpSpPr>
            <p:sp>
              <p:nvSpPr>
                <p:cNvPr id="33977" name="Rectangle 2707"/>
                <p:cNvSpPr>
                  <a:spLocks noChangeArrowheads="1"/>
                </p:cNvSpPr>
                <p:nvPr/>
              </p:nvSpPr>
              <p:spPr bwMode="auto">
                <a:xfrm>
                  <a:off x="1990" y="403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1mL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78" name="Rectangle 2777"/>
                <p:cNvSpPr>
                  <a:spLocks noChangeArrowheads="1"/>
                </p:cNvSpPr>
                <p:nvPr/>
              </p:nvSpPr>
              <p:spPr bwMode="auto">
                <a:xfrm>
                  <a:off x="1962" y="403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6" name="Group 2780"/>
              <p:cNvGrpSpPr>
                <a:grpSpLocks/>
              </p:cNvGrpSpPr>
              <p:nvPr/>
            </p:nvGrpSpPr>
            <p:grpSpPr bwMode="auto">
              <a:xfrm>
                <a:off x="2642" y="403"/>
                <a:ext cx="1757" cy="403"/>
                <a:chOff x="2642" y="403"/>
                <a:chExt cx="1757" cy="403"/>
              </a:xfrm>
            </p:grpSpPr>
            <p:sp>
              <p:nvSpPr>
                <p:cNvPr id="33975" name="Rectangle 2708"/>
                <p:cNvSpPr>
                  <a:spLocks noChangeArrowheads="1"/>
                </p:cNvSpPr>
                <p:nvPr/>
              </p:nvSpPr>
              <p:spPr bwMode="auto">
                <a:xfrm>
                  <a:off x="2670" y="403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Sigma-Aldrich W 203203 ca. € 25/10ml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76" name="Rectangle 2779"/>
                <p:cNvSpPr>
                  <a:spLocks noChangeArrowheads="1"/>
                </p:cNvSpPr>
                <p:nvPr/>
              </p:nvSpPr>
              <p:spPr bwMode="auto">
                <a:xfrm>
                  <a:off x="2642" y="403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7" name="Group 2782"/>
              <p:cNvGrpSpPr>
                <a:grpSpLocks/>
              </p:cNvGrpSpPr>
              <p:nvPr/>
            </p:nvGrpSpPr>
            <p:grpSpPr bwMode="auto">
              <a:xfrm>
                <a:off x="0" y="806"/>
                <a:ext cx="311" cy="403"/>
                <a:chOff x="0" y="806"/>
                <a:chExt cx="311" cy="403"/>
              </a:xfrm>
            </p:grpSpPr>
            <p:sp>
              <p:nvSpPr>
                <p:cNvPr id="33973" name="Rectangle 2709"/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2.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74" name="Rectangle 278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8" name="Group 2784"/>
              <p:cNvGrpSpPr>
                <a:grpSpLocks/>
              </p:cNvGrpSpPr>
              <p:nvPr/>
            </p:nvGrpSpPr>
            <p:grpSpPr bwMode="auto">
              <a:xfrm>
                <a:off x="311" y="806"/>
                <a:ext cx="1651" cy="403"/>
                <a:chOff x="311" y="806"/>
                <a:chExt cx="1651" cy="403"/>
              </a:xfrm>
            </p:grpSpPr>
            <p:sp>
              <p:nvSpPr>
                <p:cNvPr id="33971" name="Rectangle 2710"/>
                <p:cNvSpPr>
                  <a:spLocks noChangeArrowheads="1"/>
                </p:cNvSpPr>
                <p:nvPr/>
              </p:nvSpPr>
              <p:spPr bwMode="auto">
                <a:xfrm>
                  <a:off x="339" y="806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 b="1">
                      <a:solidFill>
                        <a:srgbClr val="008000"/>
                      </a:solidFill>
                      <a:cs typeface="Times New Roman" pitchFamily="18" charset="0"/>
                    </a:rPr>
                    <a:t>Methyl-(3-methylthiopropanoat), F</a:t>
                  </a:r>
                  <a:endParaRPr lang="en-US" sz="1200" b="1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 b="1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72" name="Rectangle 2783"/>
                <p:cNvSpPr>
                  <a:spLocks noChangeArrowheads="1"/>
                </p:cNvSpPr>
                <p:nvPr/>
              </p:nvSpPr>
              <p:spPr bwMode="auto">
                <a:xfrm>
                  <a:off x="311" y="806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09" name="Group 2786"/>
              <p:cNvGrpSpPr>
                <a:grpSpLocks/>
              </p:cNvGrpSpPr>
              <p:nvPr/>
            </p:nvGrpSpPr>
            <p:grpSpPr bwMode="auto">
              <a:xfrm>
                <a:off x="1962" y="806"/>
                <a:ext cx="680" cy="403"/>
                <a:chOff x="1962" y="806"/>
                <a:chExt cx="680" cy="403"/>
              </a:xfrm>
            </p:grpSpPr>
            <p:sp>
              <p:nvSpPr>
                <p:cNvPr id="33969" name="Rectangle 2711"/>
                <p:cNvSpPr>
                  <a:spLocks noChangeArrowheads="1"/>
                </p:cNvSpPr>
                <p:nvPr/>
              </p:nvSpPr>
              <p:spPr bwMode="auto">
                <a:xfrm>
                  <a:off x="1990" y="806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1 Tr.</a:t>
                  </a:r>
                  <a:r>
                    <a:rPr lang="en-GB" sz="1200" baseline="30000">
                      <a:cs typeface="Times New Roman" pitchFamily="18" charset="0"/>
                    </a:rPr>
                    <a:t>**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70" name="Rectangle 2785"/>
                <p:cNvSpPr>
                  <a:spLocks noChangeArrowheads="1"/>
                </p:cNvSpPr>
                <p:nvPr/>
              </p:nvSpPr>
              <p:spPr bwMode="auto">
                <a:xfrm>
                  <a:off x="1962" y="806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0" name="Group 2788"/>
              <p:cNvGrpSpPr>
                <a:grpSpLocks/>
              </p:cNvGrpSpPr>
              <p:nvPr/>
            </p:nvGrpSpPr>
            <p:grpSpPr bwMode="auto">
              <a:xfrm>
                <a:off x="2642" y="806"/>
                <a:ext cx="1757" cy="403"/>
                <a:chOff x="2642" y="806"/>
                <a:chExt cx="1757" cy="403"/>
              </a:xfrm>
            </p:grpSpPr>
            <p:sp>
              <p:nvSpPr>
                <p:cNvPr id="33967" name="Rectangle 2712"/>
                <p:cNvSpPr>
                  <a:spLocks noChangeArrowheads="1"/>
                </p:cNvSpPr>
                <p:nvPr/>
              </p:nvSpPr>
              <p:spPr bwMode="auto">
                <a:xfrm>
                  <a:off x="2670" y="806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Sigma-Aldrich W 272000 ca. €25/10ml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68" name="Rectangle 2787"/>
                <p:cNvSpPr>
                  <a:spLocks noChangeArrowheads="1"/>
                </p:cNvSpPr>
                <p:nvPr/>
              </p:nvSpPr>
              <p:spPr bwMode="auto">
                <a:xfrm>
                  <a:off x="2642" y="806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1" name="Group 2790"/>
              <p:cNvGrpSpPr>
                <a:grpSpLocks/>
              </p:cNvGrpSpPr>
              <p:nvPr/>
            </p:nvGrpSpPr>
            <p:grpSpPr bwMode="auto">
              <a:xfrm>
                <a:off x="0" y="1209"/>
                <a:ext cx="311" cy="403"/>
                <a:chOff x="0" y="1209"/>
                <a:chExt cx="311" cy="403"/>
              </a:xfrm>
            </p:grpSpPr>
            <p:sp>
              <p:nvSpPr>
                <p:cNvPr id="33965" name="Rectangle 2713"/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3.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66" name="Rectangle 2789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2" name="Group 2792"/>
              <p:cNvGrpSpPr>
                <a:grpSpLocks/>
              </p:cNvGrpSpPr>
              <p:nvPr/>
            </p:nvGrpSpPr>
            <p:grpSpPr bwMode="auto">
              <a:xfrm>
                <a:off x="311" y="1209"/>
                <a:ext cx="1651" cy="403"/>
                <a:chOff x="311" y="1209"/>
                <a:chExt cx="1651" cy="403"/>
              </a:xfrm>
            </p:grpSpPr>
            <p:sp>
              <p:nvSpPr>
                <p:cNvPr id="33963" name="Rectangle 2714"/>
                <p:cNvSpPr>
                  <a:spLocks noChangeArrowheads="1"/>
                </p:cNvSpPr>
                <p:nvPr/>
              </p:nvSpPr>
              <p:spPr bwMode="auto">
                <a:xfrm>
                  <a:off x="339" y="1209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>
                      <a:solidFill>
                        <a:srgbClr val="008000"/>
                      </a:solidFill>
                      <a:cs typeface="Times New Roman" pitchFamily="18" charset="0"/>
                    </a:rPr>
                    <a:t>Ethylbutanoat</a:t>
                  </a:r>
                </a:p>
                <a:p>
                  <a:pPr algn="l" eaLnBrk="0" hangingPunct="0"/>
                  <a:endParaRPr lang="en-US" sz="1200" b="1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64" name="Rectangle 2791"/>
                <p:cNvSpPr>
                  <a:spLocks noChangeArrowheads="1"/>
                </p:cNvSpPr>
                <p:nvPr/>
              </p:nvSpPr>
              <p:spPr bwMode="auto">
                <a:xfrm>
                  <a:off x="311" y="1209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3" name="Group 2794"/>
              <p:cNvGrpSpPr>
                <a:grpSpLocks/>
              </p:cNvGrpSpPr>
              <p:nvPr/>
            </p:nvGrpSpPr>
            <p:grpSpPr bwMode="auto">
              <a:xfrm>
                <a:off x="1962" y="1209"/>
                <a:ext cx="680" cy="403"/>
                <a:chOff x="1962" y="1209"/>
                <a:chExt cx="680" cy="403"/>
              </a:xfrm>
            </p:grpSpPr>
            <p:sp>
              <p:nvSpPr>
                <p:cNvPr id="33961" name="Rectangle 2715"/>
                <p:cNvSpPr>
                  <a:spLocks noChangeArrowheads="1"/>
                </p:cNvSpPr>
                <p:nvPr/>
              </p:nvSpPr>
              <p:spPr bwMode="auto">
                <a:xfrm>
                  <a:off x="1990" y="1209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25 Tr.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62" name="Rectangle 2793"/>
                <p:cNvSpPr>
                  <a:spLocks noChangeArrowheads="1"/>
                </p:cNvSpPr>
                <p:nvPr/>
              </p:nvSpPr>
              <p:spPr bwMode="auto">
                <a:xfrm>
                  <a:off x="1962" y="1209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4" name="Group 2796"/>
              <p:cNvGrpSpPr>
                <a:grpSpLocks/>
              </p:cNvGrpSpPr>
              <p:nvPr/>
            </p:nvGrpSpPr>
            <p:grpSpPr bwMode="auto">
              <a:xfrm>
                <a:off x="2642" y="1209"/>
                <a:ext cx="1757" cy="403"/>
                <a:chOff x="2642" y="1209"/>
                <a:chExt cx="1757" cy="403"/>
              </a:xfrm>
            </p:grpSpPr>
            <p:sp>
              <p:nvSpPr>
                <p:cNvPr id="33959" name="Rectangle 2716"/>
                <p:cNvSpPr>
                  <a:spLocks noChangeArrowheads="1"/>
                </p:cNvSpPr>
                <p:nvPr/>
              </p:nvSpPr>
              <p:spPr bwMode="auto">
                <a:xfrm>
                  <a:off x="2670" y="1209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100" dirty="0">
                      <a:cs typeface="Times New Roman" pitchFamily="18" charset="0"/>
                    </a:rPr>
                    <a:t>Sigma-Aldrich ca. €10/250ml (</a:t>
                  </a:r>
                  <a:r>
                    <a:rPr lang="en-US" sz="1100" dirty="0" err="1">
                      <a:cs typeface="Times New Roman" pitchFamily="18" charset="0"/>
                    </a:rPr>
                    <a:t>selbst</a:t>
                  </a:r>
                  <a:r>
                    <a:rPr lang="en-US" sz="1100" dirty="0">
                      <a:cs typeface="Times New Roman" pitchFamily="18" charset="0"/>
                    </a:rPr>
                    <a:t> </a:t>
                  </a:r>
                  <a:r>
                    <a:rPr lang="en-US" sz="1100" dirty="0" err="1">
                      <a:cs typeface="Times New Roman" pitchFamily="18" charset="0"/>
                    </a:rPr>
                    <a:t>herst</a:t>
                  </a:r>
                  <a:r>
                    <a:rPr lang="en-US" sz="1100" dirty="0">
                      <a:cs typeface="Times New Roman" pitchFamily="18" charset="0"/>
                    </a:rPr>
                    <a:t>.)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60" name="Rectangle 2795"/>
                <p:cNvSpPr>
                  <a:spLocks noChangeArrowheads="1"/>
                </p:cNvSpPr>
                <p:nvPr/>
              </p:nvSpPr>
              <p:spPr bwMode="auto">
                <a:xfrm>
                  <a:off x="2642" y="1209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5" name="Group 2798"/>
              <p:cNvGrpSpPr>
                <a:grpSpLocks/>
              </p:cNvGrpSpPr>
              <p:nvPr/>
            </p:nvGrpSpPr>
            <p:grpSpPr bwMode="auto">
              <a:xfrm>
                <a:off x="0" y="1612"/>
                <a:ext cx="311" cy="403"/>
                <a:chOff x="0" y="1612"/>
                <a:chExt cx="311" cy="403"/>
              </a:xfrm>
            </p:grpSpPr>
            <p:sp>
              <p:nvSpPr>
                <p:cNvPr id="33957" name="Rectangle 2717"/>
                <p:cNvSpPr>
                  <a:spLocks noChangeArrowheads="1"/>
                </p:cNvSpPr>
                <p:nvPr/>
              </p:nvSpPr>
              <p:spPr bwMode="auto">
                <a:xfrm>
                  <a:off x="28" y="1612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4.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58" name="Rectangle 2797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6" name="Group 2800"/>
              <p:cNvGrpSpPr>
                <a:grpSpLocks/>
              </p:cNvGrpSpPr>
              <p:nvPr/>
            </p:nvGrpSpPr>
            <p:grpSpPr bwMode="auto">
              <a:xfrm>
                <a:off x="311" y="1612"/>
                <a:ext cx="1651" cy="403"/>
                <a:chOff x="311" y="1612"/>
                <a:chExt cx="1651" cy="403"/>
              </a:xfrm>
            </p:grpSpPr>
            <p:sp>
              <p:nvSpPr>
                <p:cNvPr id="33955" name="Rectangle 2718"/>
                <p:cNvSpPr>
                  <a:spLocks noChangeArrowheads="1"/>
                </p:cNvSpPr>
                <p:nvPr/>
              </p:nvSpPr>
              <p:spPr bwMode="auto">
                <a:xfrm>
                  <a:off x="339" y="1612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 dirty="0" err="1">
                      <a:solidFill>
                        <a:srgbClr val="008000"/>
                      </a:solidFill>
                      <a:cs typeface="Times New Roman" pitchFamily="18" charset="0"/>
                    </a:rPr>
                    <a:t>Ethylhexanoat</a:t>
                  </a:r>
                  <a:r>
                    <a:rPr lang="en-US" sz="1200" b="1" dirty="0">
                      <a:solidFill>
                        <a:srgbClr val="008000"/>
                      </a:solidFill>
                      <a:cs typeface="Times New Roman" pitchFamily="18" charset="0"/>
                    </a:rPr>
                    <a:t>, </a:t>
                  </a:r>
                  <a:r>
                    <a:rPr lang="en-US" sz="12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Xi</a:t>
                  </a:r>
                </a:p>
                <a:p>
                  <a:pPr algn="l" eaLnBrk="0" hangingPunct="0"/>
                  <a:endParaRPr lang="en-US" sz="12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56" name="Rectangle 2799"/>
                <p:cNvSpPr>
                  <a:spLocks noChangeArrowheads="1"/>
                </p:cNvSpPr>
                <p:nvPr/>
              </p:nvSpPr>
              <p:spPr bwMode="auto">
                <a:xfrm>
                  <a:off x="311" y="1612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7" name="Group 2802"/>
              <p:cNvGrpSpPr>
                <a:grpSpLocks/>
              </p:cNvGrpSpPr>
              <p:nvPr/>
            </p:nvGrpSpPr>
            <p:grpSpPr bwMode="auto">
              <a:xfrm>
                <a:off x="1962" y="1612"/>
                <a:ext cx="680" cy="403"/>
                <a:chOff x="1962" y="1612"/>
                <a:chExt cx="680" cy="403"/>
              </a:xfrm>
            </p:grpSpPr>
            <p:sp>
              <p:nvSpPr>
                <p:cNvPr id="33953" name="Rectangle 2719"/>
                <p:cNvSpPr>
                  <a:spLocks noChangeArrowheads="1"/>
                </p:cNvSpPr>
                <p:nvPr/>
              </p:nvSpPr>
              <p:spPr bwMode="auto">
                <a:xfrm>
                  <a:off x="1990" y="1612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11 Tr.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54" name="Rectangle 2801"/>
                <p:cNvSpPr>
                  <a:spLocks noChangeArrowheads="1"/>
                </p:cNvSpPr>
                <p:nvPr/>
              </p:nvSpPr>
              <p:spPr bwMode="auto">
                <a:xfrm>
                  <a:off x="1962" y="1612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8" name="Group 2804"/>
              <p:cNvGrpSpPr>
                <a:grpSpLocks/>
              </p:cNvGrpSpPr>
              <p:nvPr/>
            </p:nvGrpSpPr>
            <p:grpSpPr bwMode="auto">
              <a:xfrm>
                <a:off x="2642" y="1612"/>
                <a:ext cx="1757" cy="403"/>
                <a:chOff x="2642" y="1612"/>
                <a:chExt cx="1757" cy="403"/>
              </a:xfrm>
            </p:grpSpPr>
            <p:sp>
              <p:nvSpPr>
                <p:cNvPr id="33951" name="Rectangle 2720"/>
                <p:cNvSpPr>
                  <a:spLocks noChangeArrowheads="1"/>
                </p:cNvSpPr>
                <p:nvPr/>
              </p:nvSpPr>
              <p:spPr bwMode="auto">
                <a:xfrm>
                  <a:off x="2670" y="1612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100" dirty="0">
                      <a:cs typeface="Times New Roman" pitchFamily="18" charset="0"/>
                    </a:rPr>
                    <a:t>Sigma-Aldrich ca. €15/100ml (</a:t>
                  </a:r>
                  <a:r>
                    <a:rPr lang="en-US" sz="1100" dirty="0" err="1">
                      <a:cs typeface="Times New Roman" pitchFamily="18" charset="0"/>
                    </a:rPr>
                    <a:t>selbst</a:t>
                  </a:r>
                  <a:r>
                    <a:rPr lang="en-US" sz="1100" dirty="0">
                      <a:cs typeface="Times New Roman" pitchFamily="18" charset="0"/>
                    </a:rPr>
                    <a:t> </a:t>
                  </a:r>
                  <a:r>
                    <a:rPr lang="en-US" sz="1100" dirty="0" err="1">
                      <a:cs typeface="Times New Roman" pitchFamily="18" charset="0"/>
                    </a:rPr>
                    <a:t>herst</a:t>
                  </a:r>
                  <a:r>
                    <a:rPr lang="en-US" sz="1100" dirty="0">
                      <a:cs typeface="Times New Roman" pitchFamily="18" charset="0"/>
                    </a:rPr>
                    <a:t>.)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52" name="Rectangle 2803"/>
                <p:cNvSpPr>
                  <a:spLocks noChangeArrowheads="1"/>
                </p:cNvSpPr>
                <p:nvPr/>
              </p:nvSpPr>
              <p:spPr bwMode="auto">
                <a:xfrm>
                  <a:off x="2642" y="1612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19" name="Group 2806"/>
              <p:cNvGrpSpPr>
                <a:grpSpLocks/>
              </p:cNvGrpSpPr>
              <p:nvPr/>
            </p:nvGrpSpPr>
            <p:grpSpPr bwMode="auto">
              <a:xfrm>
                <a:off x="0" y="2015"/>
                <a:ext cx="311" cy="403"/>
                <a:chOff x="0" y="2015"/>
                <a:chExt cx="311" cy="403"/>
              </a:xfrm>
            </p:grpSpPr>
            <p:sp>
              <p:nvSpPr>
                <p:cNvPr id="33949" name="Rectangle 2721"/>
                <p:cNvSpPr>
                  <a:spLocks noChangeArrowheads="1"/>
                </p:cNvSpPr>
                <p:nvPr/>
              </p:nvSpPr>
              <p:spPr bwMode="auto">
                <a:xfrm>
                  <a:off x="28" y="2015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5.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50" name="Rectangle 2805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0" name="Group 2808"/>
              <p:cNvGrpSpPr>
                <a:grpSpLocks/>
              </p:cNvGrpSpPr>
              <p:nvPr/>
            </p:nvGrpSpPr>
            <p:grpSpPr bwMode="auto">
              <a:xfrm>
                <a:off x="311" y="2015"/>
                <a:ext cx="1651" cy="403"/>
                <a:chOff x="311" y="2015"/>
                <a:chExt cx="1651" cy="403"/>
              </a:xfrm>
            </p:grpSpPr>
            <p:sp>
              <p:nvSpPr>
                <p:cNvPr id="33947" name="Rectangle 2722"/>
                <p:cNvSpPr>
                  <a:spLocks noChangeArrowheads="1"/>
                </p:cNvSpPr>
                <p:nvPr/>
              </p:nvSpPr>
              <p:spPr bwMode="auto">
                <a:xfrm>
                  <a:off x="339" y="2015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 b="1" dirty="0">
                      <a:solidFill>
                        <a:srgbClr val="008000"/>
                      </a:solidFill>
                      <a:cs typeface="Times New Roman" pitchFamily="18" charset="0"/>
                    </a:rPr>
                    <a:t>3-Methylbutylethanoat, F, </a:t>
                  </a:r>
                  <a:r>
                    <a:rPr lang="en-GB" sz="12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Xi</a:t>
                  </a:r>
                  <a:endParaRPr lang="en-US" sz="1200" b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48" name="Rectangle 2807"/>
                <p:cNvSpPr>
                  <a:spLocks noChangeArrowheads="1"/>
                </p:cNvSpPr>
                <p:nvPr/>
              </p:nvSpPr>
              <p:spPr bwMode="auto">
                <a:xfrm>
                  <a:off x="311" y="2015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1" name="Group 2810"/>
              <p:cNvGrpSpPr>
                <a:grpSpLocks/>
              </p:cNvGrpSpPr>
              <p:nvPr/>
            </p:nvGrpSpPr>
            <p:grpSpPr bwMode="auto">
              <a:xfrm>
                <a:off x="1962" y="2015"/>
                <a:ext cx="680" cy="403"/>
                <a:chOff x="1962" y="2015"/>
                <a:chExt cx="680" cy="403"/>
              </a:xfrm>
            </p:grpSpPr>
            <p:sp>
              <p:nvSpPr>
                <p:cNvPr id="33945" name="Rectangle 2723"/>
                <p:cNvSpPr>
                  <a:spLocks noChangeArrowheads="1"/>
                </p:cNvSpPr>
                <p:nvPr/>
              </p:nvSpPr>
              <p:spPr bwMode="auto">
                <a:xfrm>
                  <a:off x="1990" y="2015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18 Tr.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46" name="Rectangle 2809"/>
                <p:cNvSpPr>
                  <a:spLocks noChangeArrowheads="1"/>
                </p:cNvSpPr>
                <p:nvPr/>
              </p:nvSpPr>
              <p:spPr bwMode="auto">
                <a:xfrm>
                  <a:off x="1962" y="2015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2" name="Group 2812"/>
              <p:cNvGrpSpPr>
                <a:grpSpLocks/>
              </p:cNvGrpSpPr>
              <p:nvPr/>
            </p:nvGrpSpPr>
            <p:grpSpPr bwMode="auto">
              <a:xfrm>
                <a:off x="2642" y="2015"/>
                <a:ext cx="1757" cy="403"/>
                <a:chOff x="2642" y="2015"/>
                <a:chExt cx="1757" cy="403"/>
              </a:xfrm>
            </p:grpSpPr>
            <p:sp>
              <p:nvSpPr>
                <p:cNvPr id="33943" name="Rectangle 2724"/>
                <p:cNvSpPr>
                  <a:spLocks noChangeArrowheads="1"/>
                </p:cNvSpPr>
                <p:nvPr/>
              </p:nvSpPr>
              <p:spPr bwMode="auto">
                <a:xfrm>
                  <a:off x="2670" y="2015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Merck ca. €10/100ml (</a:t>
                  </a:r>
                  <a:r>
                    <a:rPr lang="en-US" sz="1200" dirty="0" err="1">
                      <a:cs typeface="Times New Roman" pitchFamily="18" charset="0"/>
                    </a:rPr>
                    <a:t>selbst</a:t>
                  </a:r>
                  <a:r>
                    <a:rPr lang="en-US" sz="1200" dirty="0">
                      <a:cs typeface="Times New Roman" pitchFamily="18" charset="0"/>
                    </a:rPr>
                    <a:t> </a:t>
                  </a:r>
                  <a:r>
                    <a:rPr lang="en-US" sz="1200" dirty="0" err="1">
                      <a:cs typeface="Times New Roman" pitchFamily="18" charset="0"/>
                    </a:rPr>
                    <a:t>herstellbar</a:t>
                  </a:r>
                  <a:r>
                    <a:rPr lang="en-US" sz="1200" dirty="0">
                      <a:cs typeface="Times New Roman" pitchFamily="18" charset="0"/>
                    </a:rPr>
                    <a:t>) 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44" name="Rectangle 2811"/>
                <p:cNvSpPr>
                  <a:spLocks noChangeArrowheads="1"/>
                </p:cNvSpPr>
                <p:nvPr/>
              </p:nvSpPr>
              <p:spPr bwMode="auto">
                <a:xfrm>
                  <a:off x="2642" y="2015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3" name="Group 2814"/>
              <p:cNvGrpSpPr>
                <a:grpSpLocks/>
              </p:cNvGrpSpPr>
              <p:nvPr/>
            </p:nvGrpSpPr>
            <p:grpSpPr bwMode="auto">
              <a:xfrm>
                <a:off x="0" y="2418"/>
                <a:ext cx="311" cy="403"/>
                <a:chOff x="0" y="2418"/>
                <a:chExt cx="311" cy="403"/>
              </a:xfrm>
            </p:grpSpPr>
            <p:sp>
              <p:nvSpPr>
                <p:cNvPr id="33941" name="Rectangle 2725"/>
                <p:cNvSpPr>
                  <a:spLocks noChangeArrowheads="1"/>
                </p:cNvSpPr>
                <p:nvPr/>
              </p:nvSpPr>
              <p:spPr bwMode="auto">
                <a:xfrm>
                  <a:off x="28" y="2418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6.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42" name="Rectangle 2813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4" name="Group 2816"/>
              <p:cNvGrpSpPr>
                <a:grpSpLocks/>
              </p:cNvGrpSpPr>
              <p:nvPr/>
            </p:nvGrpSpPr>
            <p:grpSpPr bwMode="auto">
              <a:xfrm>
                <a:off x="311" y="2418"/>
                <a:ext cx="1651" cy="403"/>
                <a:chOff x="311" y="2418"/>
                <a:chExt cx="1651" cy="403"/>
              </a:xfrm>
            </p:grpSpPr>
            <p:sp>
              <p:nvSpPr>
                <p:cNvPr id="33939" name="Rectangle 2726"/>
                <p:cNvSpPr>
                  <a:spLocks noChangeArrowheads="1"/>
                </p:cNvSpPr>
                <p:nvPr/>
              </p:nvSpPr>
              <p:spPr bwMode="auto">
                <a:xfrm>
                  <a:off x="339" y="2418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 b="1">
                      <a:solidFill>
                        <a:srgbClr val="008000"/>
                      </a:solidFill>
                      <a:cs typeface="Times New Roman" pitchFamily="18" charset="0"/>
                    </a:rPr>
                    <a:t>Ethylethanoat, F</a:t>
                  </a:r>
                  <a:endParaRPr lang="en-US" sz="1200" b="1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 b="1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40" name="Rectangle 2815"/>
                <p:cNvSpPr>
                  <a:spLocks noChangeArrowheads="1"/>
                </p:cNvSpPr>
                <p:nvPr/>
              </p:nvSpPr>
              <p:spPr bwMode="auto">
                <a:xfrm>
                  <a:off x="311" y="2418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5" name="Group 2818"/>
              <p:cNvGrpSpPr>
                <a:grpSpLocks/>
              </p:cNvGrpSpPr>
              <p:nvPr/>
            </p:nvGrpSpPr>
            <p:grpSpPr bwMode="auto">
              <a:xfrm>
                <a:off x="1962" y="2418"/>
                <a:ext cx="680" cy="403"/>
                <a:chOff x="1962" y="2418"/>
                <a:chExt cx="680" cy="403"/>
              </a:xfrm>
            </p:grpSpPr>
            <p:sp>
              <p:nvSpPr>
                <p:cNvPr id="33937" name="Rectangle 2727"/>
                <p:cNvSpPr>
                  <a:spLocks noChangeArrowheads="1"/>
                </p:cNvSpPr>
                <p:nvPr/>
              </p:nvSpPr>
              <p:spPr bwMode="auto">
                <a:xfrm>
                  <a:off x="1990" y="2418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8 Tr.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38" name="Rectangle 2817"/>
                <p:cNvSpPr>
                  <a:spLocks noChangeArrowheads="1"/>
                </p:cNvSpPr>
                <p:nvPr/>
              </p:nvSpPr>
              <p:spPr bwMode="auto">
                <a:xfrm>
                  <a:off x="1962" y="2418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6" name="Group 2820"/>
              <p:cNvGrpSpPr>
                <a:grpSpLocks/>
              </p:cNvGrpSpPr>
              <p:nvPr/>
            </p:nvGrpSpPr>
            <p:grpSpPr bwMode="auto">
              <a:xfrm>
                <a:off x="2642" y="2418"/>
                <a:ext cx="1757" cy="403"/>
                <a:chOff x="2642" y="2418"/>
                <a:chExt cx="1757" cy="403"/>
              </a:xfrm>
            </p:grpSpPr>
            <p:sp>
              <p:nvSpPr>
                <p:cNvPr id="33935" name="Rectangle 2728"/>
                <p:cNvSpPr>
                  <a:spLocks noChangeArrowheads="1"/>
                </p:cNvSpPr>
                <p:nvPr/>
              </p:nvSpPr>
              <p:spPr bwMode="auto">
                <a:xfrm>
                  <a:off x="2645" y="2418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Sigma-Aldrich ca. €15/L, (</a:t>
                  </a:r>
                  <a:r>
                    <a:rPr lang="en-US" sz="1200" dirty="0" err="1">
                      <a:cs typeface="Times New Roman" pitchFamily="18" charset="0"/>
                    </a:rPr>
                    <a:t>selbst</a:t>
                  </a:r>
                  <a:r>
                    <a:rPr lang="en-US" sz="1200" dirty="0">
                      <a:cs typeface="Times New Roman" pitchFamily="18" charset="0"/>
                    </a:rPr>
                    <a:t> </a:t>
                  </a:r>
                  <a:r>
                    <a:rPr lang="en-US" sz="1200" dirty="0" err="1">
                      <a:cs typeface="Times New Roman" pitchFamily="18" charset="0"/>
                    </a:rPr>
                    <a:t>herst</a:t>
                  </a:r>
                  <a:r>
                    <a:rPr lang="en-US" sz="1200" dirty="0">
                      <a:cs typeface="Times New Roman" pitchFamily="18" charset="0"/>
                    </a:rPr>
                    <a:t>.) 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36" name="Rectangle 2819"/>
                <p:cNvSpPr>
                  <a:spLocks noChangeArrowheads="1"/>
                </p:cNvSpPr>
                <p:nvPr/>
              </p:nvSpPr>
              <p:spPr bwMode="auto">
                <a:xfrm>
                  <a:off x="2642" y="2418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7" name="Group 2822"/>
              <p:cNvGrpSpPr>
                <a:grpSpLocks/>
              </p:cNvGrpSpPr>
              <p:nvPr/>
            </p:nvGrpSpPr>
            <p:grpSpPr bwMode="auto">
              <a:xfrm>
                <a:off x="0" y="2821"/>
                <a:ext cx="311" cy="403"/>
                <a:chOff x="0" y="2821"/>
                <a:chExt cx="311" cy="403"/>
              </a:xfrm>
            </p:grpSpPr>
            <p:sp>
              <p:nvSpPr>
                <p:cNvPr id="33933" name="Rectangle 2729"/>
                <p:cNvSpPr>
                  <a:spLocks noChangeArrowheads="1"/>
                </p:cNvSpPr>
                <p:nvPr/>
              </p:nvSpPr>
              <p:spPr bwMode="auto">
                <a:xfrm>
                  <a:off x="28" y="2821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7.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34" name="Rectangle 2821"/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8" name="Group 2824"/>
              <p:cNvGrpSpPr>
                <a:grpSpLocks/>
              </p:cNvGrpSpPr>
              <p:nvPr/>
            </p:nvGrpSpPr>
            <p:grpSpPr bwMode="auto">
              <a:xfrm>
                <a:off x="311" y="2821"/>
                <a:ext cx="1651" cy="403"/>
                <a:chOff x="311" y="2821"/>
                <a:chExt cx="1651" cy="403"/>
              </a:xfrm>
            </p:grpSpPr>
            <p:sp>
              <p:nvSpPr>
                <p:cNvPr id="33931" name="Rectangle 2730"/>
                <p:cNvSpPr>
                  <a:spLocks noChangeArrowheads="1"/>
                </p:cNvSpPr>
                <p:nvPr/>
              </p:nvSpPr>
              <p:spPr bwMode="auto">
                <a:xfrm>
                  <a:off x="339" y="2821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 b="1">
                      <a:solidFill>
                        <a:srgbClr val="008000"/>
                      </a:solidFill>
                      <a:cs typeface="Times New Roman" pitchFamily="18" charset="0"/>
                    </a:rPr>
                    <a:t>Ethyl-2-methylbutanoat, F</a:t>
                  </a:r>
                  <a:endParaRPr lang="en-US" sz="1200" b="1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 b="1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32" name="Rectangle 2823"/>
                <p:cNvSpPr>
                  <a:spLocks noChangeArrowheads="1"/>
                </p:cNvSpPr>
                <p:nvPr/>
              </p:nvSpPr>
              <p:spPr bwMode="auto">
                <a:xfrm>
                  <a:off x="311" y="2821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29" name="Group 2826"/>
              <p:cNvGrpSpPr>
                <a:grpSpLocks/>
              </p:cNvGrpSpPr>
              <p:nvPr/>
            </p:nvGrpSpPr>
            <p:grpSpPr bwMode="auto">
              <a:xfrm>
                <a:off x="1962" y="2821"/>
                <a:ext cx="680" cy="403"/>
                <a:chOff x="1962" y="2821"/>
                <a:chExt cx="680" cy="403"/>
              </a:xfrm>
            </p:grpSpPr>
            <p:sp>
              <p:nvSpPr>
                <p:cNvPr id="33929" name="Rectangle 2731"/>
                <p:cNvSpPr>
                  <a:spLocks noChangeArrowheads="1"/>
                </p:cNvSpPr>
                <p:nvPr/>
              </p:nvSpPr>
              <p:spPr bwMode="auto">
                <a:xfrm>
                  <a:off x="1990" y="2821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19 Tr.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30" name="Rectangle 2825"/>
                <p:cNvSpPr>
                  <a:spLocks noChangeArrowheads="1"/>
                </p:cNvSpPr>
                <p:nvPr/>
              </p:nvSpPr>
              <p:spPr bwMode="auto">
                <a:xfrm>
                  <a:off x="1962" y="2821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0" name="Group 2828"/>
              <p:cNvGrpSpPr>
                <a:grpSpLocks/>
              </p:cNvGrpSpPr>
              <p:nvPr/>
            </p:nvGrpSpPr>
            <p:grpSpPr bwMode="auto">
              <a:xfrm>
                <a:off x="2642" y="2821"/>
                <a:ext cx="1757" cy="403"/>
                <a:chOff x="2642" y="2821"/>
                <a:chExt cx="1757" cy="403"/>
              </a:xfrm>
            </p:grpSpPr>
            <p:sp>
              <p:nvSpPr>
                <p:cNvPr id="33927" name="Rectangle 2732"/>
                <p:cNvSpPr>
                  <a:spLocks noChangeArrowheads="1"/>
                </p:cNvSpPr>
                <p:nvPr/>
              </p:nvSpPr>
              <p:spPr bwMode="auto">
                <a:xfrm>
                  <a:off x="2670" y="2821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100" dirty="0">
                      <a:cs typeface="Times New Roman" pitchFamily="18" charset="0"/>
                    </a:rPr>
                    <a:t>Sigma-Aldrich ca. €25/25ml (</a:t>
                  </a:r>
                  <a:r>
                    <a:rPr lang="en-US" sz="1100" dirty="0" err="1">
                      <a:cs typeface="Times New Roman" pitchFamily="18" charset="0"/>
                    </a:rPr>
                    <a:t>selbst</a:t>
                  </a:r>
                  <a:r>
                    <a:rPr lang="en-US" sz="1100" dirty="0">
                      <a:cs typeface="Times New Roman" pitchFamily="18" charset="0"/>
                    </a:rPr>
                    <a:t> </a:t>
                  </a:r>
                  <a:r>
                    <a:rPr lang="en-US" sz="1100" dirty="0" err="1">
                      <a:cs typeface="Times New Roman" pitchFamily="18" charset="0"/>
                    </a:rPr>
                    <a:t>herst</a:t>
                  </a:r>
                  <a:r>
                    <a:rPr lang="en-US" sz="1100" dirty="0">
                      <a:cs typeface="Times New Roman" pitchFamily="18" charset="0"/>
                    </a:rPr>
                    <a:t>.) 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28" name="Rectangle 2827"/>
                <p:cNvSpPr>
                  <a:spLocks noChangeArrowheads="1"/>
                </p:cNvSpPr>
                <p:nvPr/>
              </p:nvSpPr>
              <p:spPr bwMode="auto">
                <a:xfrm>
                  <a:off x="2642" y="2821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1" name="Group 2830"/>
              <p:cNvGrpSpPr>
                <a:grpSpLocks/>
              </p:cNvGrpSpPr>
              <p:nvPr/>
            </p:nvGrpSpPr>
            <p:grpSpPr bwMode="auto">
              <a:xfrm>
                <a:off x="0" y="3224"/>
                <a:ext cx="311" cy="403"/>
                <a:chOff x="0" y="3224"/>
                <a:chExt cx="311" cy="403"/>
              </a:xfrm>
            </p:grpSpPr>
            <p:sp>
              <p:nvSpPr>
                <p:cNvPr id="33925" name="Rectangle 2733"/>
                <p:cNvSpPr>
                  <a:spLocks noChangeArrowheads="1"/>
                </p:cNvSpPr>
                <p:nvPr/>
              </p:nvSpPr>
              <p:spPr bwMode="auto">
                <a:xfrm>
                  <a:off x="28" y="3224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8.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26" name="Rectangle 2829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2" name="Group 2832"/>
              <p:cNvGrpSpPr>
                <a:grpSpLocks/>
              </p:cNvGrpSpPr>
              <p:nvPr/>
            </p:nvGrpSpPr>
            <p:grpSpPr bwMode="auto">
              <a:xfrm>
                <a:off x="311" y="3224"/>
                <a:ext cx="1651" cy="403"/>
                <a:chOff x="311" y="3224"/>
                <a:chExt cx="1651" cy="403"/>
              </a:xfrm>
            </p:grpSpPr>
            <p:sp>
              <p:nvSpPr>
                <p:cNvPr id="33923" name="Rectangle 2734"/>
                <p:cNvSpPr>
                  <a:spLocks noChangeArrowheads="1"/>
                </p:cNvSpPr>
                <p:nvPr/>
              </p:nvSpPr>
              <p:spPr bwMode="auto">
                <a:xfrm>
                  <a:off x="339" y="3224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 dirty="0" err="1">
                      <a:solidFill>
                        <a:srgbClr val="008000"/>
                      </a:solidFill>
                      <a:cs typeface="Times New Roman" pitchFamily="18" charset="0"/>
                    </a:rPr>
                    <a:t>Ethylpropanoat</a:t>
                  </a:r>
                  <a:r>
                    <a:rPr lang="en-US" sz="1200" b="1" dirty="0">
                      <a:solidFill>
                        <a:srgbClr val="008000"/>
                      </a:solidFill>
                      <a:cs typeface="Times New Roman" pitchFamily="18" charset="0"/>
                    </a:rPr>
                    <a:t>, F</a:t>
                  </a:r>
                </a:p>
                <a:p>
                  <a:pPr algn="l" eaLnBrk="0" hangingPunct="0"/>
                  <a:endParaRPr lang="en-US" sz="12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3924" name="Rectangle 2831"/>
                <p:cNvSpPr>
                  <a:spLocks noChangeArrowheads="1"/>
                </p:cNvSpPr>
                <p:nvPr/>
              </p:nvSpPr>
              <p:spPr bwMode="auto">
                <a:xfrm>
                  <a:off x="311" y="3224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3" name="Group 2834"/>
              <p:cNvGrpSpPr>
                <a:grpSpLocks/>
              </p:cNvGrpSpPr>
              <p:nvPr/>
            </p:nvGrpSpPr>
            <p:grpSpPr bwMode="auto">
              <a:xfrm>
                <a:off x="1962" y="3224"/>
                <a:ext cx="680" cy="403"/>
                <a:chOff x="1962" y="3224"/>
                <a:chExt cx="680" cy="403"/>
              </a:xfrm>
            </p:grpSpPr>
            <p:sp>
              <p:nvSpPr>
                <p:cNvPr id="33921" name="Rectangle 2735"/>
                <p:cNvSpPr>
                  <a:spLocks noChangeArrowheads="1"/>
                </p:cNvSpPr>
                <p:nvPr/>
              </p:nvSpPr>
              <p:spPr bwMode="auto">
                <a:xfrm>
                  <a:off x="1990" y="3224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18 T.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22" name="Rectangle 2833"/>
                <p:cNvSpPr>
                  <a:spLocks noChangeArrowheads="1"/>
                </p:cNvSpPr>
                <p:nvPr/>
              </p:nvSpPr>
              <p:spPr bwMode="auto">
                <a:xfrm>
                  <a:off x="1962" y="3224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4" name="Group 2836"/>
              <p:cNvGrpSpPr>
                <a:grpSpLocks/>
              </p:cNvGrpSpPr>
              <p:nvPr/>
            </p:nvGrpSpPr>
            <p:grpSpPr bwMode="auto">
              <a:xfrm>
                <a:off x="2642" y="3224"/>
                <a:ext cx="1757" cy="403"/>
                <a:chOff x="2642" y="3224"/>
                <a:chExt cx="1757" cy="403"/>
              </a:xfrm>
            </p:grpSpPr>
            <p:sp>
              <p:nvSpPr>
                <p:cNvPr id="33919" name="Rectangle 2736"/>
                <p:cNvSpPr>
                  <a:spLocks noChangeArrowheads="1"/>
                </p:cNvSpPr>
                <p:nvPr/>
              </p:nvSpPr>
              <p:spPr bwMode="auto">
                <a:xfrm>
                  <a:off x="2670" y="3224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100" dirty="0">
                      <a:cs typeface="Times New Roman" pitchFamily="18" charset="0"/>
                    </a:rPr>
                    <a:t>Sigma-Aldrich ca. €10/100ml (</a:t>
                  </a:r>
                  <a:r>
                    <a:rPr lang="en-US" sz="1100" dirty="0" err="1">
                      <a:cs typeface="Times New Roman" pitchFamily="18" charset="0"/>
                    </a:rPr>
                    <a:t>selbst</a:t>
                  </a:r>
                  <a:r>
                    <a:rPr lang="en-US" sz="1100" dirty="0">
                      <a:cs typeface="Times New Roman" pitchFamily="18" charset="0"/>
                    </a:rPr>
                    <a:t> </a:t>
                  </a:r>
                  <a:r>
                    <a:rPr lang="en-US" sz="1100" dirty="0" err="1">
                      <a:cs typeface="Times New Roman" pitchFamily="18" charset="0"/>
                    </a:rPr>
                    <a:t>herst</a:t>
                  </a:r>
                  <a:r>
                    <a:rPr lang="en-US" sz="1100" dirty="0">
                      <a:cs typeface="Times New Roman" pitchFamily="18" charset="0"/>
                    </a:rPr>
                    <a:t>.)</a:t>
                  </a:r>
                  <a:endParaRPr lang="en-US" sz="1100" dirty="0"/>
                </a:p>
              </p:txBody>
            </p:sp>
            <p:sp>
              <p:nvSpPr>
                <p:cNvPr id="33920" name="Rectangle 2835"/>
                <p:cNvSpPr>
                  <a:spLocks noChangeArrowheads="1"/>
                </p:cNvSpPr>
                <p:nvPr/>
              </p:nvSpPr>
              <p:spPr bwMode="auto">
                <a:xfrm>
                  <a:off x="2642" y="3224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5" name="Group 2838"/>
              <p:cNvGrpSpPr>
                <a:grpSpLocks/>
              </p:cNvGrpSpPr>
              <p:nvPr/>
            </p:nvGrpSpPr>
            <p:grpSpPr bwMode="auto">
              <a:xfrm>
                <a:off x="0" y="3627"/>
                <a:ext cx="311" cy="403"/>
                <a:chOff x="0" y="3627"/>
                <a:chExt cx="311" cy="403"/>
              </a:xfrm>
            </p:grpSpPr>
            <p:sp>
              <p:nvSpPr>
                <p:cNvPr id="33917" name="Rectangle 2737"/>
                <p:cNvSpPr>
                  <a:spLocks noChangeArrowheads="1"/>
                </p:cNvSpPr>
                <p:nvPr/>
              </p:nvSpPr>
              <p:spPr bwMode="auto">
                <a:xfrm>
                  <a:off x="28" y="3627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9.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18" name="Rectangle 2837"/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6" name="Group 2840"/>
              <p:cNvGrpSpPr>
                <a:grpSpLocks/>
              </p:cNvGrpSpPr>
              <p:nvPr/>
            </p:nvGrpSpPr>
            <p:grpSpPr bwMode="auto">
              <a:xfrm>
                <a:off x="311" y="3627"/>
                <a:ext cx="1651" cy="403"/>
                <a:chOff x="311" y="3627"/>
                <a:chExt cx="1651" cy="403"/>
              </a:xfrm>
            </p:grpSpPr>
            <p:sp>
              <p:nvSpPr>
                <p:cNvPr id="33915" name="Rectangle 2738"/>
                <p:cNvSpPr>
                  <a:spLocks noChangeArrowheads="1"/>
                </p:cNvSpPr>
                <p:nvPr/>
              </p:nvSpPr>
              <p:spPr bwMode="auto">
                <a:xfrm>
                  <a:off x="339" y="3627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4-Hydroxyhexansäurelacton, </a:t>
                  </a:r>
                  <a:r>
                    <a:rPr lang="en-US" sz="1200" dirty="0">
                      <a:solidFill>
                        <a:srgbClr val="FF0000"/>
                      </a:solidFill>
                      <a:cs typeface="Times New Roman" pitchFamily="18" charset="0"/>
                    </a:rPr>
                    <a:t>Xi</a:t>
                  </a:r>
                  <a:r>
                    <a:rPr lang="en-US" sz="1200" dirty="0">
                      <a:cs typeface="Times New Roman" pitchFamily="18" charset="0"/>
                    </a:rPr>
                    <a:t>, F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16" name="Rectangle 2839"/>
                <p:cNvSpPr>
                  <a:spLocks noChangeArrowheads="1"/>
                </p:cNvSpPr>
                <p:nvPr/>
              </p:nvSpPr>
              <p:spPr bwMode="auto">
                <a:xfrm>
                  <a:off x="311" y="3627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7" name="Group 2842"/>
              <p:cNvGrpSpPr>
                <a:grpSpLocks/>
              </p:cNvGrpSpPr>
              <p:nvPr/>
            </p:nvGrpSpPr>
            <p:grpSpPr bwMode="auto">
              <a:xfrm>
                <a:off x="1962" y="3627"/>
                <a:ext cx="680" cy="403"/>
                <a:chOff x="1962" y="3627"/>
                <a:chExt cx="680" cy="403"/>
              </a:xfrm>
            </p:grpSpPr>
            <p:sp>
              <p:nvSpPr>
                <p:cNvPr id="33913" name="Rectangle 2739"/>
                <p:cNvSpPr>
                  <a:spLocks noChangeArrowheads="1"/>
                </p:cNvSpPr>
                <p:nvPr/>
              </p:nvSpPr>
              <p:spPr bwMode="auto">
                <a:xfrm>
                  <a:off x="1990" y="3627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4 Tr.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14" name="Rectangle 2841"/>
                <p:cNvSpPr>
                  <a:spLocks noChangeArrowheads="1"/>
                </p:cNvSpPr>
                <p:nvPr/>
              </p:nvSpPr>
              <p:spPr bwMode="auto">
                <a:xfrm>
                  <a:off x="1962" y="3627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8" name="Group 2844"/>
              <p:cNvGrpSpPr>
                <a:grpSpLocks/>
              </p:cNvGrpSpPr>
              <p:nvPr/>
            </p:nvGrpSpPr>
            <p:grpSpPr bwMode="auto">
              <a:xfrm>
                <a:off x="2642" y="3627"/>
                <a:ext cx="1757" cy="403"/>
                <a:chOff x="2642" y="3627"/>
                <a:chExt cx="1757" cy="403"/>
              </a:xfrm>
            </p:grpSpPr>
            <p:sp>
              <p:nvSpPr>
                <p:cNvPr id="33911" name="Rectangle 2740"/>
                <p:cNvSpPr>
                  <a:spLocks noChangeArrowheads="1"/>
                </p:cNvSpPr>
                <p:nvPr/>
              </p:nvSpPr>
              <p:spPr bwMode="auto">
                <a:xfrm>
                  <a:off x="2670" y="3627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Sigma-Aldrich W 255602 ca. €25/10ml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12" name="Rectangle 2843"/>
                <p:cNvSpPr>
                  <a:spLocks noChangeArrowheads="1"/>
                </p:cNvSpPr>
                <p:nvPr/>
              </p:nvSpPr>
              <p:spPr bwMode="auto">
                <a:xfrm>
                  <a:off x="2642" y="3627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39" name="Group 2846"/>
              <p:cNvGrpSpPr>
                <a:grpSpLocks/>
              </p:cNvGrpSpPr>
              <p:nvPr/>
            </p:nvGrpSpPr>
            <p:grpSpPr bwMode="auto">
              <a:xfrm>
                <a:off x="0" y="4030"/>
                <a:ext cx="311" cy="403"/>
                <a:chOff x="0" y="4030"/>
                <a:chExt cx="311" cy="403"/>
              </a:xfrm>
            </p:grpSpPr>
            <p:sp>
              <p:nvSpPr>
                <p:cNvPr id="33909" name="Rectangle 2741"/>
                <p:cNvSpPr>
                  <a:spLocks noChangeArrowheads="1"/>
                </p:cNvSpPr>
                <p:nvPr/>
              </p:nvSpPr>
              <p:spPr bwMode="auto">
                <a:xfrm>
                  <a:off x="28" y="4030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10.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10" name="Rectangle 2845"/>
                <p:cNvSpPr>
                  <a:spLocks noChangeArrowheads="1"/>
                </p:cNvSpPr>
                <p:nvPr/>
              </p:nvSpPr>
              <p:spPr bwMode="auto">
                <a:xfrm>
                  <a:off x="0" y="4030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0" name="Group 2848"/>
              <p:cNvGrpSpPr>
                <a:grpSpLocks/>
              </p:cNvGrpSpPr>
              <p:nvPr/>
            </p:nvGrpSpPr>
            <p:grpSpPr bwMode="auto">
              <a:xfrm>
                <a:off x="311" y="4030"/>
                <a:ext cx="1651" cy="403"/>
                <a:chOff x="311" y="4030"/>
                <a:chExt cx="1651" cy="403"/>
              </a:xfrm>
            </p:grpSpPr>
            <p:sp>
              <p:nvSpPr>
                <p:cNvPr id="33907" name="Rectangle 2742"/>
                <p:cNvSpPr>
                  <a:spLocks noChangeArrowheads="1"/>
                </p:cNvSpPr>
                <p:nvPr/>
              </p:nvSpPr>
              <p:spPr bwMode="auto">
                <a:xfrm>
                  <a:off x="339" y="4030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 dirty="0">
                      <a:cs typeface="Times New Roman" pitchFamily="18" charset="0"/>
                    </a:rPr>
                    <a:t>3-Hydroxy-2-methyl-4-pyron, </a:t>
                  </a:r>
                  <a:r>
                    <a:rPr lang="en-GB" sz="1200" dirty="0" err="1">
                      <a:solidFill>
                        <a:srgbClr val="FF0000"/>
                      </a:solidFill>
                      <a:cs typeface="Times New Roman" pitchFamily="18" charset="0"/>
                    </a:rPr>
                    <a:t>Xn</a:t>
                  </a:r>
                  <a:endParaRPr lang="en-US" sz="1200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08" name="Rectangle 2847"/>
                <p:cNvSpPr>
                  <a:spLocks noChangeArrowheads="1"/>
                </p:cNvSpPr>
                <p:nvPr/>
              </p:nvSpPr>
              <p:spPr bwMode="auto">
                <a:xfrm>
                  <a:off x="311" y="4030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1" name="Group 2850"/>
              <p:cNvGrpSpPr>
                <a:grpSpLocks/>
              </p:cNvGrpSpPr>
              <p:nvPr/>
            </p:nvGrpSpPr>
            <p:grpSpPr bwMode="auto">
              <a:xfrm>
                <a:off x="1962" y="4030"/>
                <a:ext cx="680" cy="403"/>
                <a:chOff x="1962" y="4030"/>
                <a:chExt cx="680" cy="403"/>
              </a:xfrm>
            </p:grpSpPr>
            <p:sp>
              <p:nvSpPr>
                <p:cNvPr id="33905" name="Rectangle 2743"/>
                <p:cNvSpPr>
                  <a:spLocks noChangeArrowheads="1"/>
                </p:cNvSpPr>
                <p:nvPr/>
              </p:nvSpPr>
              <p:spPr bwMode="auto">
                <a:xfrm>
                  <a:off x="1990" y="4030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Gr. Spatelsp.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06" name="Rectangle 2849"/>
                <p:cNvSpPr>
                  <a:spLocks noChangeArrowheads="1"/>
                </p:cNvSpPr>
                <p:nvPr/>
              </p:nvSpPr>
              <p:spPr bwMode="auto">
                <a:xfrm>
                  <a:off x="1962" y="4030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2" name="Group 2852"/>
              <p:cNvGrpSpPr>
                <a:grpSpLocks/>
              </p:cNvGrpSpPr>
              <p:nvPr/>
            </p:nvGrpSpPr>
            <p:grpSpPr bwMode="auto">
              <a:xfrm>
                <a:off x="2642" y="4030"/>
                <a:ext cx="1757" cy="403"/>
                <a:chOff x="2642" y="4030"/>
                <a:chExt cx="1757" cy="403"/>
              </a:xfrm>
            </p:grpSpPr>
            <p:sp>
              <p:nvSpPr>
                <p:cNvPr id="33903" name="Rectangle 2744"/>
                <p:cNvSpPr>
                  <a:spLocks noChangeArrowheads="1"/>
                </p:cNvSpPr>
                <p:nvPr/>
              </p:nvSpPr>
              <p:spPr bwMode="auto">
                <a:xfrm>
                  <a:off x="2670" y="4030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Sigma-Aldrich H-43407 ca. €35/25g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04" name="Rectangle 2851"/>
                <p:cNvSpPr>
                  <a:spLocks noChangeArrowheads="1"/>
                </p:cNvSpPr>
                <p:nvPr/>
              </p:nvSpPr>
              <p:spPr bwMode="auto">
                <a:xfrm>
                  <a:off x="2642" y="4030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3" name="Group 2854"/>
              <p:cNvGrpSpPr>
                <a:grpSpLocks/>
              </p:cNvGrpSpPr>
              <p:nvPr/>
            </p:nvGrpSpPr>
            <p:grpSpPr bwMode="auto">
              <a:xfrm>
                <a:off x="0" y="4433"/>
                <a:ext cx="311" cy="403"/>
                <a:chOff x="0" y="4433"/>
                <a:chExt cx="311" cy="403"/>
              </a:xfrm>
            </p:grpSpPr>
            <p:sp>
              <p:nvSpPr>
                <p:cNvPr id="33901" name="Rectangle 2745"/>
                <p:cNvSpPr>
                  <a:spLocks noChangeArrowheads="1"/>
                </p:cNvSpPr>
                <p:nvPr/>
              </p:nvSpPr>
              <p:spPr bwMode="auto">
                <a:xfrm>
                  <a:off x="28" y="4433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11.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902" name="Rectangle 2853"/>
                <p:cNvSpPr>
                  <a:spLocks noChangeArrowheads="1"/>
                </p:cNvSpPr>
                <p:nvPr/>
              </p:nvSpPr>
              <p:spPr bwMode="auto">
                <a:xfrm>
                  <a:off x="0" y="4433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4" name="Group 2856"/>
              <p:cNvGrpSpPr>
                <a:grpSpLocks/>
              </p:cNvGrpSpPr>
              <p:nvPr/>
            </p:nvGrpSpPr>
            <p:grpSpPr bwMode="auto">
              <a:xfrm>
                <a:off x="311" y="4433"/>
                <a:ext cx="1651" cy="403"/>
                <a:chOff x="311" y="4433"/>
                <a:chExt cx="1651" cy="403"/>
              </a:xfrm>
            </p:grpSpPr>
            <p:sp>
              <p:nvSpPr>
                <p:cNvPr id="33899" name="Rectangle 2746"/>
                <p:cNvSpPr>
                  <a:spLocks noChangeArrowheads="1"/>
                </p:cNvSpPr>
                <p:nvPr/>
              </p:nvSpPr>
              <p:spPr bwMode="auto">
                <a:xfrm>
                  <a:off x="339" y="4433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Vanillin, </a:t>
                  </a:r>
                  <a:r>
                    <a:rPr lang="en-US" sz="1200" dirty="0" err="1">
                      <a:solidFill>
                        <a:srgbClr val="FF0000"/>
                      </a:solidFill>
                      <a:cs typeface="Times New Roman" pitchFamily="18" charset="0"/>
                    </a:rPr>
                    <a:t>Xn</a:t>
                  </a:r>
                  <a:endParaRPr lang="en-US" sz="1200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900" name="Rectangle 2855"/>
                <p:cNvSpPr>
                  <a:spLocks noChangeArrowheads="1"/>
                </p:cNvSpPr>
                <p:nvPr/>
              </p:nvSpPr>
              <p:spPr bwMode="auto">
                <a:xfrm>
                  <a:off x="311" y="4433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5" name="Group 2858"/>
              <p:cNvGrpSpPr>
                <a:grpSpLocks/>
              </p:cNvGrpSpPr>
              <p:nvPr/>
            </p:nvGrpSpPr>
            <p:grpSpPr bwMode="auto">
              <a:xfrm>
                <a:off x="1962" y="4433"/>
                <a:ext cx="680" cy="403"/>
                <a:chOff x="1962" y="4433"/>
                <a:chExt cx="680" cy="403"/>
              </a:xfrm>
            </p:grpSpPr>
            <p:sp>
              <p:nvSpPr>
                <p:cNvPr id="33897" name="Rectangle 2747"/>
                <p:cNvSpPr>
                  <a:spLocks noChangeArrowheads="1"/>
                </p:cNvSpPr>
                <p:nvPr/>
              </p:nvSpPr>
              <p:spPr bwMode="auto">
                <a:xfrm>
                  <a:off x="1990" y="4433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Gr. Spatelsp.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98" name="Rectangle 2857"/>
                <p:cNvSpPr>
                  <a:spLocks noChangeArrowheads="1"/>
                </p:cNvSpPr>
                <p:nvPr/>
              </p:nvSpPr>
              <p:spPr bwMode="auto">
                <a:xfrm>
                  <a:off x="1962" y="4433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6" name="Group 2860"/>
              <p:cNvGrpSpPr>
                <a:grpSpLocks/>
              </p:cNvGrpSpPr>
              <p:nvPr/>
            </p:nvGrpSpPr>
            <p:grpSpPr bwMode="auto">
              <a:xfrm>
                <a:off x="2642" y="4433"/>
                <a:ext cx="1757" cy="403"/>
                <a:chOff x="2642" y="4433"/>
                <a:chExt cx="1757" cy="403"/>
              </a:xfrm>
            </p:grpSpPr>
            <p:sp>
              <p:nvSpPr>
                <p:cNvPr id="33895" name="Rectangle 2748"/>
                <p:cNvSpPr>
                  <a:spLocks noChangeArrowheads="1"/>
                </p:cNvSpPr>
                <p:nvPr/>
              </p:nvSpPr>
              <p:spPr bwMode="auto">
                <a:xfrm>
                  <a:off x="2670" y="4433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Sigma-Aldrich ca. €20/100g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896" name="Rectangle 2859"/>
                <p:cNvSpPr>
                  <a:spLocks noChangeArrowheads="1"/>
                </p:cNvSpPr>
                <p:nvPr/>
              </p:nvSpPr>
              <p:spPr bwMode="auto">
                <a:xfrm>
                  <a:off x="2642" y="4433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7" name="Group 2862"/>
              <p:cNvGrpSpPr>
                <a:grpSpLocks/>
              </p:cNvGrpSpPr>
              <p:nvPr/>
            </p:nvGrpSpPr>
            <p:grpSpPr bwMode="auto">
              <a:xfrm>
                <a:off x="0" y="4836"/>
                <a:ext cx="311" cy="518"/>
                <a:chOff x="0" y="4836"/>
                <a:chExt cx="311" cy="518"/>
              </a:xfrm>
            </p:grpSpPr>
            <p:sp>
              <p:nvSpPr>
                <p:cNvPr id="33893" name="Rectangle 2749"/>
                <p:cNvSpPr>
                  <a:spLocks noChangeArrowheads="1"/>
                </p:cNvSpPr>
                <p:nvPr/>
              </p:nvSpPr>
              <p:spPr bwMode="auto">
                <a:xfrm>
                  <a:off x="28" y="4836"/>
                  <a:ext cx="255" cy="5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it-IT" sz="1200">
                      <a:cs typeface="Times New Roman" pitchFamily="18" charset="0"/>
                    </a:rPr>
                    <a:t>12.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94" name="Rectangle 2861"/>
                <p:cNvSpPr>
                  <a:spLocks noChangeArrowheads="1"/>
                </p:cNvSpPr>
                <p:nvPr/>
              </p:nvSpPr>
              <p:spPr bwMode="auto">
                <a:xfrm>
                  <a:off x="0" y="4836"/>
                  <a:ext cx="31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8" name="Group 2864"/>
              <p:cNvGrpSpPr>
                <a:grpSpLocks/>
              </p:cNvGrpSpPr>
              <p:nvPr/>
            </p:nvGrpSpPr>
            <p:grpSpPr bwMode="auto">
              <a:xfrm>
                <a:off x="311" y="4836"/>
                <a:ext cx="1651" cy="518"/>
                <a:chOff x="311" y="4836"/>
                <a:chExt cx="1651" cy="518"/>
              </a:xfrm>
            </p:grpSpPr>
            <p:sp>
              <p:nvSpPr>
                <p:cNvPr id="33891" name="Rectangle 2750"/>
                <p:cNvSpPr>
                  <a:spLocks noChangeArrowheads="1"/>
                </p:cNvSpPr>
                <p:nvPr/>
              </p:nvSpPr>
              <p:spPr bwMode="auto">
                <a:xfrm>
                  <a:off x="339" y="4836"/>
                  <a:ext cx="1595" cy="5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it-IT" sz="1200" dirty="0">
                      <a:cs typeface="Times New Roman" pitchFamily="18" charset="0"/>
                    </a:rPr>
                    <a:t>2,5-Dimethyl-4-hydroxy-3(2H)</a:t>
                  </a:r>
                  <a:r>
                    <a:rPr lang="it-IT" sz="1200" dirty="0" err="1">
                      <a:cs typeface="Times New Roman" pitchFamily="18" charset="0"/>
                    </a:rPr>
                    <a:t>-furanon</a:t>
                  </a:r>
                  <a:r>
                    <a:rPr lang="it-IT" sz="1200" dirty="0">
                      <a:cs typeface="Times New Roman" pitchFamily="18" charset="0"/>
                    </a:rPr>
                    <a:t> (</a:t>
                  </a:r>
                  <a:r>
                    <a:rPr lang="it-IT" sz="1200" dirty="0" err="1">
                      <a:cs typeface="Times New Roman" pitchFamily="18" charset="0"/>
                    </a:rPr>
                    <a:t>=Furaneol</a:t>
                  </a:r>
                  <a:r>
                    <a:rPr lang="it-IT" sz="1200" dirty="0">
                      <a:cs typeface="Times New Roman" pitchFamily="18" charset="0"/>
                    </a:rPr>
                    <a:t>)</a:t>
                  </a:r>
                  <a:endParaRPr lang="en-US" sz="1200" dirty="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892" name="Rectangle 2863"/>
                <p:cNvSpPr>
                  <a:spLocks noChangeArrowheads="1"/>
                </p:cNvSpPr>
                <p:nvPr/>
              </p:nvSpPr>
              <p:spPr bwMode="auto">
                <a:xfrm>
                  <a:off x="311" y="4836"/>
                  <a:ext cx="165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49" name="Group 2866"/>
              <p:cNvGrpSpPr>
                <a:grpSpLocks/>
              </p:cNvGrpSpPr>
              <p:nvPr/>
            </p:nvGrpSpPr>
            <p:grpSpPr bwMode="auto">
              <a:xfrm>
                <a:off x="1962" y="4836"/>
                <a:ext cx="680" cy="518"/>
                <a:chOff x="1962" y="4836"/>
                <a:chExt cx="680" cy="518"/>
              </a:xfrm>
            </p:grpSpPr>
            <p:sp>
              <p:nvSpPr>
                <p:cNvPr id="33889" name="Rectangle 2751"/>
                <p:cNvSpPr>
                  <a:spLocks noChangeArrowheads="1"/>
                </p:cNvSpPr>
                <p:nvPr/>
              </p:nvSpPr>
              <p:spPr bwMode="auto">
                <a:xfrm>
                  <a:off x="1990" y="4836"/>
                  <a:ext cx="624" cy="5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Kl. Spatelsp.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90" name="Rectangle 2865"/>
                <p:cNvSpPr>
                  <a:spLocks noChangeArrowheads="1"/>
                </p:cNvSpPr>
                <p:nvPr/>
              </p:nvSpPr>
              <p:spPr bwMode="auto">
                <a:xfrm>
                  <a:off x="1962" y="4836"/>
                  <a:ext cx="68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0" name="Group 2868"/>
              <p:cNvGrpSpPr>
                <a:grpSpLocks/>
              </p:cNvGrpSpPr>
              <p:nvPr/>
            </p:nvGrpSpPr>
            <p:grpSpPr bwMode="auto">
              <a:xfrm>
                <a:off x="2642" y="4836"/>
                <a:ext cx="1757" cy="518"/>
                <a:chOff x="2642" y="4836"/>
                <a:chExt cx="1757" cy="518"/>
              </a:xfrm>
            </p:grpSpPr>
            <p:sp>
              <p:nvSpPr>
                <p:cNvPr id="33887" name="Rectangle 2752"/>
                <p:cNvSpPr>
                  <a:spLocks noChangeArrowheads="1"/>
                </p:cNvSpPr>
                <p:nvPr/>
              </p:nvSpPr>
              <p:spPr bwMode="auto">
                <a:xfrm>
                  <a:off x="2670" y="4836"/>
                  <a:ext cx="1701" cy="5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cs typeface="Times New Roman" pitchFamily="18" charset="0"/>
                    </a:rPr>
                    <a:t>Sigma-Aldrich W 317403 ca. €25/10ml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888" name="Rectangle 2867"/>
                <p:cNvSpPr>
                  <a:spLocks noChangeArrowheads="1"/>
                </p:cNvSpPr>
                <p:nvPr/>
              </p:nvSpPr>
              <p:spPr bwMode="auto">
                <a:xfrm>
                  <a:off x="2642" y="4836"/>
                  <a:ext cx="175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1" name="Group 2870"/>
              <p:cNvGrpSpPr>
                <a:grpSpLocks/>
              </p:cNvGrpSpPr>
              <p:nvPr/>
            </p:nvGrpSpPr>
            <p:grpSpPr bwMode="auto">
              <a:xfrm>
                <a:off x="0" y="5354"/>
                <a:ext cx="311" cy="403"/>
                <a:chOff x="0" y="5354"/>
                <a:chExt cx="311" cy="403"/>
              </a:xfrm>
            </p:grpSpPr>
            <p:sp>
              <p:nvSpPr>
                <p:cNvPr id="33885" name="Rectangle 2753"/>
                <p:cNvSpPr>
                  <a:spLocks noChangeArrowheads="1"/>
                </p:cNvSpPr>
                <p:nvPr/>
              </p:nvSpPr>
              <p:spPr bwMode="auto">
                <a:xfrm>
                  <a:off x="28" y="5354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13.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86" name="Rectangle 2869"/>
                <p:cNvSpPr>
                  <a:spLocks noChangeArrowheads="1"/>
                </p:cNvSpPr>
                <p:nvPr/>
              </p:nvSpPr>
              <p:spPr bwMode="auto">
                <a:xfrm>
                  <a:off x="0" y="5354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2" name="Group 2872"/>
              <p:cNvGrpSpPr>
                <a:grpSpLocks/>
              </p:cNvGrpSpPr>
              <p:nvPr/>
            </p:nvGrpSpPr>
            <p:grpSpPr bwMode="auto">
              <a:xfrm>
                <a:off x="311" y="5354"/>
                <a:ext cx="1651" cy="403"/>
                <a:chOff x="311" y="5354"/>
                <a:chExt cx="1651" cy="403"/>
              </a:xfrm>
            </p:grpSpPr>
            <p:sp>
              <p:nvSpPr>
                <p:cNvPr id="33883" name="Rectangle 2754"/>
                <p:cNvSpPr>
                  <a:spLocks noChangeArrowheads="1"/>
                </p:cNvSpPr>
                <p:nvPr/>
              </p:nvSpPr>
              <p:spPr bwMode="auto">
                <a:xfrm>
                  <a:off x="339" y="5354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Orangenöl, süß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84" name="Rectangle 2871"/>
                <p:cNvSpPr>
                  <a:spLocks noChangeArrowheads="1"/>
                </p:cNvSpPr>
                <p:nvPr/>
              </p:nvSpPr>
              <p:spPr bwMode="auto">
                <a:xfrm>
                  <a:off x="311" y="5354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3" name="Group 2874"/>
              <p:cNvGrpSpPr>
                <a:grpSpLocks/>
              </p:cNvGrpSpPr>
              <p:nvPr/>
            </p:nvGrpSpPr>
            <p:grpSpPr bwMode="auto">
              <a:xfrm>
                <a:off x="1962" y="5354"/>
                <a:ext cx="680" cy="403"/>
                <a:chOff x="1962" y="5354"/>
                <a:chExt cx="680" cy="403"/>
              </a:xfrm>
            </p:grpSpPr>
            <p:sp>
              <p:nvSpPr>
                <p:cNvPr id="33881" name="Rectangle 2755"/>
                <p:cNvSpPr>
                  <a:spLocks noChangeArrowheads="1"/>
                </p:cNvSpPr>
                <p:nvPr/>
              </p:nvSpPr>
              <p:spPr bwMode="auto">
                <a:xfrm>
                  <a:off x="1990" y="5354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13 Tr.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82" name="Rectangle 2873"/>
                <p:cNvSpPr>
                  <a:spLocks noChangeArrowheads="1"/>
                </p:cNvSpPr>
                <p:nvPr/>
              </p:nvSpPr>
              <p:spPr bwMode="auto">
                <a:xfrm>
                  <a:off x="1962" y="5354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4" name="Group 2876"/>
              <p:cNvGrpSpPr>
                <a:grpSpLocks/>
              </p:cNvGrpSpPr>
              <p:nvPr/>
            </p:nvGrpSpPr>
            <p:grpSpPr bwMode="auto">
              <a:xfrm>
                <a:off x="2642" y="5354"/>
                <a:ext cx="1757" cy="403"/>
                <a:chOff x="2642" y="5354"/>
                <a:chExt cx="1757" cy="403"/>
              </a:xfrm>
            </p:grpSpPr>
            <p:sp>
              <p:nvSpPr>
                <p:cNvPr id="33879" name="Rectangle 2756"/>
                <p:cNvSpPr>
                  <a:spLocks noChangeArrowheads="1"/>
                </p:cNvSpPr>
                <p:nvPr/>
              </p:nvSpPr>
              <p:spPr bwMode="auto">
                <a:xfrm>
                  <a:off x="2670" y="5354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 err="1">
                      <a:cs typeface="Times New Roman" pitchFamily="18" charset="0"/>
                    </a:rPr>
                    <a:t>Apotheke</a:t>
                  </a:r>
                  <a:r>
                    <a:rPr lang="en-US" sz="1200" dirty="0">
                      <a:cs typeface="Times New Roman" pitchFamily="18" charset="0"/>
                    </a:rPr>
                    <a:t>, ca. €3/5ml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880" name="Rectangle 2875"/>
                <p:cNvSpPr>
                  <a:spLocks noChangeArrowheads="1"/>
                </p:cNvSpPr>
                <p:nvPr/>
              </p:nvSpPr>
              <p:spPr bwMode="auto">
                <a:xfrm>
                  <a:off x="2642" y="5354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5" name="Group 2878"/>
              <p:cNvGrpSpPr>
                <a:grpSpLocks/>
              </p:cNvGrpSpPr>
              <p:nvPr/>
            </p:nvGrpSpPr>
            <p:grpSpPr bwMode="auto">
              <a:xfrm>
                <a:off x="0" y="5757"/>
                <a:ext cx="311" cy="403"/>
                <a:chOff x="0" y="5757"/>
                <a:chExt cx="311" cy="403"/>
              </a:xfrm>
            </p:grpSpPr>
            <p:sp>
              <p:nvSpPr>
                <p:cNvPr id="33877" name="Rectangle 2757"/>
                <p:cNvSpPr>
                  <a:spLocks noChangeArrowheads="1"/>
                </p:cNvSpPr>
                <p:nvPr/>
              </p:nvSpPr>
              <p:spPr bwMode="auto">
                <a:xfrm>
                  <a:off x="28" y="5757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14.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78" name="Rectangle 2877"/>
                <p:cNvSpPr>
                  <a:spLocks noChangeArrowheads="1"/>
                </p:cNvSpPr>
                <p:nvPr/>
              </p:nvSpPr>
              <p:spPr bwMode="auto">
                <a:xfrm>
                  <a:off x="0" y="5757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6" name="Group 2880"/>
              <p:cNvGrpSpPr>
                <a:grpSpLocks/>
              </p:cNvGrpSpPr>
              <p:nvPr/>
            </p:nvGrpSpPr>
            <p:grpSpPr bwMode="auto">
              <a:xfrm>
                <a:off x="311" y="5757"/>
                <a:ext cx="1651" cy="403"/>
                <a:chOff x="311" y="5757"/>
                <a:chExt cx="1651" cy="403"/>
              </a:xfrm>
            </p:grpSpPr>
            <p:sp>
              <p:nvSpPr>
                <p:cNvPr id="33875" name="Rectangle 2758"/>
                <p:cNvSpPr>
                  <a:spLocks noChangeArrowheads="1"/>
                </p:cNvSpPr>
                <p:nvPr/>
              </p:nvSpPr>
              <p:spPr bwMode="auto">
                <a:xfrm>
                  <a:off x="339" y="5757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GB" sz="1200">
                      <a:cs typeface="Times New Roman" pitchFamily="18" charset="0"/>
                    </a:rPr>
                    <a:t>Ethanol 96%, F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76" name="Rectangle 2879"/>
                <p:cNvSpPr>
                  <a:spLocks noChangeArrowheads="1"/>
                </p:cNvSpPr>
                <p:nvPr/>
              </p:nvSpPr>
              <p:spPr bwMode="auto">
                <a:xfrm>
                  <a:off x="311" y="5757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7" name="Group 2882"/>
              <p:cNvGrpSpPr>
                <a:grpSpLocks/>
              </p:cNvGrpSpPr>
              <p:nvPr/>
            </p:nvGrpSpPr>
            <p:grpSpPr bwMode="auto">
              <a:xfrm>
                <a:off x="1962" y="5757"/>
                <a:ext cx="680" cy="403"/>
                <a:chOff x="1962" y="5757"/>
                <a:chExt cx="680" cy="403"/>
              </a:xfrm>
            </p:grpSpPr>
            <p:sp>
              <p:nvSpPr>
                <p:cNvPr id="33873" name="Rectangle 2759"/>
                <p:cNvSpPr>
                  <a:spLocks noChangeArrowheads="1"/>
                </p:cNvSpPr>
                <p:nvPr/>
              </p:nvSpPr>
              <p:spPr bwMode="auto">
                <a:xfrm>
                  <a:off x="1990" y="5757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6mL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74" name="Rectangle 2881"/>
                <p:cNvSpPr>
                  <a:spLocks noChangeArrowheads="1"/>
                </p:cNvSpPr>
                <p:nvPr/>
              </p:nvSpPr>
              <p:spPr bwMode="auto">
                <a:xfrm>
                  <a:off x="1962" y="5757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8" name="Group 2884"/>
              <p:cNvGrpSpPr>
                <a:grpSpLocks/>
              </p:cNvGrpSpPr>
              <p:nvPr/>
            </p:nvGrpSpPr>
            <p:grpSpPr bwMode="auto">
              <a:xfrm>
                <a:off x="2642" y="5757"/>
                <a:ext cx="1757" cy="403"/>
                <a:chOff x="2642" y="5757"/>
                <a:chExt cx="1757" cy="403"/>
              </a:xfrm>
            </p:grpSpPr>
            <p:sp>
              <p:nvSpPr>
                <p:cNvPr id="33871" name="Rectangle 2760"/>
                <p:cNvSpPr>
                  <a:spLocks noChangeArrowheads="1"/>
                </p:cNvSpPr>
                <p:nvPr/>
              </p:nvSpPr>
              <p:spPr bwMode="auto">
                <a:xfrm>
                  <a:off x="2670" y="5757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 err="1">
                      <a:cs typeface="Times New Roman" pitchFamily="18" charset="0"/>
                    </a:rPr>
                    <a:t>Apotheken</a:t>
                  </a:r>
                  <a:r>
                    <a:rPr lang="en-US" sz="1200" dirty="0">
                      <a:cs typeface="Times New Roman" pitchFamily="18" charset="0"/>
                    </a:rPr>
                    <a:t>, ca. €55/1000ml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872" name="Rectangle 2883"/>
                <p:cNvSpPr>
                  <a:spLocks noChangeArrowheads="1"/>
                </p:cNvSpPr>
                <p:nvPr/>
              </p:nvSpPr>
              <p:spPr bwMode="auto">
                <a:xfrm>
                  <a:off x="2642" y="5757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59" name="Group 2886"/>
              <p:cNvGrpSpPr>
                <a:grpSpLocks/>
              </p:cNvGrpSpPr>
              <p:nvPr/>
            </p:nvGrpSpPr>
            <p:grpSpPr bwMode="auto">
              <a:xfrm>
                <a:off x="0" y="6160"/>
                <a:ext cx="311" cy="403"/>
                <a:chOff x="0" y="6160"/>
                <a:chExt cx="311" cy="403"/>
              </a:xfrm>
            </p:grpSpPr>
            <p:sp>
              <p:nvSpPr>
                <p:cNvPr id="33869" name="Rectangle 2761"/>
                <p:cNvSpPr>
                  <a:spLocks noChangeArrowheads="1"/>
                </p:cNvSpPr>
                <p:nvPr/>
              </p:nvSpPr>
              <p:spPr bwMode="auto">
                <a:xfrm>
                  <a:off x="28" y="6160"/>
                  <a:ext cx="25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15.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70" name="Rectangle 2885"/>
                <p:cNvSpPr>
                  <a:spLocks noChangeArrowheads="1"/>
                </p:cNvSpPr>
                <p:nvPr/>
              </p:nvSpPr>
              <p:spPr bwMode="auto">
                <a:xfrm>
                  <a:off x="0" y="6160"/>
                  <a:ext cx="31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60" name="Group 2888"/>
              <p:cNvGrpSpPr>
                <a:grpSpLocks/>
              </p:cNvGrpSpPr>
              <p:nvPr/>
            </p:nvGrpSpPr>
            <p:grpSpPr bwMode="auto">
              <a:xfrm>
                <a:off x="311" y="6160"/>
                <a:ext cx="1651" cy="403"/>
                <a:chOff x="311" y="6160"/>
                <a:chExt cx="1651" cy="403"/>
              </a:xfrm>
            </p:grpSpPr>
            <p:sp>
              <p:nvSpPr>
                <p:cNvPr id="33867" name="Rectangle 2762"/>
                <p:cNvSpPr>
                  <a:spLocks noChangeArrowheads="1"/>
                </p:cNvSpPr>
                <p:nvPr/>
              </p:nvSpPr>
              <p:spPr bwMode="auto">
                <a:xfrm>
                  <a:off x="339" y="6160"/>
                  <a:ext cx="1595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Propylenglycol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68" name="Rectangle 2887"/>
                <p:cNvSpPr>
                  <a:spLocks noChangeArrowheads="1"/>
                </p:cNvSpPr>
                <p:nvPr/>
              </p:nvSpPr>
              <p:spPr bwMode="auto">
                <a:xfrm>
                  <a:off x="311" y="6160"/>
                  <a:ext cx="1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61" name="Group 2890"/>
              <p:cNvGrpSpPr>
                <a:grpSpLocks/>
              </p:cNvGrpSpPr>
              <p:nvPr/>
            </p:nvGrpSpPr>
            <p:grpSpPr bwMode="auto">
              <a:xfrm>
                <a:off x="1962" y="6160"/>
                <a:ext cx="680" cy="403"/>
                <a:chOff x="1962" y="6160"/>
                <a:chExt cx="680" cy="403"/>
              </a:xfrm>
            </p:grpSpPr>
            <p:sp>
              <p:nvSpPr>
                <p:cNvPr id="33865" name="Rectangle 2763"/>
                <p:cNvSpPr>
                  <a:spLocks noChangeArrowheads="1"/>
                </p:cNvSpPr>
                <p:nvPr/>
              </p:nvSpPr>
              <p:spPr bwMode="auto">
                <a:xfrm>
                  <a:off x="1990" y="6160"/>
                  <a:ext cx="624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cs typeface="Times New Roman" pitchFamily="18" charset="0"/>
                    </a:rPr>
                    <a:t>4mL</a:t>
                  </a:r>
                </a:p>
                <a:p>
                  <a:pPr algn="l" eaLnBrk="0" hangingPunct="0"/>
                  <a:endParaRPr lang="en-US" sz="1200"/>
                </a:p>
              </p:txBody>
            </p:sp>
            <p:sp>
              <p:nvSpPr>
                <p:cNvPr id="33866" name="Rectangle 2889"/>
                <p:cNvSpPr>
                  <a:spLocks noChangeArrowheads="1"/>
                </p:cNvSpPr>
                <p:nvPr/>
              </p:nvSpPr>
              <p:spPr bwMode="auto">
                <a:xfrm>
                  <a:off x="1962" y="6160"/>
                  <a:ext cx="6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62" name="Group 2892"/>
              <p:cNvGrpSpPr>
                <a:grpSpLocks/>
              </p:cNvGrpSpPr>
              <p:nvPr/>
            </p:nvGrpSpPr>
            <p:grpSpPr bwMode="auto">
              <a:xfrm>
                <a:off x="2642" y="6160"/>
                <a:ext cx="1757" cy="403"/>
                <a:chOff x="2642" y="6160"/>
                <a:chExt cx="1757" cy="403"/>
              </a:xfrm>
            </p:grpSpPr>
            <p:sp>
              <p:nvSpPr>
                <p:cNvPr id="33863" name="Rectangle 2764"/>
                <p:cNvSpPr>
                  <a:spLocks noChangeArrowheads="1"/>
                </p:cNvSpPr>
                <p:nvPr/>
              </p:nvSpPr>
              <p:spPr bwMode="auto">
                <a:xfrm>
                  <a:off x="2670" y="6160"/>
                  <a:ext cx="1701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 err="1">
                      <a:cs typeface="Times New Roman" pitchFamily="18" charset="0"/>
                    </a:rPr>
                    <a:t>Apotheken</a:t>
                  </a:r>
                  <a:r>
                    <a:rPr lang="en-US" sz="1200" dirty="0">
                      <a:cs typeface="Times New Roman" pitchFamily="18" charset="0"/>
                    </a:rPr>
                    <a:t>, ca. €8/250ml</a:t>
                  </a:r>
                </a:p>
                <a:p>
                  <a:pPr algn="l" eaLnBrk="0" hangingPunct="0"/>
                  <a:endParaRPr lang="en-US" sz="1200" dirty="0"/>
                </a:p>
              </p:txBody>
            </p:sp>
            <p:sp>
              <p:nvSpPr>
                <p:cNvPr id="33864" name="Rectangle 2891"/>
                <p:cNvSpPr>
                  <a:spLocks noChangeArrowheads="1"/>
                </p:cNvSpPr>
                <p:nvPr/>
              </p:nvSpPr>
              <p:spPr bwMode="auto">
                <a:xfrm>
                  <a:off x="2642" y="6160"/>
                  <a:ext cx="17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33798" name="Rectangle 2894"/>
            <p:cNvSpPr>
              <a:spLocks noChangeArrowheads="1"/>
            </p:cNvSpPr>
            <p:nvPr/>
          </p:nvSpPr>
          <p:spPr bwMode="auto">
            <a:xfrm>
              <a:off x="-2" y="-2"/>
              <a:ext cx="4403" cy="6567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/>
              <a:t>Sie sind ja schließlich zum Vergnügen hier!</a:t>
            </a:r>
          </a:p>
        </p:txBody>
      </p:sp>
      <p:pic>
        <p:nvPicPr>
          <p:cNvPr id="161795" name="Picture 3" descr="werwirdmillionaer"/>
          <p:cNvPicPr>
            <a:picLocks noChangeAspect="1" noChangeArrowheads="1"/>
          </p:cNvPicPr>
          <p:nvPr/>
        </p:nvPicPr>
        <p:blipFill>
          <a:blip r:embed="rId3" cstate="print"/>
          <a:srcRect b="13699"/>
          <a:stretch>
            <a:fillRect/>
          </a:stretch>
        </p:blipFill>
        <p:spPr bwMode="auto">
          <a:xfrm>
            <a:off x="2032000" y="620713"/>
            <a:ext cx="50609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3333FF"/>
                </a:solidFill>
              </a:rPr>
              <a:t>Was ist in natürlichem Aroma Ananas drin?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468313" y="1773238"/>
            <a:ext cx="3887787" cy="576262"/>
          </a:xfrm>
          <a:prstGeom prst="hexagon">
            <a:avLst>
              <a:gd name="adj" fmla="val 168664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A: Phenol</a:t>
            </a:r>
          </a:p>
        </p:txBody>
      </p:sp>
      <p:sp>
        <p:nvSpPr>
          <p:cNvPr id="179204" name="AutoShape 4"/>
          <p:cNvSpPr>
            <a:spLocks noChangeArrowheads="1"/>
          </p:cNvSpPr>
          <p:nvPr/>
        </p:nvSpPr>
        <p:spPr bwMode="auto">
          <a:xfrm>
            <a:off x="4718050" y="1773238"/>
            <a:ext cx="3886200" cy="576262"/>
          </a:xfrm>
          <a:prstGeom prst="hexagon">
            <a:avLst>
              <a:gd name="adj" fmla="val 168595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B: Chloroform</a:t>
            </a:r>
          </a:p>
        </p:txBody>
      </p:sp>
      <p:sp>
        <p:nvSpPr>
          <p:cNvPr id="179205" name="AutoShape 5"/>
          <p:cNvSpPr>
            <a:spLocks noChangeArrowheads="1"/>
          </p:cNvSpPr>
          <p:nvPr/>
        </p:nvSpPr>
        <p:spPr bwMode="auto">
          <a:xfrm>
            <a:off x="468313" y="2565400"/>
            <a:ext cx="3887787" cy="792163"/>
          </a:xfrm>
          <a:prstGeom prst="hexagon">
            <a:avLst>
              <a:gd name="adj" fmla="val 122695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C: Benzol</a:t>
            </a:r>
          </a:p>
        </p:txBody>
      </p:sp>
      <p:sp>
        <p:nvSpPr>
          <p:cNvPr id="179206" name="AutoShape 6"/>
          <p:cNvSpPr>
            <a:spLocks noChangeArrowheads="1"/>
          </p:cNvSpPr>
          <p:nvPr/>
        </p:nvSpPr>
        <p:spPr bwMode="auto">
          <a:xfrm>
            <a:off x="4718050" y="2565400"/>
            <a:ext cx="3886200" cy="792163"/>
          </a:xfrm>
          <a:prstGeom prst="hexagon">
            <a:avLst>
              <a:gd name="adj" fmla="val 122645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D: </a:t>
            </a:r>
            <a:r>
              <a:rPr lang="de-DE" b="1" dirty="0" err="1">
                <a:solidFill>
                  <a:srgbClr val="FFFF00"/>
                </a:solidFill>
              </a:rPr>
              <a:t>Isobetaanisolol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84213" y="4263479"/>
            <a:ext cx="777398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Das glauben viele nicht, ist aber dennoch richtig!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84213" y="3619500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Die Verbindung gibt‘s gar nicht. Tschüss, Million.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84213" y="4838700"/>
            <a:ext cx="777398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Das </a:t>
            </a:r>
            <a:r>
              <a:rPr lang="de-DE" b="1">
                <a:solidFill>
                  <a:schemeClr val="hlink"/>
                </a:solidFill>
              </a:rPr>
              <a:t>denken viele</a:t>
            </a:r>
            <a:r>
              <a:rPr lang="de-DE">
                <a:solidFill>
                  <a:schemeClr val="hlink"/>
                </a:solidFill>
              </a:rPr>
              <a:t>, das macht das Ergebnis aber nicht richtiger!</a:t>
            </a:r>
          </a:p>
        </p:txBody>
      </p:sp>
      <p:sp>
        <p:nvSpPr>
          <p:cNvPr id="3585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977900"/>
          </a:xfrm>
        </p:spPr>
        <p:txBody>
          <a:bodyPr/>
          <a:lstStyle/>
          <a:p>
            <a:pPr eaLnBrk="1" hangingPunct="1"/>
            <a:r>
              <a:rPr lang="de-DE"/>
              <a:t>Die 100-Euro-Frage: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684213" y="5559425"/>
            <a:ext cx="777398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9900"/>
                </a:solidFill>
              </a:rPr>
              <a:t>Genau!</a:t>
            </a:r>
            <a:br>
              <a:rPr lang="de-DE" b="1" dirty="0">
                <a:solidFill>
                  <a:srgbClr val="009900"/>
                </a:solidFill>
              </a:rPr>
            </a:br>
            <a:r>
              <a:rPr lang="de-DE" dirty="0">
                <a:solidFill>
                  <a:srgbClr val="009900"/>
                </a:solidFill>
              </a:rPr>
              <a:t>Sie können heute mit dem Taxi heim!</a:t>
            </a:r>
          </a:p>
        </p:txBody>
      </p:sp>
      <p:pic>
        <p:nvPicPr>
          <p:cNvPr id="35853" name="Picture 12" descr="werwirdmillionaer"/>
          <p:cNvPicPr>
            <a:picLocks noChangeAspect="1" noChangeArrowheads="1"/>
          </p:cNvPicPr>
          <p:nvPr/>
        </p:nvPicPr>
        <p:blipFill>
          <a:blip r:embed="rId5" cstate="print"/>
          <a:srcRect l="10135" t="10291" r="8109" b="26930"/>
          <a:stretch>
            <a:fillRect/>
          </a:stretch>
        </p:blipFill>
        <p:spPr bwMode="auto">
          <a:xfrm>
            <a:off x="900113" y="206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9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0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9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0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9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0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9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203"/>
                  </p:tgtEl>
                </p:cond>
              </p:nextCondLst>
            </p:seq>
          </p:childTnLst>
        </p:cTn>
      </p:par>
    </p:tnLst>
    <p:bldLst>
      <p:bldP spid="179203" grpId="0" animBg="1"/>
      <p:bldP spid="179204" grpId="0" animBg="1"/>
      <p:bldP spid="179205" grpId="0" animBg="1"/>
      <p:bldP spid="179206" grpId="0" animBg="1"/>
      <p:bldP spid="1792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Klassifizierung von Aromen (D)</a:t>
            </a:r>
          </a:p>
        </p:txBody>
      </p:sp>
      <p:sp>
        <p:nvSpPr>
          <p:cNvPr id="185429" name="Text Box 85"/>
          <p:cNvSpPr txBox="1">
            <a:spLocks noChangeArrowheads="1"/>
          </p:cNvSpPr>
          <p:nvPr/>
        </p:nvSpPr>
        <p:spPr bwMode="auto">
          <a:xfrm>
            <a:off x="250825" y="836613"/>
            <a:ext cx="8642350" cy="544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b="1" dirty="0"/>
              <a:t>synthetisch</a:t>
            </a:r>
            <a:r>
              <a:rPr lang="de-DE" dirty="0"/>
              <a:t>: Stoffmischung gibt es in der Natur nicht;</a:t>
            </a:r>
            <a:br>
              <a:rPr lang="de-DE" dirty="0"/>
            </a:br>
            <a:r>
              <a:rPr lang="de-DE" i="1" dirty="0" err="1"/>
              <a:t>Red</a:t>
            </a:r>
            <a:r>
              <a:rPr lang="de-DE" i="1" dirty="0"/>
              <a:t> Bull, Bubble-</a:t>
            </a:r>
            <a:r>
              <a:rPr lang="de-DE" i="1" dirty="0" err="1"/>
              <a:t>Gum</a:t>
            </a:r>
            <a:endParaRPr lang="de-DE" i="1" dirty="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b="1" dirty="0"/>
              <a:t>naturidentisch</a:t>
            </a:r>
            <a:r>
              <a:rPr lang="de-DE" dirty="0"/>
              <a:t>: Stoffe sind synthetisch, Mischung ist erfolgt, aber nur solcher Stoffe, die in den biologisch gewachsenen Aromen ebenfalls enthalten sind.</a:t>
            </a:r>
            <a:br>
              <a:rPr lang="de-DE" dirty="0"/>
            </a:br>
            <a:r>
              <a:rPr lang="de-DE" i="1" dirty="0"/>
              <a:t>Erdbeere, Kirsch, Ananas.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b="1" dirty="0"/>
              <a:t>natürlich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A: „natürliches Aroma ...“ wird von natürlichen (!) Organismen hergestellt;</a:t>
            </a:r>
            <a:br>
              <a:rPr lang="de-DE" dirty="0"/>
            </a:br>
            <a:r>
              <a:rPr lang="de-DE" i="1" dirty="0"/>
              <a:t>Natürliches Aroma</a:t>
            </a:r>
            <a:r>
              <a:rPr lang="de-DE" dirty="0"/>
              <a:t> </a:t>
            </a:r>
            <a:r>
              <a:rPr lang="de-DE" i="1" dirty="0"/>
              <a:t>Erdbeere</a:t>
            </a:r>
            <a:r>
              <a:rPr lang="de-DE" dirty="0"/>
              <a:t> </a:t>
            </a:r>
            <a:r>
              <a:rPr lang="de-DE" i="1" dirty="0"/>
              <a:t>durch Pilze</a:t>
            </a:r>
          </a:p>
          <a:p>
            <a:pPr marL="457200" indent="-457200" algn="l">
              <a:spcBef>
                <a:spcPct val="50000"/>
              </a:spcBef>
            </a:pPr>
            <a:r>
              <a:rPr lang="de-DE" dirty="0"/>
              <a:t>     B: „natürliches Erdbeeraroma“ wird aus </a:t>
            </a:r>
            <a:r>
              <a:rPr lang="de-DE"/>
              <a:t>ursprünglichen Produkten </a:t>
            </a:r>
            <a:r>
              <a:rPr lang="de-DE" dirty="0"/>
              <a:t>extrahiert;</a:t>
            </a:r>
            <a:br>
              <a:rPr lang="de-DE" dirty="0"/>
            </a:br>
            <a:r>
              <a:rPr lang="de-DE" i="1" dirty="0"/>
              <a:t>Natürliches</a:t>
            </a:r>
            <a:r>
              <a:rPr lang="de-DE" dirty="0"/>
              <a:t> </a:t>
            </a:r>
            <a:r>
              <a:rPr lang="de-DE" i="1" dirty="0"/>
              <a:t>Erdbeeraroma aus Erdbeeren</a:t>
            </a:r>
          </a:p>
        </p:txBody>
      </p:sp>
      <p:sp>
        <p:nvSpPr>
          <p:cNvPr id="185435" name="AutoShape 91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5436" name="Rectangle 92"/>
          <p:cNvSpPr>
            <a:spLocks noChangeArrowheads="1"/>
          </p:cNvSpPr>
          <p:nvPr/>
        </p:nvSpPr>
        <p:spPr bwMode="auto">
          <a:xfrm>
            <a:off x="681038" y="4484688"/>
            <a:ext cx="40338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FF00FF"/>
                </a:solidFill>
              </a:rPr>
              <a:t>Natürliches Aroma</a:t>
            </a:r>
            <a:r>
              <a:rPr lang="de-DE" dirty="0">
                <a:solidFill>
                  <a:srgbClr val="FF00FF"/>
                </a:solidFill>
              </a:rPr>
              <a:t> </a:t>
            </a:r>
            <a:r>
              <a:rPr lang="de-DE" i="1" dirty="0">
                <a:solidFill>
                  <a:srgbClr val="FF00FF"/>
                </a:solidFill>
              </a:rPr>
              <a:t>Erdbeere</a:t>
            </a:r>
          </a:p>
        </p:txBody>
      </p:sp>
      <p:sp>
        <p:nvSpPr>
          <p:cNvPr id="185437" name="Rectangle 93"/>
          <p:cNvSpPr>
            <a:spLocks noChangeArrowheads="1"/>
          </p:cNvSpPr>
          <p:nvPr/>
        </p:nvSpPr>
        <p:spPr bwMode="auto">
          <a:xfrm>
            <a:off x="682624" y="5765800"/>
            <a:ext cx="3746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FF00FF"/>
                </a:solidFill>
              </a:rPr>
              <a:t>Natürliches</a:t>
            </a:r>
            <a:r>
              <a:rPr lang="de-DE" dirty="0">
                <a:solidFill>
                  <a:srgbClr val="FF00FF"/>
                </a:solidFill>
              </a:rPr>
              <a:t> </a:t>
            </a:r>
            <a:r>
              <a:rPr lang="de-DE" i="1" dirty="0">
                <a:solidFill>
                  <a:srgbClr val="FF00FF"/>
                </a:solidFill>
              </a:rPr>
              <a:t>Erdbeeraroma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9" grpId="0" build="p"/>
      <p:bldP spid="185435" grpId="0" animBg="1"/>
      <p:bldP spid="185436" grpId="0"/>
      <p:bldP spid="185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Brausepulver analysieren</a:t>
            </a:r>
          </a:p>
        </p:txBody>
      </p:sp>
      <p:pic>
        <p:nvPicPr>
          <p:cNvPr id="37892" name="Picture 3" descr="Brause_Himbeere_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74788"/>
            <a:ext cx="60198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3429000"/>
            <a:ext cx="6248400" cy="2133600"/>
            <a:chOff x="1728" y="2160"/>
            <a:chExt cx="3936" cy="1344"/>
          </a:xfrm>
        </p:grpSpPr>
        <p:sp>
          <p:nvSpPr>
            <p:cNvPr id="37901" name="Text Box 7"/>
            <p:cNvSpPr txBox="1">
              <a:spLocks noChangeArrowheads="1"/>
            </p:cNvSpPr>
            <p:nvPr/>
          </p:nvSpPr>
          <p:spPr bwMode="auto">
            <a:xfrm>
              <a:off x="4272" y="3158"/>
              <a:ext cx="1392" cy="3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1800" b="1"/>
                <a:t>Farbige Körnchen: </a:t>
              </a:r>
              <a:r>
                <a:rPr lang="de-DE" sz="1800" b="1">
                  <a:solidFill>
                    <a:srgbClr val="008000"/>
                  </a:solidFill>
                </a:rPr>
                <a:t>Farbstoff</a:t>
              </a:r>
            </a:p>
          </p:txBody>
        </p:sp>
        <p:sp>
          <p:nvSpPr>
            <p:cNvPr id="37902" name="Line 8"/>
            <p:cNvSpPr>
              <a:spLocks noChangeShapeType="1"/>
            </p:cNvSpPr>
            <p:nvPr/>
          </p:nvSpPr>
          <p:spPr bwMode="auto">
            <a:xfrm>
              <a:off x="1728" y="2160"/>
              <a:ext cx="2544" cy="1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0" y="3016250"/>
            <a:ext cx="5715000" cy="1647825"/>
            <a:chOff x="1920" y="1900"/>
            <a:chExt cx="3600" cy="1038"/>
          </a:xfrm>
        </p:grpSpPr>
        <p:sp>
          <p:nvSpPr>
            <p:cNvPr id="37899" name="Text Box 6"/>
            <p:cNvSpPr txBox="1">
              <a:spLocks noChangeArrowheads="1"/>
            </p:cNvSpPr>
            <p:nvPr/>
          </p:nvSpPr>
          <p:spPr bwMode="auto">
            <a:xfrm>
              <a:off x="4272" y="1900"/>
              <a:ext cx="1248" cy="10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de-DE" sz="1800" b="1"/>
                <a:t>„Weisse“ Pulver:</a:t>
              </a:r>
            </a:p>
            <a:p>
              <a:pPr algn="l"/>
              <a:r>
                <a:rPr lang="de-DE" sz="1800" b="1">
                  <a:solidFill>
                    <a:srgbClr val="008000"/>
                  </a:solidFill>
                </a:rPr>
                <a:t>Hydrogen-carbonat</a:t>
              </a:r>
            </a:p>
            <a:p>
              <a:pPr algn="l"/>
              <a:r>
                <a:rPr lang="de-DE" sz="1800" b="1">
                  <a:solidFill>
                    <a:srgbClr val="008000"/>
                  </a:solidFill>
                </a:rPr>
                <a:t>Aroma auf Maltodextrin</a:t>
              </a:r>
            </a:p>
            <a:p>
              <a:pPr algn="l"/>
              <a:r>
                <a:rPr lang="de-DE" sz="1800" b="1">
                  <a:solidFill>
                    <a:srgbClr val="008000"/>
                  </a:solidFill>
                </a:rPr>
                <a:t>Süßstoff</a:t>
              </a:r>
            </a:p>
          </p:txBody>
        </p:sp>
        <p:sp>
          <p:nvSpPr>
            <p:cNvPr id="37900" name="Line 9"/>
            <p:cNvSpPr>
              <a:spLocks noChangeShapeType="1"/>
            </p:cNvSpPr>
            <p:nvPr/>
          </p:nvSpPr>
          <p:spPr bwMode="auto">
            <a:xfrm>
              <a:off x="1920" y="1968"/>
              <a:ext cx="2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24200" y="1524000"/>
            <a:ext cx="5638800" cy="1066800"/>
            <a:chOff x="1968" y="960"/>
            <a:chExt cx="3552" cy="672"/>
          </a:xfrm>
        </p:grpSpPr>
        <p:sp>
          <p:nvSpPr>
            <p:cNvPr id="37897" name="Text Box 4"/>
            <p:cNvSpPr txBox="1">
              <a:spLocks noChangeArrowheads="1"/>
            </p:cNvSpPr>
            <p:nvPr/>
          </p:nvSpPr>
          <p:spPr bwMode="auto">
            <a:xfrm>
              <a:off x="4272" y="960"/>
              <a:ext cx="1248" cy="51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1800" b="1"/>
                <a:t>Große Kristalle: </a:t>
              </a:r>
              <a:r>
                <a:rPr lang="de-DE" sz="1800" b="1">
                  <a:solidFill>
                    <a:srgbClr val="008000"/>
                  </a:solidFill>
                </a:rPr>
                <a:t>Zitronensäure</a:t>
              </a:r>
            </a:p>
            <a:p>
              <a:pPr algn="l"/>
              <a:r>
                <a:rPr lang="de-DE" sz="1800" b="1">
                  <a:solidFill>
                    <a:srgbClr val="008000"/>
                  </a:solidFill>
                </a:rPr>
                <a:t>Saccharose</a:t>
              </a:r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V="1">
              <a:off x="1968" y="1056"/>
              <a:ext cx="2304" cy="5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1870" name="AutoShape 1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Vom Untersuchen zum Herstellen</a:t>
            </a:r>
          </a:p>
        </p:txBody>
      </p:sp>
      <p:pic>
        <p:nvPicPr>
          <p:cNvPr id="38916" name="Picture 3" descr="Brause_Zutat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92238"/>
            <a:ext cx="9144000" cy="3981450"/>
          </a:xfrm>
          <a:noFill/>
        </p:spPr>
      </p:pic>
      <p:sp>
        <p:nvSpPr>
          <p:cNvPr id="148484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Das selbst hergestellte Produkt:</a:t>
            </a:r>
          </a:p>
        </p:txBody>
      </p:sp>
      <p:pic>
        <p:nvPicPr>
          <p:cNvPr id="39940" name="Picture 3" descr="Brause_r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054100"/>
            <a:ext cx="2554288" cy="5111750"/>
          </a:xfrm>
          <a:noFill/>
        </p:spPr>
      </p:pic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284663" y="1052513"/>
            <a:ext cx="3886200" cy="5262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de-DE" b="1">
                <a:solidFill>
                  <a:srgbClr val="009900"/>
                </a:solidFill>
              </a:rPr>
              <a:t>Diskutieren Sie:</a:t>
            </a:r>
            <a:r>
              <a:rPr lang="de-DE">
                <a:solidFill>
                  <a:srgbClr val="800000"/>
                </a:solidFill>
              </a:rPr>
              <a:t> </a:t>
            </a:r>
            <a:r>
              <a:rPr lang="de-DE"/>
              <a:t>sollen Farbstoffe ‘rein oder nicht? </a:t>
            </a:r>
          </a:p>
          <a:p>
            <a:pPr marL="457200" indent="-457200" algn="l">
              <a:buFontTx/>
              <a:buAutoNum type="arabicPeriod"/>
            </a:pPr>
            <a:r>
              <a:rPr lang="de-DE" b="1">
                <a:solidFill>
                  <a:srgbClr val="009900"/>
                </a:solidFill>
              </a:rPr>
              <a:t>Führen Sie durch:</a:t>
            </a:r>
            <a:r>
              <a:rPr lang="de-DE">
                <a:solidFill>
                  <a:srgbClr val="800000"/>
                </a:solidFill>
              </a:rPr>
              <a:t> </a:t>
            </a:r>
            <a:r>
              <a:rPr lang="de-DE"/>
              <a:t>mit und ohne Farbstoff in untersch. Gruppen (Schüler wissen nicht, dass es sich um anson-sten </a:t>
            </a:r>
            <a:r>
              <a:rPr lang="de-DE" b="1"/>
              <a:t>identische</a:t>
            </a:r>
            <a:r>
              <a:rPr lang="de-DE"/>
              <a:t> Rezepte handelt), mit Colasirup bzw. Aromen.</a:t>
            </a:r>
          </a:p>
          <a:p>
            <a:pPr marL="457200" indent="-457200" algn="l">
              <a:buFontTx/>
              <a:buAutoNum type="arabicPeriod"/>
            </a:pPr>
            <a:r>
              <a:rPr lang="de-DE" b="1">
                <a:solidFill>
                  <a:srgbClr val="009900"/>
                </a:solidFill>
              </a:rPr>
              <a:t>Diskutieren Sie:</a:t>
            </a:r>
            <a:r>
              <a:rPr lang="de-DE">
                <a:solidFill>
                  <a:srgbClr val="800000"/>
                </a:solidFill>
              </a:rPr>
              <a:t> </a:t>
            </a:r>
            <a:r>
              <a:rPr lang="de-DE"/>
              <a:t>welche „Sorte“ schmeckt besser?</a:t>
            </a:r>
          </a:p>
        </p:txBody>
      </p:sp>
      <p:sp>
        <p:nvSpPr>
          <p:cNvPr id="149509" name="AutoShape 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build="p"/>
      <p:bldP spid="1495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1. Warum…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07375" cy="4800600"/>
          </a:xfrm>
        </p:spPr>
        <p:txBody>
          <a:bodyPr/>
          <a:lstStyle/>
          <a:p>
            <a:r>
              <a:rPr lang="de-DE" sz="3600" b="1"/>
              <a:t>…ich Lebensmittel-Inhalte für sinnvoll halte.</a:t>
            </a:r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  <p:bldP spid="3133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Lernfelder im „Zusammenhang“</a:t>
            </a: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684213" y="1268413"/>
            <a:ext cx="4537075" cy="2519362"/>
          </a:xfrm>
          <a:prstGeom prst="ellipse">
            <a:avLst/>
          </a:prstGeom>
          <a:solidFill>
            <a:srgbClr val="FFCC66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de-DE" sz="3600">
                <a:solidFill>
                  <a:srgbClr val="800000"/>
                </a:solidFill>
              </a:rPr>
              <a:t>Mischen</a:t>
            </a:r>
          </a:p>
          <a:p>
            <a:pPr algn="l"/>
            <a:r>
              <a:rPr lang="de-DE" sz="3600">
                <a:solidFill>
                  <a:srgbClr val="800000"/>
                </a:solidFill>
              </a:rPr>
              <a:t>und</a:t>
            </a:r>
          </a:p>
          <a:p>
            <a:pPr algn="l"/>
            <a:r>
              <a:rPr lang="de-DE" sz="3600">
                <a:solidFill>
                  <a:srgbClr val="800000"/>
                </a:solidFill>
              </a:rPr>
              <a:t>Trennen</a:t>
            </a: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3921125" y="1268413"/>
            <a:ext cx="4537075" cy="2519362"/>
          </a:xfrm>
          <a:prstGeom prst="ellipse">
            <a:avLst/>
          </a:prstGeom>
          <a:solidFill>
            <a:srgbClr val="FFCCCC">
              <a:alpha val="5098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de-DE" sz="3600"/>
              <a:t> </a:t>
            </a:r>
            <a:r>
              <a:rPr lang="de-DE" sz="3600">
                <a:solidFill>
                  <a:srgbClr val="FF5050"/>
                </a:solidFill>
              </a:rPr>
              <a:t>chemische</a:t>
            </a:r>
          </a:p>
          <a:p>
            <a:pPr algn="r"/>
            <a:r>
              <a:rPr lang="de-DE" sz="3600">
                <a:solidFill>
                  <a:srgbClr val="FF5050"/>
                </a:solidFill>
              </a:rPr>
              <a:t>Reaktion</a:t>
            </a: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 rot="-5400000">
            <a:off x="2302669" y="2709069"/>
            <a:ext cx="4537075" cy="2519363"/>
          </a:xfrm>
          <a:prstGeom prst="ellipse">
            <a:avLst/>
          </a:prstGeom>
          <a:solidFill>
            <a:srgbClr val="CCFFCC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de-DE" sz="3600"/>
          </a:p>
          <a:p>
            <a:endParaRPr lang="de-DE" sz="3600"/>
          </a:p>
          <a:p>
            <a:endParaRPr lang="de-DE" sz="3600"/>
          </a:p>
          <a:p>
            <a:endParaRPr lang="de-DE" sz="3600"/>
          </a:p>
          <a:p>
            <a:r>
              <a:rPr lang="de-DE" sz="3600">
                <a:solidFill>
                  <a:srgbClr val="009900"/>
                </a:solidFill>
              </a:rPr>
              <a:t>Säuren</a:t>
            </a:r>
          </a:p>
          <a:p>
            <a:r>
              <a:rPr lang="de-DE" sz="3600">
                <a:solidFill>
                  <a:srgbClr val="009900"/>
                </a:solidFill>
              </a:rPr>
              <a:t>und</a:t>
            </a:r>
          </a:p>
          <a:p>
            <a:r>
              <a:rPr lang="de-DE" sz="3600">
                <a:solidFill>
                  <a:srgbClr val="009900"/>
                </a:solidFill>
              </a:rPr>
              <a:t>Basen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3779838" y="2205038"/>
            <a:ext cx="15843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3333FF"/>
                </a:solidFill>
              </a:rPr>
              <a:t>Brause</a:t>
            </a:r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/>
      <p:bldP spid="150532" grpId="0" animBg="1"/>
      <p:bldP spid="150533" grpId="0" animBg="1"/>
      <p:bldP spid="150534" grpId="0"/>
      <p:bldP spid="1505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de-DE" sz="3200"/>
              <a:t>Die 1000-Euro-Frage.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84213" y="1027113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FF"/>
                </a:solidFill>
              </a:rPr>
              <a:t>Welche Wurst (alle drei: Göttinger) ist frisch?</a:t>
            </a:r>
          </a:p>
        </p:txBody>
      </p:sp>
      <p:pic>
        <p:nvPicPr>
          <p:cNvPr id="41989" name="Picture 4" descr="Wurst_umgeroet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533525"/>
            <a:ext cx="583247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AutoShape 5"/>
          <p:cNvSpPr>
            <a:spLocks noChangeArrowheads="1"/>
          </p:cNvSpPr>
          <p:nvPr/>
        </p:nvSpPr>
        <p:spPr bwMode="auto">
          <a:xfrm>
            <a:off x="752475" y="2835275"/>
            <a:ext cx="1296988" cy="806450"/>
          </a:xfrm>
          <a:prstGeom prst="hexagon">
            <a:avLst>
              <a:gd name="adj" fmla="val 36462"/>
              <a:gd name="vf" fmla="val 115470"/>
            </a:avLst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3203575" y="5275263"/>
            <a:ext cx="1592263" cy="817562"/>
          </a:xfrm>
          <a:prstGeom prst="hexagon">
            <a:avLst>
              <a:gd name="adj" fmla="val 46408"/>
              <a:gd name="vf" fmla="val 115470"/>
            </a:avLst>
          </a:prstGeom>
          <a:solidFill>
            <a:srgbClr val="0000FF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757238" y="5303838"/>
            <a:ext cx="1292225" cy="788987"/>
          </a:xfrm>
          <a:prstGeom prst="hexagon">
            <a:avLst>
              <a:gd name="adj" fmla="val 32916"/>
              <a:gd name="vf" fmla="val 115470"/>
            </a:avLst>
          </a:prstGeom>
          <a:solidFill>
            <a:srgbClr val="0000FF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62824" name="AutoShape 8"/>
          <p:cNvSpPr>
            <a:spLocks noChangeArrowheads="1"/>
          </p:cNvSpPr>
          <p:nvPr/>
        </p:nvSpPr>
        <p:spPr bwMode="auto">
          <a:xfrm>
            <a:off x="6013450" y="1606550"/>
            <a:ext cx="3095625" cy="641350"/>
          </a:xfrm>
          <a:prstGeom prst="hexagon">
            <a:avLst>
              <a:gd name="adj" fmla="val 120668"/>
              <a:gd name="vf" fmla="val 115470"/>
            </a:avLst>
          </a:prstGeom>
          <a:solidFill>
            <a:srgbClr val="0000FF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FFFF00"/>
                </a:solidFill>
              </a:rPr>
              <a:t>D: alle drei?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6156325" y="4005263"/>
            <a:ext cx="273685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Sie sehen richtig, Antwort ist aber falsch.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156325" y="2492375"/>
            <a:ext cx="273685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8000"/>
                </a:solidFill>
              </a:rPr>
              <a:t>Sie denken falsch, Antwort ist aber richtig.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6084888" y="5121275"/>
            <a:ext cx="273685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Sie sehen falsch, Antwort ist auch falsch.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6156325" y="3644900"/>
            <a:ext cx="27368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Kann schon sein.</a:t>
            </a:r>
          </a:p>
        </p:txBody>
      </p:sp>
      <p:pic>
        <p:nvPicPr>
          <p:cNvPr id="41998" name="Picture 13" descr="werwirdmillionaer"/>
          <p:cNvPicPr>
            <a:picLocks noChangeAspect="1" noChangeArrowheads="1"/>
          </p:cNvPicPr>
          <p:nvPr/>
        </p:nvPicPr>
        <p:blipFill>
          <a:blip r:embed="rId5" cstate="print"/>
          <a:srcRect l="10135" t="10291" r="8109" b="26930"/>
          <a:stretch>
            <a:fillRect/>
          </a:stretch>
        </p:blipFill>
        <p:spPr bwMode="auto">
          <a:xfrm>
            <a:off x="1619250" y="206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2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2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2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2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4"/>
                  </p:tgtEl>
                </p:cond>
              </p:nextCondLst>
            </p:seq>
          </p:childTnLst>
        </p:cTn>
      </p:par>
    </p:tnLst>
    <p:bldLst>
      <p:bldP spid="162821" grpId="0" animBg="1"/>
      <p:bldP spid="162822" grpId="0" animBg="1"/>
      <p:bldP spid="162823" grpId="0" animBg="1"/>
      <p:bldP spid="162824" grpId="0" animBg="1"/>
      <p:bldP spid="162825" grpId="0"/>
      <p:bldP spid="162826" grpId="0"/>
      <p:bldP spid="162827" grpId="0"/>
      <p:bldP spid="1628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865188"/>
          </a:xfrm>
        </p:spPr>
        <p:txBody>
          <a:bodyPr/>
          <a:lstStyle/>
          <a:p>
            <a:pPr eaLnBrk="1" hangingPunct="1"/>
            <a:r>
              <a:rPr lang="de-DE"/>
              <a:t>Die Logik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692275" y="1557338"/>
            <a:ext cx="6765925" cy="2774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3200"/>
              <a:t>Gebrühtes Fleisch ist grau.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3200"/>
              <a:t>Wiener sind nicht grau.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3200"/>
              <a:t>Sie sind aber (ab)gebrüht.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3200"/>
              <a:t>Folglich?</a:t>
            </a:r>
          </a:p>
        </p:txBody>
      </p:sp>
      <p:sp>
        <p:nvSpPr>
          <p:cNvPr id="153604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865188"/>
          </a:xfrm>
        </p:spPr>
        <p:txBody>
          <a:bodyPr/>
          <a:lstStyle/>
          <a:p>
            <a:r>
              <a:rPr lang="de-DE"/>
              <a:t>Ähnliches Beispiel: Brot</a:t>
            </a:r>
          </a:p>
        </p:txBody>
      </p:sp>
      <p:pic>
        <p:nvPicPr>
          <p:cNvPr id="296966" name="Picture 6" descr="brot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2695575" cy="1800225"/>
          </a:xfrm>
          <a:prstGeom prst="rect">
            <a:avLst/>
          </a:prstGeom>
          <a:noFill/>
        </p:spPr>
      </p:pic>
      <p:pic>
        <p:nvPicPr>
          <p:cNvPr id="296964" name="Picture 4" descr="bro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276475"/>
            <a:ext cx="2540000" cy="2108200"/>
          </a:xfrm>
          <a:prstGeom prst="rect">
            <a:avLst/>
          </a:prstGeom>
          <a:noFill/>
        </p:spPr>
      </p:pic>
      <p:pic>
        <p:nvPicPr>
          <p:cNvPr id="296965" name="Picture 5" descr="brot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336925"/>
            <a:ext cx="3670300" cy="2878138"/>
          </a:xfrm>
          <a:prstGeom prst="rect">
            <a:avLst/>
          </a:prstGeom>
          <a:noFill/>
        </p:spPr>
      </p:pic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4067175" y="1268413"/>
            <a:ext cx="439102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/>
              <a:t>Welches der Brote ...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439102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/>
              <a:t>... ist am gesündesten?</a:t>
            </a:r>
          </a:p>
        </p:txBody>
      </p:sp>
      <p:sp>
        <p:nvSpPr>
          <p:cNvPr id="296969" name="AutoShape 9"/>
          <p:cNvSpPr>
            <a:spLocks noChangeArrowheads="1"/>
          </p:cNvSpPr>
          <p:nvPr/>
        </p:nvSpPr>
        <p:spPr bwMode="auto">
          <a:xfrm flipH="1">
            <a:off x="8783638" y="6497637"/>
            <a:ext cx="360362" cy="360363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7" grpId="0"/>
      <p:bldP spid="296968" grpId="0"/>
      <p:bldP spid="2969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besondere Erkenntnis daraus: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125538"/>
          </a:xfrm>
        </p:spPr>
        <p:txBody>
          <a:bodyPr/>
          <a:lstStyle/>
          <a:p>
            <a:pPr marL="0" indent="0" algn="ctr"/>
            <a:r>
              <a:rPr lang="de-DE" sz="3600" dirty="0">
                <a:solidFill>
                  <a:srgbClr val="FF0000"/>
                </a:solidFill>
              </a:rPr>
              <a:t>Besteht der Verbraucher auf einer bestimmten Farbe, kriegt er sie.</a:t>
            </a: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685800" y="2924174"/>
            <a:ext cx="7772400" cy="25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3600" dirty="0"/>
              <a:t>Etwas offen ist noch:</a:t>
            </a:r>
          </a:p>
          <a:p>
            <a:pPr>
              <a:spcBef>
                <a:spcPct val="20000"/>
              </a:spcBef>
            </a:pPr>
            <a:r>
              <a:rPr lang="de-DE" sz="3600" dirty="0"/>
              <a:t>Wann und wo entsteht die unverrückbare Vorstellung davon, wie ein Produkt auszusehen hat?</a:t>
            </a:r>
          </a:p>
        </p:txBody>
      </p:sp>
      <p:sp>
        <p:nvSpPr>
          <p:cNvPr id="303109" name="AutoShape 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  <p:bldP spid="303108" grpId="0"/>
      <p:bldP spid="3031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haben wir gelernt?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114925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dirty="0"/>
              <a:t>Etwas über die Rolle von Farbstoffen in Lebensmitteln</a:t>
            </a:r>
          </a:p>
          <a:p>
            <a:pPr>
              <a:buFontTx/>
              <a:buChar char="•"/>
            </a:pPr>
            <a:r>
              <a:rPr lang="de-DE" dirty="0"/>
              <a:t>Dass es zwei Farbstofftypen gibt:</a:t>
            </a:r>
          </a:p>
          <a:p>
            <a:pPr lvl="1"/>
            <a:r>
              <a:rPr lang="de-DE" sz="2000" dirty="0"/>
              <a:t>solche, die im Verlauf der Herstellung entstehen (</a:t>
            </a:r>
            <a:r>
              <a:rPr lang="de-DE" sz="2000" dirty="0" err="1"/>
              <a:t>Maillard</a:t>
            </a:r>
            <a:r>
              <a:rPr lang="de-DE" sz="2000" dirty="0"/>
              <a:t>-Produkte bzw. Reduktionsprodukte aus natürlichem Umfeld) und</a:t>
            </a:r>
          </a:p>
          <a:p>
            <a:pPr lvl="1"/>
            <a:r>
              <a:rPr lang="de-DE" sz="2000" dirty="0"/>
              <a:t>als Farbstoffe zugesetzte (z.B. Backfarben)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rgbClr val="FF0000"/>
                </a:solidFill>
              </a:rPr>
              <a:t>Grenzen unseres Erfahrungswissens = Ansatzpunkt für den fachlichen Unterricht</a:t>
            </a:r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  <p:bldP spid="3041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Wie…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07375" cy="1347782"/>
          </a:xfrm>
        </p:spPr>
        <p:txBody>
          <a:bodyPr/>
          <a:lstStyle/>
          <a:p>
            <a:r>
              <a:rPr lang="de-DE" sz="3600" b="1" dirty="0"/>
              <a:t>…kann man Inhalte </a:t>
            </a:r>
            <a:r>
              <a:rPr lang="de-DE" sz="3600" b="1" dirty="0">
                <a:solidFill>
                  <a:srgbClr val="008000"/>
                </a:solidFill>
              </a:rPr>
              <a:t>anders</a:t>
            </a:r>
            <a:r>
              <a:rPr lang="de-DE" sz="3600" b="1" dirty="0"/>
              <a:t> transportieren?</a:t>
            </a:r>
          </a:p>
        </p:txBody>
      </p:sp>
      <p:sp>
        <p:nvSpPr>
          <p:cNvPr id="317444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8934"/>
            <a:ext cx="8207375" cy="13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Bsp. 1: Polysaccharide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  <p:bldP spid="317444" grpId="0" animBg="1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163"/>
            <a:ext cx="9145588" cy="579438"/>
          </a:xfrm>
        </p:spPr>
        <p:txBody>
          <a:bodyPr/>
          <a:lstStyle/>
          <a:p>
            <a:pPr eaLnBrk="1" hangingPunct="1"/>
            <a:r>
              <a:rPr lang="de-DE" dirty="0"/>
              <a:t>„Stabilisator: Johannisbrotkernmehl“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685800" y="4025900"/>
            <a:ext cx="7696200" cy="1917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de-DE" b="1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de-DE" b="1">
                <a:solidFill>
                  <a:srgbClr val="FF0000"/>
                </a:solidFill>
                <a:cs typeface="Times New Roman" pitchFamily="18" charset="0"/>
                <a:hlinkClick r:id="rId3" action="ppaction://hlinkfile"/>
              </a:rPr>
              <a:t>Carubin</a:t>
            </a:r>
            <a:endParaRPr lang="de-DE">
              <a:cs typeface="Times New Roman" pitchFamily="18" charset="0"/>
            </a:endParaRPr>
          </a:p>
          <a:p>
            <a:pPr marL="190500" indent="-190500" algn="l">
              <a:buFontTx/>
              <a:buChar char="•"/>
            </a:pPr>
            <a:r>
              <a:rPr lang="de-DE">
                <a:cs typeface="Times New Roman" pitchFamily="18" charset="0"/>
                <a:sym typeface="Symbol" pitchFamily="18" charset="2"/>
              </a:rPr>
              <a:t></a:t>
            </a:r>
            <a:r>
              <a:rPr lang="de-DE">
                <a:cs typeface="Times New Roman" pitchFamily="18" charset="0"/>
              </a:rPr>
              <a:t>-(1,4)-Polymannose-Poly</a:t>
            </a:r>
            <a:r>
              <a:rPr lang="de-DE">
                <a:solidFill>
                  <a:srgbClr val="008000"/>
                </a:solidFill>
                <a:cs typeface="Times New Roman" pitchFamily="18" charset="0"/>
              </a:rPr>
              <a:t>ether</a:t>
            </a:r>
            <a:r>
              <a:rPr lang="de-DE">
                <a:cs typeface="Times New Roman" pitchFamily="18" charset="0"/>
              </a:rPr>
              <a:t> mit</a:t>
            </a:r>
            <a:br>
              <a:rPr lang="de-DE">
                <a:cs typeface="Times New Roman" pitchFamily="18" charset="0"/>
              </a:rPr>
            </a:br>
            <a:r>
              <a:rPr lang="de-DE">
                <a:cs typeface="Times New Roman" pitchFamily="18" charset="0"/>
                <a:sym typeface="Symbol" pitchFamily="18" charset="2"/>
              </a:rPr>
              <a:t></a:t>
            </a:r>
            <a:r>
              <a:rPr lang="de-DE">
                <a:cs typeface="Times New Roman" pitchFamily="18" charset="0"/>
              </a:rPr>
              <a:t>-(1,6)-</a:t>
            </a:r>
            <a:r>
              <a:rPr lang="de-DE">
                <a:solidFill>
                  <a:srgbClr val="0000FF"/>
                </a:solidFill>
                <a:cs typeface="Times New Roman" pitchFamily="18" charset="0"/>
              </a:rPr>
              <a:t>Galactose</a:t>
            </a:r>
            <a:r>
              <a:rPr lang="de-DE">
                <a:cs typeface="Times New Roman" pitchFamily="18" charset="0"/>
              </a:rPr>
              <a:t>-</a:t>
            </a:r>
            <a:r>
              <a:rPr lang="de-DE">
                <a:solidFill>
                  <a:srgbClr val="008000"/>
                </a:solidFill>
                <a:cs typeface="Times New Roman" pitchFamily="18" charset="0"/>
              </a:rPr>
              <a:t>Ether</a:t>
            </a:r>
            <a:r>
              <a:rPr lang="de-DE">
                <a:cs typeface="Times New Roman" pitchFamily="18" charset="0"/>
              </a:rPr>
              <a:t>-Verzweigungen</a:t>
            </a:r>
          </a:p>
          <a:p>
            <a:pPr marL="190500" indent="-190500" algn="l">
              <a:buFontTx/>
              <a:buChar char="•"/>
            </a:pPr>
            <a:r>
              <a:rPr lang="de-DE">
                <a:cs typeface="Times New Roman" pitchFamily="18" charset="0"/>
              </a:rPr>
              <a:t>Mannose : Galactose = 2 : 1</a:t>
            </a:r>
          </a:p>
          <a:p>
            <a:pPr marL="190500" indent="-190500" algn="l">
              <a:buFontTx/>
              <a:buChar char="•"/>
            </a:pPr>
            <a:r>
              <a:rPr lang="de-DE">
                <a:cs typeface="Times New Roman" pitchFamily="18" charset="0"/>
              </a:rPr>
              <a:t>Anordnung der Gal-Reste in Paaren oder Tripletts.</a:t>
            </a:r>
            <a:endParaRPr lang="de-DE"/>
          </a:p>
        </p:txBody>
      </p:sp>
      <p:pic>
        <p:nvPicPr>
          <p:cNvPr id="49157" name="Picture 4" descr="johannisb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049338"/>
            <a:ext cx="92583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Wir essen gern Eis...</a:t>
            </a:r>
          </a:p>
        </p:txBody>
      </p:sp>
      <p:pic>
        <p:nvPicPr>
          <p:cNvPr id="48132" name="Picture 3" descr="Magnum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990600"/>
            <a:ext cx="770572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Magnum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4438650"/>
            <a:ext cx="54483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5441950"/>
            <a:ext cx="3875088" cy="654050"/>
            <a:chOff x="1968" y="3428"/>
            <a:chExt cx="2441" cy="412"/>
          </a:xfrm>
        </p:grpSpPr>
        <p:sp>
          <p:nvSpPr>
            <p:cNvPr id="48136" name="Line 6"/>
            <p:cNvSpPr>
              <a:spLocks noChangeShapeType="1"/>
            </p:cNvSpPr>
            <p:nvPr/>
          </p:nvSpPr>
          <p:spPr bwMode="auto">
            <a:xfrm>
              <a:off x="3593" y="3428"/>
              <a:ext cx="81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7" name="Line 7"/>
            <p:cNvSpPr>
              <a:spLocks noChangeShapeType="1"/>
            </p:cNvSpPr>
            <p:nvPr/>
          </p:nvSpPr>
          <p:spPr bwMode="auto">
            <a:xfrm>
              <a:off x="2880" y="3572"/>
              <a:ext cx="100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8" name="Line 8"/>
            <p:cNvSpPr>
              <a:spLocks noChangeShapeType="1"/>
            </p:cNvSpPr>
            <p:nvPr/>
          </p:nvSpPr>
          <p:spPr bwMode="auto">
            <a:xfrm>
              <a:off x="1968" y="3840"/>
              <a:ext cx="134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7" name="AutoShape 9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Eiskrem in der Lehrerfortbildung</a:t>
            </a:r>
          </a:p>
        </p:txBody>
      </p:sp>
      <p:pic>
        <p:nvPicPr>
          <p:cNvPr id="50180" name="Picture 3" descr="Fortb00_9_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656" y="635000"/>
            <a:ext cx="748012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Begründung für Lehrende: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85800" y="741363"/>
            <a:ext cx="7772400" cy="830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Benjamin Kiesewetter, ein Schüler aus Berlin, argumentierte 1996, dass er im Chemieunterricht: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" y="1714500"/>
            <a:ext cx="8077200" cy="452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/>
              <a:t>„ ...gesundheitsgefährdendem Stress und Angstattacken ausgesetzt sei, da er</a:t>
            </a:r>
          </a:p>
          <a:p>
            <a:pPr>
              <a:spcBef>
                <a:spcPct val="50000"/>
              </a:spcBef>
            </a:pPr>
            <a:r>
              <a:rPr lang="de-DE" sz="3200" b="1">
                <a:solidFill>
                  <a:schemeClr val="hlink"/>
                </a:solidFill>
              </a:rPr>
              <a:t>gegen seinen Willen Lehrstoff pauken müsse, von dessen Nutzlosigkeit er überzeugt sei;</a:t>
            </a:r>
          </a:p>
          <a:p>
            <a:pPr>
              <a:spcBef>
                <a:spcPct val="50000"/>
              </a:spcBef>
            </a:pPr>
            <a:r>
              <a:rPr lang="de-DE" sz="3200" b="1"/>
              <a:t>er fürchte, dass seine Wissbegierde und Lernfähigkeit getötet oder zerstört würde...“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pic>
        <p:nvPicPr>
          <p:cNvPr id="51203" name="Picture 7" descr="Regina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4138" y="685800"/>
            <a:ext cx="13636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Ein Rezept aus der Chemie</a:t>
            </a:r>
          </a:p>
        </p:txBody>
      </p:sp>
      <p:grpSp>
        <p:nvGrpSpPr>
          <p:cNvPr id="51205" name="Group 18"/>
          <p:cNvGrpSpPr>
            <a:grpSpLocks/>
          </p:cNvGrpSpPr>
          <p:nvPr/>
        </p:nvGrpSpPr>
        <p:grpSpPr bwMode="auto">
          <a:xfrm>
            <a:off x="685800" y="928688"/>
            <a:ext cx="5867400" cy="4398962"/>
            <a:chOff x="432" y="585"/>
            <a:chExt cx="3696" cy="2771"/>
          </a:xfrm>
        </p:grpSpPr>
        <p:sp>
          <p:nvSpPr>
            <p:cNvPr id="51215" name="Text Box 3"/>
            <p:cNvSpPr txBox="1">
              <a:spLocks noChangeArrowheads="1"/>
            </p:cNvSpPr>
            <p:nvPr/>
          </p:nvSpPr>
          <p:spPr bwMode="auto">
            <a:xfrm>
              <a:off x="1296" y="816"/>
              <a:ext cx="2640" cy="25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l"/>
              <a:r>
                <a:rPr lang="de-DE" sz="3200"/>
                <a:t>Milch   (3,5%)</a:t>
              </a:r>
            </a:p>
            <a:p>
              <a:pPr marL="190500" indent="-190500" algn="l"/>
              <a:r>
                <a:rPr lang="de-DE" sz="3200"/>
                <a:t>Sahne (30%)</a:t>
              </a:r>
            </a:p>
            <a:p>
              <a:pPr marL="190500" indent="-190500" algn="l"/>
              <a:r>
                <a:rPr lang="de-DE" sz="3200"/>
                <a:t>Zucker</a:t>
              </a:r>
            </a:p>
            <a:p>
              <a:pPr marL="190500" indent="-190500" algn="l"/>
              <a:r>
                <a:rPr lang="de-DE" sz="3200"/>
                <a:t>Vanillinzucker</a:t>
              </a:r>
            </a:p>
            <a:p>
              <a:pPr marL="190500" indent="-190500" algn="l"/>
              <a:r>
                <a:rPr lang="de-DE" sz="3200"/>
                <a:t>Johannisbrotkernmehl</a:t>
              </a:r>
            </a:p>
            <a:p>
              <a:pPr marL="190500" indent="-190500" algn="l"/>
              <a:r>
                <a:rPr lang="de-DE" sz="3200"/>
                <a:t>Magermilchpulver</a:t>
              </a:r>
            </a:p>
            <a:p>
              <a:pPr marL="190500" indent="-190500" algn="l"/>
              <a:r>
                <a:rPr lang="de-DE" sz="3200"/>
                <a:t>Tegomuls</a:t>
              </a:r>
            </a:p>
            <a:p>
              <a:pPr marL="190500" indent="-190500" algn="l"/>
              <a:r>
                <a:rPr lang="de-DE" sz="3200"/>
                <a:t>Kakaopulver</a:t>
              </a:r>
            </a:p>
          </p:txBody>
        </p:sp>
        <p:sp>
          <p:nvSpPr>
            <p:cNvPr id="51216" name="Text Box 4"/>
            <p:cNvSpPr txBox="1">
              <a:spLocks noChangeArrowheads="1"/>
            </p:cNvSpPr>
            <p:nvPr/>
          </p:nvSpPr>
          <p:spPr bwMode="auto">
            <a:xfrm>
              <a:off x="1236" y="585"/>
              <a:ext cx="289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de-DE" sz="1800"/>
                <a:t>Zutaten für 500g Schoko-Eiskrem „Regina“:</a:t>
              </a:r>
            </a:p>
          </p:txBody>
        </p:sp>
        <p:sp>
          <p:nvSpPr>
            <p:cNvPr id="51217" name="Text Box 8"/>
            <p:cNvSpPr txBox="1">
              <a:spLocks noChangeArrowheads="1"/>
            </p:cNvSpPr>
            <p:nvPr/>
          </p:nvSpPr>
          <p:spPr bwMode="auto">
            <a:xfrm>
              <a:off x="432" y="816"/>
              <a:ext cx="960" cy="25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l"/>
              <a:r>
                <a:rPr lang="de-DE" sz="3200"/>
                <a:t>250ml </a:t>
              </a:r>
            </a:p>
            <a:p>
              <a:pPr marL="190500" indent="-190500" algn="l"/>
              <a:r>
                <a:rPr lang="de-DE" sz="3200"/>
                <a:t>170ml</a:t>
              </a:r>
            </a:p>
            <a:p>
              <a:pPr marL="190500" indent="-190500" algn="l"/>
              <a:r>
                <a:rPr lang="de-DE" sz="3200"/>
                <a:t>  36g     </a:t>
              </a:r>
            </a:p>
            <a:p>
              <a:pPr marL="190500" indent="-190500" algn="l"/>
              <a:r>
                <a:rPr lang="de-DE" sz="3200"/>
                <a:t>    2P. </a:t>
              </a:r>
            </a:p>
            <a:p>
              <a:pPr marL="190500" indent="-190500" algn="l"/>
              <a:r>
                <a:rPr lang="de-DE" sz="3200"/>
                <a:t>    0,7g</a:t>
              </a:r>
            </a:p>
            <a:p>
              <a:pPr marL="190500" indent="-190500" algn="l"/>
              <a:r>
                <a:rPr lang="de-DE" sz="3200"/>
                <a:t>  16g</a:t>
              </a:r>
            </a:p>
            <a:p>
              <a:pPr marL="190500" indent="-190500" algn="l"/>
              <a:r>
                <a:rPr lang="de-DE" sz="3200"/>
                <a:t>    2g</a:t>
              </a:r>
            </a:p>
            <a:p>
              <a:pPr marL="190500" indent="-190500" algn="l"/>
              <a:r>
                <a:rPr lang="de-DE" sz="3200"/>
                <a:t>  10g</a:t>
              </a:r>
            </a:p>
          </p:txBody>
        </p:sp>
      </p:grp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533400" y="57150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057400" y="1295400"/>
            <a:ext cx="5715000" cy="4524375"/>
            <a:chOff x="1296" y="816"/>
            <a:chExt cx="3600" cy="2850"/>
          </a:xfrm>
        </p:grpSpPr>
        <p:sp>
          <p:nvSpPr>
            <p:cNvPr id="51213" name="Text Box 9"/>
            <p:cNvSpPr txBox="1">
              <a:spLocks noChangeArrowheads="1"/>
            </p:cNvSpPr>
            <p:nvPr/>
          </p:nvSpPr>
          <p:spPr bwMode="auto">
            <a:xfrm>
              <a:off x="3936" y="816"/>
              <a:ext cx="960" cy="28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l"/>
              <a:r>
                <a:rPr lang="de-DE" sz="3200">
                  <a:solidFill>
                    <a:srgbClr val="0000FF"/>
                  </a:solidFill>
                </a:rPr>
                <a:t> 380ml </a:t>
              </a:r>
            </a:p>
            <a:p>
              <a:pPr marL="190500" indent="-190500" algn="l"/>
              <a:r>
                <a:rPr lang="de-DE" sz="3200">
                  <a:solidFill>
                    <a:srgbClr val="800000"/>
                  </a:solidFill>
                </a:rPr>
                <a:t>   </a:t>
              </a:r>
              <a:r>
                <a:rPr lang="de-DE" sz="3200">
                  <a:solidFill>
                    <a:srgbClr val="008000"/>
                  </a:solidFill>
                </a:rPr>
                <a:t>50ml</a:t>
              </a:r>
            </a:p>
            <a:p>
              <a:pPr marL="190500" indent="-190500" algn="l"/>
              <a:r>
                <a:rPr lang="de-DE" sz="3200">
                  <a:solidFill>
                    <a:srgbClr val="800000"/>
                  </a:solidFill>
                </a:rPr>
                <a:t>  </a:t>
              </a:r>
              <a:r>
                <a:rPr lang="de-DE" sz="3200"/>
                <a:t>36g     </a:t>
              </a:r>
            </a:p>
            <a:p>
              <a:pPr marL="190500" indent="-190500" algn="l"/>
              <a:r>
                <a:rPr lang="de-DE" sz="3200"/>
                <a:t>    2P. </a:t>
              </a:r>
            </a:p>
            <a:p>
              <a:pPr marL="190500" indent="-190500" algn="l"/>
              <a:r>
                <a:rPr lang="de-DE" sz="3200"/>
                <a:t>    0,7g</a:t>
              </a:r>
            </a:p>
            <a:p>
              <a:pPr marL="190500" indent="-190500" algn="l"/>
              <a:r>
                <a:rPr lang="de-DE" sz="3200"/>
                <a:t>  16g</a:t>
              </a:r>
            </a:p>
            <a:p>
              <a:pPr marL="190500" indent="-190500" algn="l"/>
              <a:r>
                <a:rPr lang="de-DE" sz="3200"/>
                <a:t>    2g</a:t>
              </a:r>
            </a:p>
            <a:p>
              <a:pPr marL="190500" indent="-190500" algn="l"/>
              <a:r>
                <a:rPr lang="de-DE" sz="3200"/>
                <a:t>  10g</a:t>
              </a:r>
            </a:p>
            <a:p>
              <a:pPr marL="190500" indent="-190500" algn="l"/>
              <a:r>
                <a:rPr lang="de-DE" sz="3200">
                  <a:solidFill>
                    <a:schemeClr val="hlink"/>
                  </a:solidFill>
                </a:rPr>
                <a:t>  </a:t>
              </a:r>
              <a:r>
                <a:rPr lang="de-DE" sz="3200">
                  <a:solidFill>
                    <a:srgbClr val="008000"/>
                  </a:solidFill>
                </a:rPr>
                <a:t>50g</a:t>
              </a:r>
            </a:p>
          </p:txBody>
        </p:sp>
        <p:sp>
          <p:nvSpPr>
            <p:cNvPr id="51214" name="Text Box 11"/>
            <p:cNvSpPr txBox="1">
              <a:spLocks noChangeArrowheads="1"/>
            </p:cNvSpPr>
            <p:nvPr/>
          </p:nvSpPr>
          <p:spPr bwMode="auto">
            <a:xfrm>
              <a:off x="1296" y="3235"/>
              <a:ext cx="1968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l"/>
              <a:r>
                <a:rPr lang="de-DE" sz="3200">
                  <a:solidFill>
                    <a:srgbClr val="008000"/>
                  </a:solidFill>
                </a:rPr>
                <a:t>Inulin (Fibruline)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04800" y="5668963"/>
            <a:ext cx="6096000" cy="579437"/>
            <a:chOff x="192" y="3571"/>
            <a:chExt cx="3840" cy="365"/>
          </a:xfrm>
        </p:grpSpPr>
        <p:sp>
          <p:nvSpPr>
            <p:cNvPr id="51211" name="Text Box 15"/>
            <p:cNvSpPr txBox="1">
              <a:spLocks noChangeArrowheads="1"/>
            </p:cNvSpPr>
            <p:nvPr/>
          </p:nvSpPr>
          <p:spPr bwMode="auto">
            <a:xfrm>
              <a:off x="1296" y="3571"/>
              <a:ext cx="2736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l"/>
              <a:r>
                <a:rPr lang="de-DE" sz="3200"/>
                <a:t>Brennwert in kJ/100g</a:t>
              </a:r>
            </a:p>
          </p:txBody>
        </p:sp>
        <p:sp>
          <p:nvSpPr>
            <p:cNvPr id="51212" name="Text Box 16"/>
            <p:cNvSpPr txBox="1">
              <a:spLocks noChangeArrowheads="1"/>
            </p:cNvSpPr>
            <p:nvPr/>
          </p:nvSpPr>
          <p:spPr bwMode="auto">
            <a:xfrm>
              <a:off x="192" y="3571"/>
              <a:ext cx="768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r"/>
              <a:r>
                <a:rPr lang="de-DE" sz="3200"/>
                <a:t>1100</a:t>
              </a:r>
            </a:p>
          </p:txBody>
        </p:sp>
      </p:grp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248400" y="5668963"/>
            <a:ext cx="220980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l"/>
            <a:r>
              <a:rPr lang="de-DE" sz="3200">
                <a:solidFill>
                  <a:schemeClr val="hlink"/>
                </a:solidFill>
              </a:rPr>
              <a:t>530 = 48%</a:t>
            </a:r>
          </a:p>
        </p:txBody>
      </p:sp>
      <p:sp>
        <p:nvSpPr>
          <p:cNvPr id="54294" name="AutoShape 22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9" grpId="0" autoUpdateAnimBg="0"/>
      <p:bldP spid="542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Aber Vorsicht:</a:t>
            </a:r>
          </a:p>
        </p:txBody>
      </p:sp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2" t="16975" r="68698" b="35042"/>
          <a:stretch>
            <a:fillRect/>
          </a:stretch>
        </p:blipFill>
        <p:spPr bwMode="auto">
          <a:xfrm>
            <a:off x="250825" y="765175"/>
            <a:ext cx="4321175" cy="5616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4572000" y="836613"/>
            <a:ext cx="4321175" cy="2682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dirty="0"/>
              <a:t>28.02.2007 - Medizin</a:t>
            </a:r>
            <a:br>
              <a:rPr lang="de-DE" dirty="0"/>
            </a:br>
            <a:r>
              <a:rPr lang="de-DE" sz="2800" b="1" dirty="0" err="1"/>
              <a:t>Eisessen</a:t>
            </a:r>
            <a:r>
              <a:rPr lang="de-DE" sz="2800" b="1" dirty="0"/>
              <a:t> für den Nachwuchs</a:t>
            </a:r>
          </a:p>
          <a:p>
            <a:br>
              <a:rPr lang="de-DE" dirty="0"/>
            </a:br>
            <a:r>
              <a:rPr lang="de-DE" sz="2000" b="1" dirty="0"/>
              <a:t>Studie: Vollmilch und Eiscreme erhöhen Schwangerschafts-</a:t>
            </a:r>
            <a:r>
              <a:rPr lang="de-DE" sz="2000" b="1" dirty="0" err="1"/>
              <a:t>chancen</a:t>
            </a:r>
            <a:endParaRPr lang="de-DE" sz="2000" b="1" dirty="0"/>
          </a:p>
          <a:p>
            <a:pPr>
              <a:spcBef>
                <a:spcPct val="50000"/>
              </a:spcBef>
            </a:pPr>
            <a:r>
              <a:rPr lang="de-DE" sz="1200" dirty="0"/>
              <a:t>http://www.wissenschaft.de/wissenschaft/news/275435.html</a:t>
            </a:r>
            <a:endParaRPr lang="de-DE" dirty="0"/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4572000" y="3933825"/>
            <a:ext cx="4321175" cy="960438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FF0000"/>
                </a:solidFill>
              </a:rPr>
              <a:t>Hinweis</a:t>
            </a:r>
            <a:r>
              <a:rPr lang="de-DE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sz="2200" dirty="0">
                <a:solidFill>
                  <a:srgbClr val="FF0000"/>
                </a:solidFill>
              </a:rPr>
              <a:t>Gilt nicht für fettarme Produkte!</a:t>
            </a: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nimBg="1"/>
      <p:bldP spid="31949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„Johannisbrotkern-Fabrik“</a:t>
            </a:r>
          </a:p>
        </p:txBody>
      </p:sp>
      <p:pic>
        <p:nvPicPr>
          <p:cNvPr id="52228" name="Picture 3" descr="Cerato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990600"/>
            <a:ext cx="52387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62600" y="990600"/>
            <a:ext cx="3505200" cy="2678113"/>
            <a:chOff x="3504" y="624"/>
            <a:chExt cx="2208" cy="1687"/>
          </a:xfrm>
        </p:grpSpPr>
        <p:sp>
          <p:nvSpPr>
            <p:cNvPr id="52234" name="Text Box 5"/>
            <p:cNvSpPr txBox="1">
              <a:spLocks noChangeArrowheads="1"/>
            </p:cNvSpPr>
            <p:nvPr/>
          </p:nvSpPr>
          <p:spPr bwMode="auto">
            <a:xfrm>
              <a:off x="4563" y="624"/>
              <a:ext cx="1149" cy="16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>
                  <a:cs typeface="Times New Roman" pitchFamily="18" charset="0"/>
                </a:rPr>
                <a:t>Stabilisa-toren-produktion</a:t>
              </a:r>
              <a:br>
                <a:rPr lang="de-DE">
                  <a:cs typeface="Times New Roman" pitchFamily="18" charset="0"/>
                </a:rPr>
              </a:br>
              <a:r>
                <a:rPr lang="de-DE">
                  <a:cs typeface="Times New Roman" pitchFamily="18" charset="0"/>
                </a:rPr>
                <a:t>durch</a:t>
              </a:r>
              <a:br>
                <a:rPr lang="de-DE" b="1" i="1">
                  <a:solidFill>
                    <a:srgbClr val="800000"/>
                  </a:solidFill>
                  <a:cs typeface="Times New Roman" pitchFamily="18" charset="0"/>
                </a:rPr>
              </a:br>
              <a:r>
                <a:rPr lang="de-DE" b="1" i="1">
                  <a:solidFill>
                    <a:srgbClr val="008000"/>
                  </a:solidFill>
                  <a:cs typeface="Times New Roman" pitchFamily="18" charset="0"/>
                </a:rPr>
                <a:t>Ceratonia siliqua</a:t>
              </a:r>
              <a:r>
                <a:rPr lang="de-DE" b="1">
                  <a:solidFill>
                    <a:srgbClr val="008000"/>
                  </a:solidFill>
                  <a:cs typeface="Times New Roman" pitchFamily="18" charset="0"/>
                </a:rPr>
                <a:t> </a:t>
              </a:r>
              <a:r>
                <a:rPr lang="de-DE" b="1" i="1">
                  <a:solidFill>
                    <a:srgbClr val="008000"/>
                  </a:solidFill>
                  <a:cs typeface="Times New Roman" pitchFamily="18" charset="0"/>
                </a:rPr>
                <a:t>L.</a:t>
              </a:r>
              <a:r>
                <a:rPr lang="de-DE" b="1">
                  <a:solidFill>
                    <a:srgbClr val="008000"/>
                  </a:solidFill>
                  <a:cs typeface="Times New Roman" pitchFamily="18" charset="0"/>
                </a:rPr>
                <a:t>,</a:t>
              </a:r>
              <a:r>
                <a:rPr lang="de-DE" b="1">
                  <a:cs typeface="Times New Roman" pitchFamily="18" charset="0"/>
                </a:rPr>
                <a:t> (Habitus)</a:t>
              </a:r>
              <a:endParaRPr lang="de-DE" i="1">
                <a:cs typeface="Times New Roman" pitchFamily="18" charset="0"/>
              </a:endParaRPr>
            </a:p>
          </p:txBody>
        </p:sp>
        <p:sp>
          <p:nvSpPr>
            <p:cNvPr id="52235" name="Line 6"/>
            <p:cNvSpPr>
              <a:spLocks noChangeShapeType="1"/>
            </p:cNvSpPr>
            <p:nvPr/>
          </p:nvSpPr>
          <p:spPr bwMode="auto">
            <a:xfrm flipH="1">
              <a:off x="3504" y="816"/>
              <a:ext cx="1104" cy="6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962400"/>
            <a:ext cx="2743200" cy="2308225"/>
            <a:chOff x="0" y="2496"/>
            <a:chExt cx="1728" cy="1454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0" y="2496"/>
              <a:ext cx="1200" cy="14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>
                  <a:cs typeface="Times New Roman" pitchFamily="18" charset="0"/>
                </a:rPr>
                <a:t>Wenig stabile Lage von</a:t>
              </a:r>
            </a:p>
            <a:p>
              <a:pPr algn="r"/>
              <a:r>
                <a:rPr lang="de-DE" b="1" i="1">
                  <a:solidFill>
                    <a:srgbClr val="008000"/>
                  </a:solidFill>
                  <a:cs typeface="Times New Roman" pitchFamily="18" charset="0"/>
                </a:rPr>
                <a:t>Bettina wagneriana M.</a:t>
              </a:r>
              <a:endParaRPr lang="de-DE" i="1">
                <a:solidFill>
                  <a:srgbClr val="008000"/>
                </a:solidFill>
                <a:cs typeface="Times New Roman" pitchFamily="18" charset="0"/>
              </a:endParaRPr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flipV="1">
              <a:off x="1200" y="2544"/>
              <a:ext cx="528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Vom Produzenten zum Produkt...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752600" y="5699125"/>
            <a:ext cx="67056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i="1">
                <a:cs typeface="Times New Roman" pitchFamily="18" charset="0"/>
              </a:rPr>
              <a:t>Ceratonia siliqua</a:t>
            </a:r>
            <a:r>
              <a:rPr lang="de-DE" sz="3200" b="1">
                <a:cs typeface="Times New Roman" pitchFamily="18" charset="0"/>
              </a:rPr>
              <a:t> </a:t>
            </a:r>
            <a:r>
              <a:rPr lang="de-DE" sz="3200" b="1" i="1">
                <a:cs typeface="Times New Roman" pitchFamily="18" charset="0"/>
              </a:rPr>
              <a:t>L</a:t>
            </a:r>
            <a:endParaRPr lang="de-DE" sz="3200" b="1">
              <a:cs typeface="Times New Roman" pitchFamily="18" charset="0"/>
            </a:endParaRPr>
          </a:p>
        </p:txBody>
      </p:sp>
      <p:pic>
        <p:nvPicPr>
          <p:cNvPr id="53253" name="Picture 4" descr="Cerato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90550"/>
            <a:ext cx="7315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15240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3200">
                <a:cs typeface="Times New Roman" pitchFamily="18" charset="0"/>
              </a:rPr>
              <a:t>Blatt</a:t>
            </a: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15240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3200">
                <a:cs typeface="Times New Roman" pitchFamily="18" charset="0"/>
              </a:rPr>
              <a:t>Frucht</a:t>
            </a: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228600" y="4572000"/>
            <a:ext cx="15240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3200">
                <a:cs typeface="Times New Roman" pitchFamily="18" charset="0"/>
              </a:rPr>
              <a:t>weibl.</a:t>
            </a:r>
            <a:br>
              <a:rPr lang="de-DE" sz="3200">
                <a:cs typeface="Times New Roman" pitchFamily="18" charset="0"/>
              </a:rPr>
            </a:br>
            <a:r>
              <a:rPr lang="de-DE" sz="3200">
                <a:cs typeface="Times New Roman" pitchFamily="18" charset="0"/>
              </a:rPr>
              <a:t>Blüte</a:t>
            </a:r>
          </a:p>
        </p:txBody>
      </p:sp>
      <p:sp>
        <p:nvSpPr>
          <p:cNvPr id="53257" name="Line 8"/>
          <p:cNvSpPr>
            <a:spLocks noChangeShapeType="1"/>
          </p:cNvSpPr>
          <p:nvPr/>
        </p:nvSpPr>
        <p:spPr bwMode="auto">
          <a:xfrm>
            <a:off x="1752600" y="1676400"/>
            <a:ext cx="3352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>
            <a:off x="1752600" y="34290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 flipV="1">
            <a:off x="1752600" y="4419600"/>
            <a:ext cx="312420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Was stabilisieren Stabilisatoren?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" y="1687513"/>
            <a:ext cx="8001000" cy="3144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l">
              <a:spcBef>
                <a:spcPct val="30000"/>
              </a:spcBef>
              <a:buFontTx/>
              <a:buChar char="•"/>
            </a:pPr>
            <a:r>
              <a:rPr lang="de-DE" sz="3200" b="1"/>
              <a:t>Konsistenz</a:t>
            </a:r>
            <a:r>
              <a:rPr lang="de-DE" sz="3200"/>
              <a:t> (Eiskrem tropft nicht)</a:t>
            </a:r>
          </a:p>
          <a:p>
            <a:pPr marL="190500" indent="-190500" algn="l">
              <a:spcBef>
                <a:spcPct val="30000"/>
              </a:spcBef>
              <a:buFontTx/>
              <a:buChar char="•"/>
            </a:pPr>
            <a:r>
              <a:rPr lang="de-DE" sz="3200" b="1"/>
              <a:t>Feuchtigkeitsgehalt</a:t>
            </a:r>
            <a:r>
              <a:rPr lang="de-DE" sz="3200"/>
              <a:t> (kleine Kristalle)</a:t>
            </a:r>
          </a:p>
          <a:p>
            <a:pPr marL="190500" indent="-190500" algn="l">
              <a:spcBef>
                <a:spcPct val="30000"/>
              </a:spcBef>
              <a:buFontTx/>
              <a:buChar char="•"/>
            </a:pPr>
            <a:r>
              <a:rPr lang="de-DE" sz="3200" b="1"/>
              <a:t>Emulsionen</a:t>
            </a:r>
            <a:r>
              <a:rPr lang="de-DE" sz="3200"/>
              <a:t> (Fetttröpfchen in Wasser)</a:t>
            </a:r>
          </a:p>
          <a:p>
            <a:pPr marL="190500" indent="-190500" algn="l">
              <a:spcBef>
                <a:spcPct val="30000"/>
              </a:spcBef>
              <a:buFontTx/>
              <a:buChar char="•"/>
            </a:pPr>
            <a:r>
              <a:rPr lang="de-DE" sz="3200" b="1"/>
              <a:t>Luftblasen </a:t>
            </a:r>
            <a:r>
              <a:rPr lang="de-DE" sz="3200"/>
              <a:t>in Flüssigkeit (üb.Gelbildung)</a:t>
            </a:r>
            <a:r>
              <a:rPr lang="de-DE" sz="3200" baseline="30000"/>
              <a:t>1</a:t>
            </a:r>
          </a:p>
          <a:p>
            <a:pPr marL="190500" indent="-190500" algn="l">
              <a:spcBef>
                <a:spcPct val="30000"/>
              </a:spcBef>
              <a:buFontTx/>
              <a:buChar char="•"/>
            </a:pPr>
            <a:r>
              <a:rPr lang="de-DE" sz="3200" b="1"/>
              <a:t>Mundgefühl</a:t>
            </a:r>
            <a:r>
              <a:rPr lang="de-DE" sz="3200"/>
              <a:t> (sahnig trotz wenig Fett)</a:t>
            </a:r>
            <a:r>
              <a:rPr lang="de-DE" sz="3200" baseline="30000"/>
              <a:t>2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  <p:bldP spid="501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612775"/>
          </a:xfrm>
        </p:spPr>
        <p:txBody>
          <a:bodyPr/>
          <a:lstStyle/>
          <a:p>
            <a:pPr eaLnBrk="1" hangingPunct="1"/>
            <a:r>
              <a:rPr lang="de-DE"/>
              <a:t>Stabilisatoren in Eiskrem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763000" cy="5008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 b="1"/>
              <a:t>Johannisbrotkernmehl (</a:t>
            </a:r>
            <a:r>
              <a:rPr lang="de-DE" sz="2800" b="1" i="1"/>
              <a:t>Ceratonia</a:t>
            </a:r>
            <a:r>
              <a:rPr lang="de-DE" sz="2800" b="1"/>
              <a:t>)		E410</a:t>
            </a:r>
          </a:p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 b="1"/>
              <a:t>Guarkernmehl (</a:t>
            </a:r>
            <a:r>
              <a:rPr lang="de-DE" sz="2800" b="1" i="1"/>
              <a:t>Cyamopsis</a:t>
            </a:r>
            <a:r>
              <a:rPr lang="de-DE" sz="2800" b="1"/>
              <a:t>)			E412 </a:t>
            </a:r>
          </a:p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 b="1"/>
              <a:t>Carrageen (</a:t>
            </a:r>
            <a:r>
              <a:rPr lang="de-DE" sz="2800" b="1" i="1"/>
              <a:t>Rotalgen, Rhodophyceae</a:t>
            </a:r>
            <a:r>
              <a:rPr lang="de-DE" sz="2800" b="1"/>
              <a:t>)	E407</a:t>
            </a:r>
          </a:p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/>
              <a:t>Alginat (Braunalgen, Phaeophyceae) 		E400-</a:t>
            </a:r>
          </a:p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/>
              <a:t>Pektin (Obsttrester)					E440</a:t>
            </a:r>
          </a:p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/>
              <a:t>Gelatine (Schweineschwarten)			   ---</a:t>
            </a:r>
          </a:p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/>
              <a:t>Na-Carboxymethylcellulose (modif. Cellulose) E460-</a:t>
            </a:r>
          </a:p>
          <a:p>
            <a:pPr marL="190500" indent="-190500" algn="l">
              <a:spcBef>
                <a:spcPct val="50000"/>
              </a:spcBef>
              <a:buFontTx/>
              <a:buChar char="•"/>
            </a:pPr>
            <a:r>
              <a:rPr lang="de-DE" sz="2800">
                <a:solidFill>
                  <a:srgbClr val="FF00FF"/>
                </a:solidFill>
              </a:rPr>
              <a:t>Flunder-AFP (</a:t>
            </a:r>
            <a:r>
              <a:rPr lang="de-DE" sz="2800" i="1">
                <a:solidFill>
                  <a:srgbClr val="FF00FF"/>
                </a:solidFill>
              </a:rPr>
              <a:t>Fisch</a:t>
            </a:r>
            <a:r>
              <a:rPr lang="de-DE" sz="2800">
                <a:solidFill>
                  <a:srgbClr val="FF00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de-DE" sz="3200"/>
              <a:t>Die 10.000-Euro-Frage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642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3333FF"/>
                </a:solidFill>
              </a:rPr>
              <a:t>Wie viel wiegt die Familienpackung mit 1 Liter Eiskrem?</a:t>
            </a: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827088" y="2060575"/>
            <a:ext cx="3384550" cy="576263"/>
          </a:xfrm>
          <a:prstGeom prst="hexagon">
            <a:avLst>
              <a:gd name="adj" fmla="val 146832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A: ca. 500g</a:t>
            </a:r>
          </a:p>
        </p:txBody>
      </p:sp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4953000" y="2060575"/>
            <a:ext cx="3384550" cy="576263"/>
          </a:xfrm>
          <a:prstGeom prst="hexagon">
            <a:avLst>
              <a:gd name="adj" fmla="val 146832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B: ca. 800g</a:t>
            </a:r>
          </a:p>
        </p:txBody>
      </p:sp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827088" y="3068638"/>
            <a:ext cx="3384550" cy="576262"/>
          </a:xfrm>
          <a:prstGeom prst="hexagon">
            <a:avLst>
              <a:gd name="adj" fmla="val 146832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C: ca. 1000g</a:t>
            </a:r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4953000" y="3068638"/>
            <a:ext cx="3384550" cy="576262"/>
          </a:xfrm>
          <a:prstGeom prst="hexagon">
            <a:avLst>
              <a:gd name="adj" fmla="val 146832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D: ca. 1100g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684213" y="4983163"/>
            <a:ext cx="777398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Sie </a:t>
            </a:r>
            <a:r>
              <a:rPr lang="de-DE" b="1">
                <a:solidFill>
                  <a:schemeClr val="hlink"/>
                </a:solidFill>
              </a:rPr>
              <a:t>denken noch richtiger</a:t>
            </a:r>
            <a:r>
              <a:rPr lang="de-DE">
                <a:solidFill>
                  <a:schemeClr val="hlink"/>
                </a:solidFill>
              </a:rPr>
              <a:t>, das Ergebnis ist aber trotzdem falsch!</a:t>
            </a: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684213" y="4149725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Nah dran, aber doch vorbei.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684213" y="4556125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Sie </a:t>
            </a:r>
            <a:r>
              <a:rPr lang="de-DE" b="1">
                <a:solidFill>
                  <a:schemeClr val="hlink"/>
                </a:solidFill>
              </a:rPr>
              <a:t>denken richtig</a:t>
            </a:r>
            <a:r>
              <a:rPr lang="de-DE">
                <a:solidFill>
                  <a:schemeClr val="hlink"/>
                </a:solidFill>
              </a:rPr>
              <a:t>, das Ergebnis aber falsch!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84213" y="5780088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9900"/>
                </a:solidFill>
              </a:rPr>
              <a:t>Genau! </a:t>
            </a:r>
            <a:r>
              <a:rPr lang="de-DE" dirty="0">
                <a:solidFill>
                  <a:srgbClr val="009900"/>
                </a:solidFill>
              </a:rPr>
              <a:t>Das Wochenende ist geritzt!</a:t>
            </a:r>
          </a:p>
        </p:txBody>
      </p:sp>
      <p:pic>
        <p:nvPicPr>
          <p:cNvPr id="56333" name="Picture 12" descr="werwirdmillionaer"/>
          <p:cNvPicPr>
            <a:picLocks noChangeAspect="1" noChangeArrowheads="1"/>
          </p:cNvPicPr>
          <p:nvPr/>
        </p:nvPicPr>
        <p:blipFill>
          <a:blip r:embed="rId5" cstate="print"/>
          <a:srcRect l="10135" t="10291" r="8109" b="26930"/>
          <a:stretch>
            <a:fillRect/>
          </a:stretch>
        </p:blipFill>
        <p:spPr bwMode="auto">
          <a:xfrm>
            <a:off x="1403350" y="206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7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5805488"/>
            <a:ext cx="433387" cy="4318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b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9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8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9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9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9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88"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 animBg="1"/>
      <p:bldP spid="169990" grpId="0" animBg="1"/>
      <p:bldP spid="169991" grpId="0" animBg="1"/>
      <p:bldP spid="169995" grpId="0"/>
      <p:bldP spid="16999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haben wir gelernt?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114925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sz="3200" dirty="0"/>
              <a:t>Stabilisator (Johannisbrotkernmehl) ist ein Naturprodukt (also keine „Chemie“)</a:t>
            </a:r>
          </a:p>
          <a:p>
            <a:pPr>
              <a:buFontTx/>
              <a:buChar char="•"/>
            </a:pPr>
            <a:r>
              <a:rPr lang="de-DE" sz="3200" dirty="0"/>
              <a:t>Eiskrem ist zur Hälfte Luft (Aufschlag)</a:t>
            </a:r>
          </a:p>
          <a:p>
            <a:pPr>
              <a:buFontTx/>
              <a:buChar char="•"/>
            </a:pPr>
            <a:r>
              <a:rPr lang="de-DE" sz="3200" dirty="0"/>
              <a:t>Der Fettanteil von Eiskrem ist recht hoch</a:t>
            </a:r>
          </a:p>
          <a:p>
            <a:pPr>
              <a:buFontTx/>
              <a:buChar char="•"/>
            </a:pPr>
            <a:r>
              <a:rPr lang="de-DE" sz="3200" dirty="0"/>
              <a:t>Inulin ist ein Fettersatzstoff aus der Natur</a:t>
            </a:r>
          </a:p>
        </p:txBody>
      </p:sp>
      <p:sp>
        <p:nvSpPr>
          <p:cNvPr id="307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5734050"/>
            <a:ext cx="504825" cy="503238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 b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  <p:bldP spid="30720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Am Rande: Fettersatzstoffe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1247775"/>
            <a:ext cx="8229600" cy="180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l"/>
            <a:r>
              <a:rPr lang="de-DE" sz="2800"/>
              <a:t>Auf Basis von</a:t>
            </a:r>
            <a:r>
              <a:rPr lang="de-DE" sz="2800" b="1"/>
              <a:t> Kohlenhydraten:</a:t>
            </a:r>
          </a:p>
          <a:p>
            <a:pPr marL="190500" indent="-190500" algn="l">
              <a:buFontTx/>
              <a:buChar char="•"/>
            </a:pPr>
            <a:r>
              <a:rPr lang="de-DE" sz="2800" b="1"/>
              <a:t>Fibruline </a:t>
            </a:r>
            <a:r>
              <a:rPr lang="de-DE" sz="2800"/>
              <a:t>(Polyfructosan) - Backwaren, Joghurt</a:t>
            </a:r>
          </a:p>
          <a:p>
            <a:pPr marL="190500" indent="-190500" algn="l">
              <a:buFontTx/>
              <a:buChar char="•"/>
            </a:pPr>
            <a:r>
              <a:rPr lang="de-DE" sz="2800" b="1"/>
              <a:t>Nutrifat C </a:t>
            </a:r>
            <a:r>
              <a:rPr lang="de-DE" sz="2800"/>
              <a:t>(</a:t>
            </a:r>
            <a:r>
              <a:rPr lang="de-DE" sz="2800" i="1"/>
              <a:t>Stärke</a:t>
            </a:r>
            <a:r>
              <a:rPr lang="de-DE" sz="2800"/>
              <a:t>)  - Tiefkühldess., Mayonnaise</a:t>
            </a:r>
          </a:p>
          <a:p>
            <a:pPr marL="190500" indent="-190500" algn="l">
              <a:buFontTx/>
              <a:buChar char="•"/>
            </a:pPr>
            <a:r>
              <a:rPr lang="de-DE" sz="2800" b="1"/>
              <a:t>AVICEL </a:t>
            </a:r>
            <a:r>
              <a:rPr lang="de-DE" sz="2800"/>
              <a:t>(</a:t>
            </a:r>
            <a:r>
              <a:rPr lang="de-DE" sz="2800" i="1"/>
              <a:t>Cellulose)</a:t>
            </a:r>
            <a:r>
              <a:rPr lang="de-DE" sz="2800" b="1" i="1"/>
              <a:t> </a:t>
            </a:r>
            <a:r>
              <a:rPr lang="de-DE" sz="2800" i="1"/>
              <a:t>- S</a:t>
            </a:r>
            <a:r>
              <a:rPr lang="de-DE" sz="2800"/>
              <a:t>alatdressing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5800" y="3733800"/>
            <a:ext cx="7772400" cy="2227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800"/>
              <a:t>Andere Basis, in Deutschland nicht verwendet bzw. nicht zugelassen:</a:t>
            </a:r>
          </a:p>
          <a:p>
            <a:pPr algn="l">
              <a:buFontTx/>
              <a:buChar char="•"/>
            </a:pPr>
            <a:r>
              <a:rPr lang="de-DE" sz="2800"/>
              <a:t> Simplesse (</a:t>
            </a:r>
            <a:r>
              <a:rPr lang="de-DE" sz="2800" b="1"/>
              <a:t>Proteinbasis</a:t>
            </a:r>
            <a:r>
              <a:rPr lang="de-DE" sz="2800"/>
              <a:t>)</a:t>
            </a:r>
          </a:p>
          <a:p>
            <a:pPr algn="l">
              <a:buFontTx/>
              <a:buChar char="•"/>
            </a:pPr>
            <a:r>
              <a:rPr lang="de-DE" sz="2800"/>
              <a:t> Olestra (</a:t>
            </a:r>
            <a:r>
              <a:rPr lang="de-DE" sz="2800" b="1"/>
              <a:t>synthetisch: Polyester</a:t>
            </a:r>
            <a:r>
              <a:rPr lang="de-DE" sz="2800"/>
              <a:t>)</a:t>
            </a:r>
          </a:p>
          <a:p>
            <a:pPr algn="l">
              <a:buFontTx/>
              <a:buChar char="•"/>
            </a:pPr>
            <a:r>
              <a:rPr lang="de-DE" sz="2800"/>
              <a:t> Polysiloxane (</a:t>
            </a:r>
            <a:r>
              <a:rPr lang="de-DE" sz="2800" b="1"/>
              <a:t>Silikon</a:t>
            </a:r>
            <a:r>
              <a:rPr lang="de-DE" sz="2800"/>
              <a:t>)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autoUpdateAnimBg="0"/>
      <p:bldP spid="5837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6200" y="876300"/>
            <a:ext cx="9067800" cy="4457700"/>
            <a:chOff x="48" y="552"/>
            <a:chExt cx="5712" cy="2808"/>
          </a:xfrm>
        </p:grpSpPr>
        <p:sp>
          <p:nvSpPr>
            <p:cNvPr id="58389" name="AutoShape 22"/>
            <p:cNvSpPr>
              <a:spLocks noChangeArrowheads="1"/>
            </p:cNvSpPr>
            <p:nvPr/>
          </p:nvSpPr>
          <p:spPr bwMode="auto">
            <a:xfrm rot="5400000">
              <a:off x="1500" y="-900"/>
              <a:ext cx="2808" cy="5712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8390" name="Group 21"/>
            <p:cNvGrpSpPr>
              <a:grpSpLocks/>
            </p:cNvGrpSpPr>
            <p:nvPr/>
          </p:nvGrpSpPr>
          <p:grpSpPr bwMode="auto">
            <a:xfrm>
              <a:off x="4512" y="1776"/>
              <a:ext cx="1056" cy="1440"/>
              <a:chOff x="4512" y="1776"/>
              <a:chExt cx="1056" cy="1440"/>
            </a:xfrm>
          </p:grpSpPr>
          <p:sp>
            <p:nvSpPr>
              <p:cNvPr id="58391" name="Text Box 12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1056" cy="306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>
                    <a:solidFill>
                      <a:schemeClr val="hlink"/>
                    </a:solidFill>
                  </a:rPr>
                  <a:t>1 UEinheit</a:t>
                </a:r>
              </a:p>
            </p:txBody>
          </p:sp>
          <p:sp>
            <p:nvSpPr>
              <p:cNvPr id="58392" name="Text Box 17"/>
              <p:cNvSpPr txBox="1">
                <a:spLocks noChangeArrowheads="1"/>
              </p:cNvSpPr>
              <p:nvPr/>
            </p:nvSpPr>
            <p:spPr bwMode="auto">
              <a:xfrm>
                <a:off x="4512" y="2928"/>
                <a:ext cx="1056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>
                    <a:solidFill>
                      <a:schemeClr val="hlink"/>
                    </a:solidFill>
                  </a:rPr>
                  <a:t>2 Seiten</a:t>
                </a:r>
              </a:p>
            </p:txBody>
          </p:sp>
        </p:grpSp>
      </p:grp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„Aufbereitung“ von Inhalten</a:t>
            </a:r>
          </a:p>
        </p:txBody>
      </p:sp>
      <p:grpSp>
        <p:nvGrpSpPr>
          <p:cNvPr id="58373" name="Group 18"/>
          <p:cNvGrpSpPr>
            <a:grpSpLocks/>
          </p:cNvGrpSpPr>
          <p:nvPr/>
        </p:nvGrpSpPr>
        <p:grpSpPr bwMode="auto">
          <a:xfrm>
            <a:off x="152400" y="1800225"/>
            <a:ext cx="2514600" cy="3305175"/>
            <a:chOff x="96" y="1134"/>
            <a:chExt cx="1584" cy="2082"/>
          </a:xfrm>
        </p:grpSpPr>
        <p:sp>
          <p:nvSpPr>
            <p:cNvPr id="58384" name="Text Box 3"/>
            <p:cNvSpPr txBox="1">
              <a:spLocks noChangeArrowheads="1"/>
            </p:cNvSpPr>
            <p:nvPr/>
          </p:nvSpPr>
          <p:spPr bwMode="auto">
            <a:xfrm>
              <a:off x="96" y="1134"/>
              <a:ext cx="1584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/>
                <a:t>22 Publikationen</a:t>
              </a:r>
            </a:p>
          </p:txBody>
        </p:sp>
        <p:sp>
          <p:nvSpPr>
            <p:cNvPr id="58385" name="Text Box 4"/>
            <p:cNvSpPr txBox="1">
              <a:spLocks noChangeArrowheads="1"/>
            </p:cNvSpPr>
            <p:nvPr/>
          </p:nvSpPr>
          <p:spPr bwMode="auto">
            <a:xfrm>
              <a:off x="96" y="1584"/>
              <a:ext cx="1584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/>
                <a:t>26 Bücher</a:t>
              </a:r>
            </a:p>
          </p:txBody>
        </p:sp>
        <p:sp>
          <p:nvSpPr>
            <p:cNvPr id="58386" name="Text Box 5"/>
            <p:cNvSpPr txBox="1">
              <a:spLocks noChangeArrowheads="1"/>
            </p:cNvSpPr>
            <p:nvPr/>
          </p:nvSpPr>
          <p:spPr bwMode="auto">
            <a:xfrm>
              <a:off x="96" y="2016"/>
              <a:ext cx="1584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/>
                <a:t>16 URL</a:t>
              </a:r>
            </a:p>
          </p:txBody>
        </p:sp>
        <p:sp>
          <p:nvSpPr>
            <p:cNvPr id="58387" name="Text Box 6"/>
            <p:cNvSpPr txBox="1">
              <a:spLocks noChangeArrowheads="1"/>
            </p:cNvSpPr>
            <p:nvPr/>
          </p:nvSpPr>
          <p:spPr bwMode="auto">
            <a:xfrm>
              <a:off x="96" y="2478"/>
              <a:ext cx="1584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/>
                <a:t>  8 Firmen</a:t>
              </a:r>
            </a:p>
          </p:txBody>
        </p:sp>
        <p:sp>
          <p:nvSpPr>
            <p:cNvPr id="58388" name="Text Box 13"/>
            <p:cNvSpPr txBox="1">
              <a:spLocks noChangeArrowheads="1"/>
            </p:cNvSpPr>
            <p:nvPr/>
          </p:nvSpPr>
          <p:spPr bwMode="auto">
            <a:xfrm>
              <a:off x="96" y="2928"/>
              <a:ext cx="158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/>
                <a:t>ca. 8500 Seiten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819400" y="2057400"/>
            <a:ext cx="2362200" cy="3048000"/>
            <a:chOff x="1776" y="1296"/>
            <a:chExt cx="1488" cy="1920"/>
          </a:xfrm>
        </p:grpSpPr>
        <p:sp>
          <p:nvSpPr>
            <p:cNvPr id="58380" name="Text Box 7"/>
            <p:cNvSpPr txBox="1">
              <a:spLocks noChangeArrowheads="1"/>
            </p:cNvSpPr>
            <p:nvPr/>
          </p:nvSpPr>
          <p:spPr bwMode="auto">
            <a:xfrm>
              <a:off x="1776" y="1296"/>
              <a:ext cx="1488" cy="30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008000"/>
                  </a:solidFill>
                </a:rPr>
                <a:t>C. Melcher</a:t>
              </a:r>
            </a:p>
          </p:txBody>
        </p:sp>
        <p:sp>
          <p:nvSpPr>
            <p:cNvPr id="58381" name="Text Box 8"/>
            <p:cNvSpPr txBox="1">
              <a:spLocks noChangeArrowheads="1"/>
            </p:cNvSpPr>
            <p:nvPr/>
          </p:nvSpPr>
          <p:spPr bwMode="auto">
            <a:xfrm>
              <a:off x="1776" y="1776"/>
              <a:ext cx="1488" cy="30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008000"/>
                  </a:solidFill>
                </a:rPr>
                <a:t>R. Bruischütz</a:t>
              </a:r>
            </a:p>
          </p:txBody>
        </p:sp>
        <p:sp>
          <p:nvSpPr>
            <p:cNvPr id="58382" name="Text Box 9"/>
            <p:cNvSpPr txBox="1">
              <a:spLocks noChangeArrowheads="1"/>
            </p:cNvSpPr>
            <p:nvPr/>
          </p:nvSpPr>
          <p:spPr bwMode="auto">
            <a:xfrm>
              <a:off x="1776" y="2256"/>
              <a:ext cx="1488" cy="30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008000"/>
                  </a:solidFill>
                </a:rPr>
                <a:t>M. Neugebauer</a:t>
              </a:r>
            </a:p>
          </p:txBody>
        </p:sp>
        <p:sp>
          <p:nvSpPr>
            <p:cNvPr id="58383" name="Text Box 14"/>
            <p:cNvSpPr txBox="1">
              <a:spLocks noChangeArrowheads="1"/>
            </p:cNvSpPr>
            <p:nvPr/>
          </p:nvSpPr>
          <p:spPr bwMode="auto">
            <a:xfrm>
              <a:off x="1776" y="2928"/>
              <a:ext cx="14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008000"/>
                  </a:solidFill>
                </a:rPr>
                <a:t>ca. 350 Seiten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334000" y="2438400"/>
            <a:ext cx="1676400" cy="2667000"/>
            <a:chOff x="3360" y="1536"/>
            <a:chExt cx="1056" cy="1680"/>
          </a:xfrm>
        </p:grpSpPr>
        <p:sp>
          <p:nvSpPr>
            <p:cNvPr id="58377" name="Text Box 10"/>
            <p:cNvSpPr txBox="1">
              <a:spLocks noChangeArrowheads="1"/>
            </p:cNvSpPr>
            <p:nvPr/>
          </p:nvSpPr>
          <p:spPr bwMode="auto">
            <a:xfrm>
              <a:off x="3360" y="1536"/>
              <a:ext cx="1056" cy="30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</a:rPr>
                <a:t>2 Übers.</a:t>
              </a:r>
            </a:p>
          </p:txBody>
        </p:sp>
        <p:sp>
          <p:nvSpPr>
            <p:cNvPr id="58378" name="Text Box 11"/>
            <p:cNvSpPr txBox="1">
              <a:spLocks noChangeArrowheads="1"/>
            </p:cNvSpPr>
            <p:nvPr/>
          </p:nvSpPr>
          <p:spPr bwMode="auto">
            <a:xfrm>
              <a:off x="3360" y="2016"/>
              <a:ext cx="1056" cy="30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</a:rPr>
                <a:t>3 Rezepte</a:t>
              </a:r>
            </a:p>
          </p:txBody>
        </p:sp>
        <p:sp>
          <p:nvSpPr>
            <p:cNvPr id="58379" name="Text Box 16"/>
            <p:cNvSpPr txBox="1">
              <a:spLocks noChangeArrowheads="1"/>
            </p:cNvSpPr>
            <p:nvPr/>
          </p:nvSpPr>
          <p:spPr bwMode="auto">
            <a:xfrm>
              <a:off x="3360" y="2928"/>
              <a:ext cx="105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</a:rPr>
                <a:t>10 Seiten</a:t>
              </a:r>
            </a:p>
          </p:txBody>
        </p:sp>
      </p:grpSp>
      <p:sp>
        <p:nvSpPr>
          <p:cNvPr id="56344" name="AutoShape 2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D594A8-23B7-4348-81AE-36D62BB5CB18}"/>
              </a:ext>
            </a:extLst>
          </p:cNvPr>
          <p:cNvSpPr txBox="1"/>
          <p:nvPr/>
        </p:nvSpPr>
        <p:spPr>
          <a:xfrm>
            <a:off x="6012160" y="76517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 entsteht eine Unterrichtseinheit: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Begründung 1</a:t>
            </a:r>
          </a:p>
        </p:txBody>
      </p:sp>
      <p:sp>
        <p:nvSpPr>
          <p:cNvPr id="40965" name="Text Box 1029"/>
          <p:cNvSpPr txBox="1">
            <a:spLocks noChangeArrowheads="1"/>
          </p:cNvSpPr>
          <p:nvPr/>
        </p:nvSpPr>
        <p:spPr bwMode="auto">
          <a:xfrm>
            <a:off x="4724400" y="1981200"/>
            <a:ext cx="3733800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Weißer Zucker ist ungesund = </a:t>
            </a:r>
            <a:r>
              <a:rPr lang="de-DE" b="1">
                <a:solidFill>
                  <a:srgbClr val="FF0000"/>
                </a:solidFill>
              </a:rPr>
              <a:t>Chemie</a:t>
            </a:r>
            <a:r>
              <a:rPr lang="de-DE"/>
              <a:t>.</a:t>
            </a:r>
          </a:p>
        </p:txBody>
      </p:sp>
      <p:sp>
        <p:nvSpPr>
          <p:cNvPr id="40967" name="Text Box 1031"/>
          <p:cNvSpPr txBox="1">
            <a:spLocks noChangeArrowheads="1"/>
          </p:cNvSpPr>
          <p:nvPr/>
        </p:nvSpPr>
        <p:spPr bwMode="auto">
          <a:xfrm>
            <a:off x="685800" y="838200"/>
            <a:ext cx="3733800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Auto fliegt bei Glatteis aus der Kurve = Unfall.</a:t>
            </a:r>
          </a:p>
        </p:txBody>
      </p:sp>
      <p:sp>
        <p:nvSpPr>
          <p:cNvPr id="40968" name="Text Box 1032"/>
          <p:cNvSpPr txBox="1">
            <a:spLocks noChangeArrowheads="1"/>
          </p:cNvSpPr>
          <p:nvPr/>
        </p:nvSpPr>
        <p:spPr bwMode="auto">
          <a:xfrm>
            <a:off x="4724400" y="838200"/>
            <a:ext cx="3733800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Dabei platzt der Benzin-tank = Chemieunfall.</a:t>
            </a:r>
          </a:p>
        </p:txBody>
      </p:sp>
      <p:sp>
        <p:nvSpPr>
          <p:cNvPr id="40969" name="Text Box 1033"/>
          <p:cNvSpPr txBox="1">
            <a:spLocks noChangeArrowheads="1"/>
          </p:cNvSpPr>
          <p:nvPr/>
        </p:nvSpPr>
        <p:spPr bwMode="auto">
          <a:xfrm>
            <a:off x="838200" y="1524000"/>
            <a:ext cx="3733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/>
              <a:t>kein </a:t>
            </a:r>
            <a:r>
              <a:rPr lang="de-DE" b="1"/>
              <a:t>Physik</a:t>
            </a:r>
            <a:r>
              <a:rPr lang="de-DE"/>
              <a:t>unfall!</a:t>
            </a:r>
          </a:p>
        </p:txBody>
      </p:sp>
      <p:sp>
        <p:nvSpPr>
          <p:cNvPr id="40971" name="Text Box 1035"/>
          <p:cNvSpPr txBox="1">
            <a:spLocks noChangeArrowheads="1"/>
          </p:cNvSpPr>
          <p:nvPr/>
        </p:nvSpPr>
        <p:spPr bwMode="auto">
          <a:xfrm>
            <a:off x="4724400" y="2819400"/>
            <a:ext cx="3733800" cy="1200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„Hast Du nicht etwas, damit der Obstsalat nicht braun wird?“</a:t>
            </a:r>
          </a:p>
        </p:txBody>
      </p:sp>
      <p:sp>
        <p:nvSpPr>
          <p:cNvPr id="40972" name="Text Box 1036"/>
          <p:cNvSpPr txBox="1">
            <a:spLocks noChangeArrowheads="1"/>
          </p:cNvSpPr>
          <p:nvPr/>
        </p:nvSpPr>
        <p:spPr bwMode="auto">
          <a:xfrm>
            <a:off x="4724400" y="4038600"/>
            <a:ext cx="3733800" cy="1200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„Die Wurst ist doch kaputt, die sieht so braun aus.“</a:t>
            </a:r>
          </a:p>
        </p:txBody>
      </p:sp>
      <p:grpSp>
        <p:nvGrpSpPr>
          <p:cNvPr id="2" name="Group 1043"/>
          <p:cNvGrpSpPr>
            <a:grpSpLocks/>
          </p:cNvGrpSpPr>
          <p:nvPr/>
        </p:nvGrpSpPr>
        <p:grpSpPr bwMode="auto">
          <a:xfrm>
            <a:off x="685800" y="1981200"/>
            <a:ext cx="7772400" cy="830263"/>
            <a:chOff x="432" y="1344"/>
            <a:chExt cx="4896" cy="523"/>
          </a:xfrm>
        </p:grpSpPr>
        <p:sp>
          <p:nvSpPr>
            <p:cNvPr id="13330" name="Text Box 1027"/>
            <p:cNvSpPr txBox="1">
              <a:spLocks noChangeArrowheads="1"/>
            </p:cNvSpPr>
            <p:nvPr/>
          </p:nvSpPr>
          <p:spPr bwMode="auto">
            <a:xfrm>
              <a:off x="432" y="1344"/>
              <a:ext cx="2352" cy="5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/>
                <a:t>Brauner Zucker ist gesund = </a:t>
              </a:r>
              <a:r>
                <a:rPr lang="de-DE" b="1">
                  <a:solidFill>
                    <a:srgbClr val="008000"/>
                  </a:solidFill>
                </a:rPr>
                <a:t>Biologie</a:t>
              </a:r>
              <a:r>
                <a:rPr lang="de-DE"/>
                <a:t>.</a:t>
              </a:r>
            </a:p>
          </p:txBody>
        </p:sp>
        <p:sp>
          <p:nvSpPr>
            <p:cNvPr id="13331" name="Line 1040"/>
            <p:cNvSpPr>
              <a:spLocks noChangeShapeType="1"/>
            </p:cNvSpPr>
            <p:nvPr/>
          </p:nvSpPr>
          <p:spPr bwMode="auto">
            <a:xfrm>
              <a:off x="432" y="1344"/>
              <a:ext cx="48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685800" y="2819400"/>
            <a:ext cx="7772400" cy="830263"/>
            <a:chOff x="432" y="1872"/>
            <a:chExt cx="4896" cy="523"/>
          </a:xfrm>
        </p:grpSpPr>
        <p:sp>
          <p:nvSpPr>
            <p:cNvPr id="13328" name="Text Box 1034"/>
            <p:cNvSpPr txBox="1">
              <a:spLocks noChangeArrowheads="1"/>
            </p:cNvSpPr>
            <p:nvPr/>
          </p:nvSpPr>
          <p:spPr bwMode="auto">
            <a:xfrm>
              <a:off x="432" y="1872"/>
              <a:ext cx="2352" cy="5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/>
                <a:t>Ich mag keine Chemie in der Nahrung.</a:t>
              </a:r>
            </a:p>
          </p:txBody>
        </p:sp>
        <p:sp>
          <p:nvSpPr>
            <p:cNvPr id="13329" name="Line 1041"/>
            <p:cNvSpPr>
              <a:spLocks noChangeShapeType="1"/>
            </p:cNvSpPr>
            <p:nvPr/>
          </p:nvSpPr>
          <p:spPr bwMode="auto">
            <a:xfrm>
              <a:off x="432" y="1872"/>
              <a:ext cx="48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685800" y="5302250"/>
            <a:ext cx="7772400" cy="822325"/>
            <a:chOff x="432" y="3340"/>
            <a:chExt cx="4896" cy="518"/>
          </a:xfrm>
        </p:grpSpPr>
        <p:sp>
          <p:nvSpPr>
            <p:cNvPr id="13326" name="Text Box 1039"/>
            <p:cNvSpPr txBox="1">
              <a:spLocks noChangeArrowheads="1"/>
            </p:cNvSpPr>
            <p:nvPr/>
          </p:nvSpPr>
          <p:spPr bwMode="auto">
            <a:xfrm>
              <a:off x="432" y="3340"/>
              <a:ext cx="4896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chemeClr val="hlink"/>
                  </a:solidFill>
                </a:rPr>
                <a:t>Diese Widersprüche lassen sich </a:t>
              </a:r>
              <a:r>
                <a:rPr lang="de-DE" b="1">
                  <a:solidFill>
                    <a:schemeClr val="hlink"/>
                  </a:solidFill>
                </a:rPr>
                <a:t>nicht</a:t>
              </a:r>
              <a:r>
                <a:rPr lang="de-DE">
                  <a:solidFill>
                    <a:schemeClr val="hlink"/>
                  </a:solidFill>
                </a:rPr>
                <a:t> mit noch mehr fachwissenschaftlicher Chemie aus der Welt schaffen! </a:t>
              </a:r>
            </a:p>
          </p:txBody>
        </p:sp>
        <p:sp>
          <p:nvSpPr>
            <p:cNvPr id="13327" name="Line 1042"/>
            <p:cNvSpPr>
              <a:spLocks noChangeShapeType="1"/>
            </p:cNvSpPr>
            <p:nvPr/>
          </p:nvSpPr>
          <p:spPr bwMode="auto">
            <a:xfrm>
              <a:off x="432" y="3360"/>
              <a:ext cx="48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82" name="AutoShape 1046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7" grpId="0" autoUpdateAnimBg="0"/>
      <p:bldP spid="40968" grpId="0" autoUpdateAnimBg="0"/>
      <p:bldP spid="40969" grpId="0" autoUpdateAnimBg="0"/>
      <p:bldP spid="40971" grpId="0" autoUpdateAnimBg="0"/>
      <p:bldP spid="40972" grpId="0" autoUpdateAnimBg="0"/>
      <p:bldP spid="409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Wie…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07375" cy="1347782"/>
          </a:xfrm>
        </p:spPr>
        <p:txBody>
          <a:bodyPr/>
          <a:lstStyle/>
          <a:p>
            <a:r>
              <a:rPr lang="de-DE" sz="3600" b="1" dirty="0"/>
              <a:t>…kann man Inhalte </a:t>
            </a:r>
            <a:r>
              <a:rPr lang="de-DE" sz="3600" b="1" dirty="0">
                <a:solidFill>
                  <a:srgbClr val="008000"/>
                </a:solidFill>
              </a:rPr>
              <a:t>anders</a:t>
            </a:r>
            <a:r>
              <a:rPr lang="de-DE" sz="3600" b="1" dirty="0"/>
              <a:t> transportieren?</a:t>
            </a:r>
          </a:p>
        </p:txBody>
      </p:sp>
      <p:sp>
        <p:nvSpPr>
          <p:cNvPr id="317444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8934"/>
            <a:ext cx="8207375" cy="13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Bsp. 2a: Mono- und Disaccharide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  <p:bldP spid="317444" grpId="0" animBg="1"/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/>
              <a:t>Ja. So. Manuelle Kunstwerke SS 2001</a:t>
            </a:r>
          </a:p>
        </p:txBody>
      </p:sp>
      <p:pic>
        <p:nvPicPr>
          <p:cNvPr id="64516" name="Picture 3" descr="05_GB6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827088" y="620713"/>
            <a:ext cx="7561262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Noch ein Rezept aus der Chemie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2309813" y="990600"/>
            <a:ext cx="45275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800"/>
              <a:t>Zutaten für 500g Fruchtgummi „Himbeere“:</a:t>
            </a:r>
          </a:p>
        </p:txBody>
      </p:sp>
      <p:grpSp>
        <p:nvGrpSpPr>
          <p:cNvPr id="59397" name="Group 16"/>
          <p:cNvGrpSpPr>
            <a:grpSpLocks/>
          </p:cNvGrpSpPr>
          <p:nvPr/>
        </p:nvGrpSpPr>
        <p:grpSpPr bwMode="auto">
          <a:xfrm>
            <a:off x="2514600" y="1676400"/>
            <a:ext cx="5562600" cy="3540125"/>
            <a:chOff x="1048" y="961"/>
            <a:chExt cx="3504" cy="2230"/>
          </a:xfrm>
        </p:grpSpPr>
        <p:sp>
          <p:nvSpPr>
            <p:cNvPr id="59398" name="Text Box 5"/>
            <p:cNvSpPr txBox="1">
              <a:spLocks noChangeArrowheads="1"/>
            </p:cNvSpPr>
            <p:nvPr/>
          </p:nvSpPr>
          <p:spPr bwMode="auto">
            <a:xfrm>
              <a:off x="1912" y="961"/>
              <a:ext cx="2640" cy="2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l"/>
              <a:r>
                <a:rPr lang="de-DE" sz="3200"/>
                <a:t>Invertzucker</a:t>
              </a:r>
            </a:p>
            <a:p>
              <a:pPr marL="190500" indent="-190500" algn="l"/>
              <a:r>
                <a:rPr lang="de-DE" sz="3200"/>
                <a:t>Zucker</a:t>
              </a:r>
            </a:p>
            <a:p>
              <a:pPr marL="190500" indent="-190500" algn="l"/>
              <a:r>
                <a:rPr lang="de-DE" sz="3200"/>
                <a:t>Gelatine</a:t>
              </a:r>
            </a:p>
            <a:p>
              <a:pPr marL="190500" indent="-190500" algn="l"/>
              <a:r>
                <a:rPr lang="de-DE" sz="3200"/>
                <a:t>Wasser</a:t>
              </a:r>
            </a:p>
            <a:p>
              <a:pPr marL="190500" indent="-190500" algn="l"/>
              <a:r>
                <a:rPr lang="de-DE" sz="3200"/>
                <a:t>Äpfelsäure</a:t>
              </a:r>
            </a:p>
            <a:p>
              <a:pPr marL="190500" indent="-190500" algn="l"/>
              <a:r>
                <a:rPr lang="de-DE" sz="3200"/>
                <a:t>Himbeeraroma</a:t>
              </a:r>
            </a:p>
            <a:p>
              <a:pPr marL="190500" indent="-190500" algn="l"/>
              <a:r>
                <a:rPr lang="de-DE" sz="3200"/>
                <a:t>Lebensmittelfarbe</a:t>
              </a:r>
            </a:p>
          </p:txBody>
        </p:sp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1048" y="961"/>
              <a:ext cx="960" cy="2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indent="-190500" algn="l"/>
              <a:r>
                <a:rPr lang="de-DE" sz="3200"/>
                <a:t> 175g </a:t>
              </a:r>
            </a:p>
            <a:p>
              <a:pPr marL="190500" indent="-190500" algn="l"/>
              <a:r>
                <a:rPr lang="de-DE" sz="3200"/>
                <a:t> 140g</a:t>
              </a:r>
              <a:br>
                <a:rPr lang="de-DE" sz="3200"/>
              </a:br>
              <a:r>
                <a:rPr lang="de-DE" sz="3200"/>
                <a:t> 50g</a:t>
              </a:r>
            </a:p>
            <a:p>
              <a:pPr marL="190500" indent="-190500" algn="l"/>
              <a:r>
                <a:rPr lang="de-DE" sz="3200"/>
                <a:t> 135ml </a:t>
              </a:r>
            </a:p>
            <a:p>
              <a:pPr marL="190500" indent="-190500" algn="l"/>
              <a:r>
                <a:rPr lang="de-DE" sz="3200"/>
                <a:t>   10g</a:t>
              </a:r>
            </a:p>
            <a:p>
              <a:pPr marL="190500" indent="-190500" algn="l"/>
              <a:r>
                <a:rPr lang="de-DE" sz="3200"/>
                <a:t>   35Tr.</a:t>
              </a:r>
            </a:p>
            <a:p>
              <a:pPr marL="190500" indent="-190500" algn="l"/>
              <a:r>
                <a:rPr lang="de-DE" sz="3200"/>
                <a:t>     5Tr.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Fruchtgummiproduktion nach Altersstufen</a:t>
            </a:r>
          </a:p>
        </p:txBody>
      </p:sp>
      <p:grpSp>
        <p:nvGrpSpPr>
          <p:cNvPr id="60420" name="Group 536"/>
          <p:cNvGrpSpPr>
            <a:grpSpLocks/>
          </p:cNvGrpSpPr>
          <p:nvPr/>
        </p:nvGrpSpPr>
        <p:grpSpPr bwMode="auto">
          <a:xfrm>
            <a:off x="685800" y="990600"/>
            <a:ext cx="7772400" cy="5038725"/>
            <a:chOff x="-2" y="-2"/>
            <a:chExt cx="4699" cy="5284"/>
          </a:xfrm>
        </p:grpSpPr>
        <p:grpSp>
          <p:nvGrpSpPr>
            <p:cNvPr id="60421" name="Group 534"/>
            <p:cNvGrpSpPr>
              <a:grpSpLocks/>
            </p:cNvGrpSpPr>
            <p:nvPr/>
          </p:nvGrpSpPr>
          <p:grpSpPr bwMode="auto">
            <a:xfrm>
              <a:off x="0" y="0"/>
              <a:ext cx="4695" cy="5280"/>
              <a:chOff x="0" y="0"/>
              <a:chExt cx="4695" cy="5280"/>
            </a:xfrm>
          </p:grpSpPr>
          <p:grpSp>
            <p:nvGrpSpPr>
              <p:cNvPr id="60423" name="Group 417"/>
              <p:cNvGrpSpPr>
                <a:grpSpLocks/>
              </p:cNvGrpSpPr>
              <p:nvPr/>
            </p:nvGrpSpPr>
            <p:grpSpPr bwMode="auto">
              <a:xfrm>
                <a:off x="0" y="0"/>
                <a:ext cx="595" cy="480"/>
                <a:chOff x="0" y="0"/>
                <a:chExt cx="595" cy="480"/>
              </a:xfrm>
            </p:grpSpPr>
            <p:sp>
              <p:nvSpPr>
                <p:cNvPr id="60594" name="Rectangle 4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5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60595" name="Group 41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95" cy="480"/>
                  <a:chOff x="0" y="0"/>
                  <a:chExt cx="595" cy="480"/>
                </a:xfrm>
              </p:grpSpPr>
              <p:sp>
                <p:nvSpPr>
                  <p:cNvPr id="60596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539" cy="48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/>
                    <a:r>
                      <a:rPr lang="en-US" sz="2000" b="1">
                        <a:cs typeface="Times New Roman" pitchFamily="18" charset="0"/>
                      </a:rPr>
                      <a:t>Schr.</a:t>
                    </a:r>
                    <a:endParaRPr lang="en-US" sz="1200">
                      <a:cs typeface="Times New Roman" pitchFamily="18" charset="0"/>
                    </a:endParaRPr>
                  </a:p>
                  <a:p>
                    <a:pPr algn="r" eaLnBrk="0" hangingPunct="0"/>
                    <a:endParaRPr lang="en-US"/>
                  </a:p>
                </p:txBody>
              </p:sp>
              <p:sp>
                <p:nvSpPr>
                  <p:cNvPr id="60597" name="Rectangle 4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9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0424" name="Group 421"/>
              <p:cNvGrpSpPr>
                <a:grpSpLocks/>
              </p:cNvGrpSpPr>
              <p:nvPr/>
            </p:nvGrpSpPr>
            <p:grpSpPr bwMode="auto">
              <a:xfrm>
                <a:off x="595" y="0"/>
                <a:ext cx="2769" cy="480"/>
                <a:chOff x="595" y="0"/>
                <a:chExt cx="2769" cy="480"/>
              </a:xfrm>
            </p:grpSpPr>
            <p:sp>
              <p:nvSpPr>
                <p:cNvPr id="6059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95" y="0"/>
                  <a:ext cx="27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60591" name="Group 419"/>
                <p:cNvGrpSpPr>
                  <a:grpSpLocks/>
                </p:cNvGrpSpPr>
                <p:nvPr/>
              </p:nvGrpSpPr>
              <p:grpSpPr bwMode="auto">
                <a:xfrm>
                  <a:off x="595" y="0"/>
                  <a:ext cx="2769" cy="480"/>
                  <a:chOff x="595" y="0"/>
                  <a:chExt cx="2769" cy="480"/>
                </a:xfrm>
              </p:grpSpPr>
              <p:sp>
                <p:nvSpPr>
                  <p:cNvPr id="60592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623" y="0"/>
                    <a:ext cx="2713" cy="48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r>
                      <a:rPr lang="en-US" sz="2000" b="1">
                        <a:cs typeface="Times New Roman" pitchFamily="18" charset="0"/>
                      </a:rPr>
                      <a:t>Aktivität</a:t>
                    </a:r>
                    <a:endParaRPr lang="en-US" sz="1200">
                      <a:cs typeface="Times New Roman" pitchFamily="18" charset="0"/>
                    </a:endParaRPr>
                  </a:p>
                  <a:p>
                    <a:pPr algn="l" eaLnBrk="0" hangingPunct="0"/>
                    <a:endParaRPr lang="en-US"/>
                  </a:p>
                </p:txBody>
              </p:sp>
              <p:sp>
                <p:nvSpPr>
                  <p:cNvPr id="60593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0"/>
                    <a:ext cx="2769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0425" name="Group 425"/>
              <p:cNvGrpSpPr>
                <a:grpSpLocks/>
              </p:cNvGrpSpPr>
              <p:nvPr/>
            </p:nvGrpSpPr>
            <p:grpSpPr bwMode="auto">
              <a:xfrm>
                <a:off x="3364" y="0"/>
                <a:ext cx="425" cy="480"/>
                <a:chOff x="3364" y="0"/>
                <a:chExt cx="425" cy="480"/>
              </a:xfrm>
            </p:grpSpPr>
            <p:sp>
              <p:nvSpPr>
                <p:cNvPr id="60586" name="Rectangle 424"/>
                <p:cNvSpPr>
                  <a:spLocks noChangeArrowheads="1"/>
                </p:cNvSpPr>
                <p:nvPr/>
              </p:nvSpPr>
              <p:spPr bwMode="auto">
                <a:xfrm>
                  <a:off x="3364" y="0"/>
                  <a:ext cx="425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60587" name="Group 423"/>
                <p:cNvGrpSpPr>
                  <a:grpSpLocks/>
                </p:cNvGrpSpPr>
                <p:nvPr/>
              </p:nvGrpSpPr>
              <p:grpSpPr bwMode="auto">
                <a:xfrm>
                  <a:off x="3364" y="0"/>
                  <a:ext cx="425" cy="480"/>
                  <a:chOff x="3364" y="0"/>
                  <a:chExt cx="425" cy="480"/>
                </a:xfrm>
              </p:grpSpPr>
              <p:sp>
                <p:nvSpPr>
                  <p:cNvPr id="60588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3392" y="0"/>
                    <a:ext cx="369" cy="48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r>
                      <a:rPr lang="en-US" sz="2000" b="1">
                        <a:cs typeface="Times New Roman" pitchFamily="18" charset="0"/>
                      </a:rPr>
                      <a:t>9a</a:t>
                    </a:r>
                    <a:endParaRPr lang="en-US" sz="1200">
                      <a:cs typeface="Times New Roman" pitchFamily="18" charset="0"/>
                    </a:endParaRPr>
                  </a:p>
                  <a:p>
                    <a:pPr algn="l" eaLnBrk="0" hangingPunct="0"/>
                    <a:endParaRPr lang="en-US"/>
                  </a:p>
                </p:txBody>
              </p:sp>
              <p:sp>
                <p:nvSpPr>
                  <p:cNvPr id="60589" name="Rectangle 422"/>
                  <p:cNvSpPr>
                    <a:spLocks noChangeArrowheads="1"/>
                  </p:cNvSpPr>
                  <p:nvPr/>
                </p:nvSpPr>
                <p:spPr bwMode="auto">
                  <a:xfrm>
                    <a:off x="3364" y="0"/>
                    <a:ext cx="42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0426" name="Group 429"/>
              <p:cNvGrpSpPr>
                <a:grpSpLocks/>
              </p:cNvGrpSpPr>
              <p:nvPr/>
            </p:nvGrpSpPr>
            <p:grpSpPr bwMode="auto">
              <a:xfrm>
                <a:off x="3789" y="0"/>
                <a:ext cx="453" cy="480"/>
                <a:chOff x="3789" y="0"/>
                <a:chExt cx="453" cy="480"/>
              </a:xfrm>
            </p:grpSpPr>
            <p:sp>
              <p:nvSpPr>
                <p:cNvPr id="60582" name="Rectangle 428"/>
                <p:cNvSpPr>
                  <a:spLocks noChangeArrowheads="1"/>
                </p:cNvSpPr>
                <p:nvPr/>
              </p:nvSpPr>
              <p:spPr bwMode="auto">
                <a:xfrm>
                  <a:off x="3789" y="0"/>
                  <a:ext cx="45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60583" name="Group 427"/>
                <p:cNvGrpSpPr>
                  <a:grpSpLocks/>
                </p:cNvGrpSpPr>
                <p:nvPr/>
              </p:nvGrpSpPr>
              <p:grpSpPr bwMode="auto">
                <a:xfrm>
                  <a:off x="3789" y="0"/>
                  <a:ext cx="453" cy="480"/>
                  <a:chOff x="3789" y="0"/>
                  <a:chExt cx="453" cy="480"/>
                </a:xfrm>
              </p:grpSpPr>
              <p:sp>
                <p:nvSpPr>
                  <p:cNvPr id="60584" name="Rectangle 362"/>
                  <p:cNvSpPr>
                    <a:spLocks noChangeArrowheads="1"/>
                  </p:cNvSpPr>
                  <p:nvPr/>
                </p:nvSpPr>
                <p:spPr bwMode="auto">
                  <a:xfrm>
                    <a:off x="3817" y="0"/>
                    <a:ext cx="397" cy="48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r>
                      <a:rPr lang="en-US" sz="2000" b="1" dirty="0">
                        <a:cs typeface="Times New Roman" pitchFamily="18" charset="0"/>
                      </a:rPr>
                      <a:t>13a</a:t>
                    </a:r>
                    <a:endParaRPr lang="en-US" sz="1200" dirty="0">
                      <a:cs typeface="Times New Roman" pitchFamily="18" charset="0"/>
                    </a:endParaRPr>
                  </a:p>
                  <a:p>
                    <a:pPr algn="l" eaLnBrk="0" hangingPunct="0"/>
                    <a:endParaRPr lang="en-US" dirty="0"/>
                  </a:p>
                </p:txBody>
              </p:sp>
              <p:sp>
                <p:nvSpPr>
                  <p:cNvPr id="60585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3789" y="0"/>
                    <a:ext cx="453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0427" name="Group 433"/>
              <p:cNvGrpSpPr>
                <a:grpSpLocks/>
              </p:cNvGrpSpPr>
              <p:nvPr/>
            </p:nvGrpSpPr>
            <p:grpSpPr bwMode="auto">
              <a:xfrm>
                <a:off x="4242" y="0"/>
                <a:ext cx="453" cy="480"/>
                <a:chOff x="4242" y="0"/>
                <a:chExt cx="453" cy="480"/>
              </a:xfrm>
            </p:grpSpPr>
            <p:sp>
              <p:nvSpPr>
                <p:cNvPr id="60578" name="Rectangle 432"/>
                <p:cNvSpPr>
                  <a:spLocks noChangeArrowheads="1"/>
                </p:cNvSpPr>
                <p:nvPr/>
              </p:nvSpPr>
              <p:spPr bwMode="auto">
                <a:xfrm>
                  <a:off x="4242" y="0"/>
                  <a:ext cx="45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60579" name="Group 431"/>
                <p:cNvGrpSpPr>
                  <a:grpSpLocks/>
                </p:cNvGrpSpPr>
                <p:nvPr/>
              </p:nvGrpSpPr>
              <p:grpSpPr bwMode="auto">
                <a:xfrm>
                  <a:off x="4242" y="0"/>
                  <a:ext cx="453" cy="480"/>
                  <a:chOff x="4242" y="0"/>
                  <a:chExt cx="453" cy="480"/>
                </a:xfrm>
              </p:grpSpPr>
              <p:sp>
                <p:nvSpPr>
                  <p:cNvPr id="60580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4270" y="0"/>
                    <a:ext cx="397" cy="48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r>
                      <a:rPr lang="en-US" sz="2000" b="1">
                        <a:cs typeface="Times New Roman" pitchFamily="18" charset="0"/>
                      </a:rPr>
                      <a:t>17a</a:t>
                    </a:r>
                    <a:endParaRPr lang="en-US" sz="1200">
                      <a:cs typeface="Times New Roman" pitchFamily="18" charset="0"/>
                    </a:endParaRPr>
                  </a:p>
                  <a:p>
                    <a:pPr algn="l" eaLnBrk="0" hangingPunct="0"/>
                    <a:endParaRPr lang="en-US"/>
                  </a:p>
                </p:txBody>
              </p:sp>
              <p:sp>
                <p:nvSpPr>
                  <p:cNvPr id="60581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4242" y="0"/>
                    <a:ext cx="453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0428" name="Group 435"/>
              <p:cNvGrpSpPr>
                <a:grpSpLocks/>
              </p:cNvGrpSpPr>
              <p:nvPr/>
            </p:nvGrpSpPr>
            <p:grpSpPr bwMode="auto">
              <a:xfrm>
                <a:off x="0" y="480"/>
                <a:ext cx="595" cy="480"/>
                <a:chOff x="0" y="480"/>
                <a:chExt cx="595" cy="480"/>
              </a:xfrm>
            </p:grpSpPr>
            <p:sp>
              <p:nvSpPr>
                <p:cNvPr id="60576" name="Rectangle 364"/>
                <p:cNvSpPr>
                  <a:spLocks noChangeArrowheads="1"/>
                </p:cNvSpPr>
                <p:nvPr/>
              </p:nvSpPr>
              <p:spPr bwMode="auto">
                <a:xfrm>
                  <a:off x="28" y="48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1.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77" name="Rectangle 434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29" name="Group 437"/>
              <p:cNvGrpSpPr>
                <a:grpSpLocks/>
              </p:cNvGrpSpPr>
              <p:nvPr/>
            </p:nvGrpSpPr>
            <p:grpSpPr bwMode="auto">
              <a:xfrm>
                <a:off x="595" y="480"/>
                <a:ext cx="2769" cy="480"/>
                <a:chOff x="595" y="480"/>
                <a:chExt cx="2769" cy="480"/>
              </a:xfrm>
            </p:grpSpPr>
            <p:sp>
              <p:nvSpPr>
                <p:cNvPr id="60574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3" y="48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Zutaten abwiegen.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75" name="Rectangle 436"/>
                <p:cNvSpPr>
                  <a:spLocks noChangeArrowheads="1"/>
                </p:cNvSpPr>
                <p:nvPr/>
              </p:nvSpPr>
              <p:spPr bwMode="auto">
                <a:xfrm>
                  <a:off x="595" y="48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0" name="Group 439"/>
              <p:cNvGrpSpPr>
                <a:grpSpLocks/>
              </p:cNvGrpSpPr>
              <p:nvPr/>
            </p:nvGrpSpPr>
            <p:grpSpPr bwMode="auto">
              <a:xfrm>
                <a:off x="3364" y="480"/>
                <a:ext cx="425" cy="480"/>
                <a:chOff x="3364" y="480"/>
                <a:chExt cx="425" cy="480"/>
              </a:xfrm>
            </p:grpSpPr>
            <p:sp>
              <p:nvSpPr>
                <p:cNvPr id="60572" name="Rectangle 366"/>
                <p:cNvSpPr>
                  <a:spLocks noChangeArrowheads="1"/>
                </p:cNvSpPr>
                <p:nvPr/>
              </p:nvSpPr>
              <p:spPr bwMode="auto">
                <a:xfrm>
                  <a:off x="3392" y="48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cs typeface="Times New Roman" pitchFamily="18" charset="0"/>
                    </a:rPr>
                    <a:t>-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73" name="Rectangle 438"/>
                <p:cNvSpPr>
                  <a:spLocks noChangeArrowheads="1"/>
                </p:cNvSpPr>
                <p:nvPr/>
              </p:nvSpPr>
              <p:spPr bwMode="auto">
                <a:xfrm>
                  <a:off x="3364" y="48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1" name="Group 441"/>
              <p:cNvGrpSpPr>
                <a:grpSpLocks/>
              </p:cNvGrpSpPr>
              <p:nvPr/>
            </p:nvGrpSpPr>
            <p:grpSpPr bwMode="auto">
              <a:xfrm>
                <a:off x="3789" y="480"/>
                <a:ext cx="453" cy="480"/>
                <a:chOff x="3789" y="480"/>
                <a:chExt cx="453" cy="480"/>
              </a:xfrm>
            </p:grpSpPr>
            <p:sp>
              <p:nvSpPr>
                <p:cNvPr id="60570" name="Rectangle 367"/>
                <p:cNvSpPr>
                  <a:spLocks noChangeArrowheads="1"/>
                </p:cNvSpPr>
                <p:nvPr/>
              </p:nvSpPr>
              <p:spPr bwMode="auto">
                <a:xfrm>
                  <a:off x="3817" y="48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 dirty="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 dirty="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71" name="Rectangle 440"/>
                <p:cNvSpPr>
                  <a:spLocks noChangeArrowheads="1"/>
                </p:cNvSpPr>
                <p:nvPr/>
              </p:nvSpPr>
              <p:spPr bwMode="auto">
                <a:xfrm>
                  <a:off x="3789" y="48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2" name="Group 443"/>
              <p:cNvGrpSpPr>
                <a:grpSpLocks/>
              </p:cNvGrpSpPr>
              <p:nvPr/>
            </p:nvGrpSpPr>
            <p:grpSpPr bwMode="auto">
              <a:xfrm>
                <a:off x="4242" y="480"/>
                <a:ext cx="453" cy="480"/>
                <a:chOff x="4242" y="480"/>
                <a:chExt cx="453" cy="480"/>
              </a:xfrm>
            </p:grpSpPr>
            <p:sp>
              <p:nvSpPr>
                <p:cNvPr id="60568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70" y="48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69" name="Rectangle 442"/>
                <p:cNvSpPr>
                  <a:spLocks noChangeArrowheads="1"/>
                </p:cNvSpPr>
                <p:nvPr/>
              </p:nvSpPr>
              <p:spPr bwMode="auto">
                <a:xfrm>
                  <a:off x="4242" y="48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3" name="Group 445"/>
              <p:cNvGrpSpPr>
                <a:grpSpLocks/>
              </p:cNvGrpSpPr>
              <p:nvPr/>
            </p:nvGrpSpPr>
            <p:grpSpPr bwMode="auto">
              <a:xfrm>
                <a:off x="0" y="960"/>
                <a:ext cx="595" cy="480"/>
                <a:chOff x="0" y="960"/>
                <a:chExt cx="595" cy="480"/>
              </a:xfrm>
            </p:grpSpPr>
            <p:sp>
              <p:nvSpPr>
                <p:cNvPr id="60566" name="Rectangle 369"/>
                <p:cNvSpPr>
                  <a:spLocks noChangeArrowheads="1"/>
                </p:cNvSpPr>
                <p:nvPr/>
              </p:nvSpPr>
              <p:spPr bwMode="auto">
                <a:xfrm>
                  <a:off x="28" y="96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2.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67" name="Rectangle 444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4" name="Group 447"/>
              <p:cNvGrpSpPr>
                <a:grpSpLocks/>
              </p:cNvGrpSpPr>
              <p:nvPr/>
            </p:nvGrpSpPr>
            <p:grpSpPr bwMode="auto">
              <a:xfrm>
                <a:off x="595" y="960"/>
                <a:ext cx="2769" cy="480"/>
                <a:chOff x="595" y="960"/>
                <a:chExt cx="2769" cy="480"/>
              </a:xfrm>
            </p:grpSpPr>
            <p:sp>
              <p:nvSpPr>
                <p:cNvPr id="60564" name="Rectangle 370"/>
                <p:cNvSpPr>
                  <a:spLocks noChangeArrowheads="1"/>
                </p:cNvSpPr>
                <p:nvPr/>
              </p:nvSpPr>
              <p:spPr bwMode="auto">
                <a:xfrm>
                  <a:off x="623" y="96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Invertzucker herstellen. 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65" name="Rectangle 446"/>
                <p:cNvSpPr>
                  <a:spLocks noChangeArrowheads="1"/>
                </p:cNvSpPr>
                <p:nvPr/>
              </p:nvSpPr>
              <p:spPr bwMode="auto">
                <a:xfrm>
                  <a:off x="595" y="96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5" name="Group 449"/>
              <p:cNvGrpSpPr>
                <a:grpSpLocks/>
              </p:cNvGrpSpPr>
              <p:nvPr/>
            </p:nvGrpSpPr>
            <p:grpSpPr bwMode="auto">
              <a:xfrm>
                <a:off x="3364" y="960"/>
                <a:ext cx="425" cy="480"/>
                <a:chOff x="3364" y="960"/>
                <a:chExt cx="425" cy="480"/>
              </a:xfrm>
            </p:grpSpPr>
            <p:sp>
              <p:nvSpPr>
                <p:cNvPr id="60562" name="Rectangle 371"/>
                <p:cNvSpPr>
                  <a:spLocks noChangeArrowheads="1"/>
                </p:cNvSpPr>
                <p:nvPr/>
              </p:nvSpPr>
              <p:spPr bwMode="auto">
                <a:xfrm>
                  <a:off x="3392" y="96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 dirty="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 dirty="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3364" y="96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6" name="Group 451"/>
              <p:cNvGrpSpPr>
                <a:grpSpLocks/>
              </p:cNvGrpSpPr>
              <p:nvPr/>
            </p:nvGrpSpPr>
            <p:grpSpPr bwMode="auto">
              <a:xfrm>
                <a:off x="3789" y="960"/>
                <a:ext cx="453" cy="480"/>
                <a:chOff x="3789" y="960"/>
                <a:chExt cx="453" cy="480"/>
              </a:xfrm>
            </p:grpSpPr>
            <p:sp>
              <p:nvSpPr>
                <p:cNvPr id="60560" name="Rectangle 372"/>
                <p:cNvSpPr>
                  <a:spLocks noChangeArrowheads="1"/>
                </p:cNvSpPr>
                <p:nvPr/>
              </p:nvSpPr>
              <p:spPr bwMode="auto">
                <a:xfrm>
                  <a:off x="3817" y="96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 dirty="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 dirty="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61" name="Rectangle 450"/>
                <p:cNvSpPr>
                  <a:spLocks noChangeArrowheads="1"/>
                </p:cNvSpPr>
                <p:nvPr/>
              </p:nvSpPr>
              <p:spPr bwMode="auto">
                <a:xfrm>
                  <a:off x="3789" y="96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7" name="Group 453"/>
              <p:cNvGrpSpPr>
                <a:grpSpLocks/>
              </p:cNvGrpSpPr>
              <p:nvPr/>
            </p:nvGrpSpPr>
            <p:grpSpPr bwMode="auto">
              <a:xfrm>
                <a:off x="4242" y="960"/>
                <a:ext cx="453" cy="480"/>
                <a:chOff x="4242" y="960"/>
                <a:chExt cx="453" cy="480"/>
              </a:xfrm>
            </p:grpSpPr>
            <p:sp>
              <p:nvSpPr>
                <p:cNvPr id="60558" name="Rectangle 373"/>
                <p:cNvSpPr>
                  <a:spLocks noChangeArrowheads="1"/>
                </p:cNvSpPr>
                <p:nvPr/>
              </p:nvSpPr>
              <p:spPr bwMode="auto">
                <a:xfrm>
                  <a:off x="4270" y="96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59" name="Rectangle 452"/>
                <p:cNvSpPr>
                  <a:spLocks noChangeArrowheads="1"/>
                </p:cNvSpPr>
                <p:nvPr/>
              </p:nvSpPr>
              <p:spPr bwMode="auto">
                <a:xfrm>
                  <a:off x="4242" y="96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8" name="Group 455"/>
              <p:cNvGrpSpPr>
                <a:grpSpLocks/>
              </p:cNvGrpSpPr>
              <p:nvPr/>
            </p:nvGrpSpPr>
            <p:grpSpPr bwMode="auto">
              <a:xfrm>
                <a:off x="0" y="1440"/>
                <a:ext cx="595" cy="480"/>
                <a:chOff x="0" y="1440"/>
                <a:chExt cx="595" cy="480"/>
              </a:xfrm>
            </p:grpSpPr>
            <p:sp>
              <p:nvSpPr>
                <p:cNvPr id="60556" name="Rectangle 374"/>
                <p:cNvSpPr>
                  <a:spLocks noChangeArrowheads="1"/>
                </p:cNvSpPr>
                <p:nvPr/>
              </p:nvSpPr>
              <p:spPr bwMode="auto">
                <a:xfrm>
                  <a:off x="28" y="144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3.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57" name="Rectangle 454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39" name="Group 457"/>
              <p:cNvGrpSpPr>
                <a:grpSpLocks/>
              </p:cNvGrpSpPr>
              <p:nvPr/>
            </p:nvGrpSpPr>
            <p:grpSpPr bwMode="auto">
              <a:xfrm>
                <a:off x="595" y="1440"/>
                <a:ext cx="2769" cy="480"/>
                <a:chOff x="595" y="1440"/>
                <a:chExt cx="2769" cy="480"/>
              </a:xfrm>
            </p:grpSpPr>
            <p:sp>
              <p:nvSpPr>
                <p:cNvPr id="60554" name="Rectangle 375"/>
                <p:cNvSpPr>
                  <a:spLocks noChangeArrowheads="1"/>
                </p:cNvSpPr>
                <p:nvPr/>
              </p:nvSpPr>
              <p:spPr bwMode="auto">
                <a:xfrm>
                  <a:off x="623" y="144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Gelatine schmelzen (70°C).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55" name="Rectangle 456"/>
                <p:cNvSpPr>
                  <a:spLocks noChangeArrowheads="1"/>
                </p:cNvSpPr>
                <p:nvPr/>
              </p:nvSpPr>
              <p:spPr bwMode="auto">
                <a:xfrm>
                  <a:off x="595" y="144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0" name="Group 459"/>
              <p:cNvGrpSpPr>
                <a:grpSpLocks/>
              </p:cNvGrpSpPr>
              <p:nvPr/>
            </p:nvGrpSpPr>
            <p:grpSpPr bwMode="auto">
              <a:xfrm>
                <a:off x="3364" y="1440"/>
                <a:ext cx="425" cy="480"/>
                <a:chOff x="3364" y="1440"/>
                <a:chExt cx="425" cy="480"/>
              </a:xfrm>
            </p:grpSpPr>
            <p:sp>
              <p:nvSpPr>
                <p:cNvPr id="60552" name="Rectangle 376"/>
                <p:cNvSpPr>
                  <a:spLocks noChangeArrowheads="1"/>
                </p:cNvSpPr>
                <p:nvPr/>
              </p:nvSpPr>
              <p:spPr bwMode="auto">
                <a:xfrm>
                  <a:off x="3392" y="144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cs typeface="Times New Roman" pitchFamily="18" charset="0"/>
                    </a:rPr>
                    <a:t>-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53" name="Rectangle 458"/>
                <p:cNvSpPr>
                  <a:spLocks noChangeArrowheads="1"/>
                </p:cNvSpPr>
                <p:nvPr/>
              </p:nvSpPr>
              <p:spPr bwMode="auto">
                <a:xfrm>
                  <a:off x="3364" y="144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1" name="Group 461"/>
              <p:cNvGrpSpPr>
                <a:grpSpLocks/>
              </p:cNvGrpSpPr>
              <p:nvPr/>
            </p:nvGrpSpPr>
            <p:grpSpPr bwMode="auto">
              <a:xfrm>
                <a:off x="3789" y="1440"/>
                <a:ext cx="453" cy="480"/>
                <a:chOff x="3789" y="1440"/>
                <a:chExt cx="453" cy="480"/>
              </a:xfrm>
            </p:grpSpPr>
            <p:sp>
              <p:nvSpPr>
                <p:cNvPr id="60550" name="Rectangle 377"/>
                <p:cNvSpPr>
                  <a:spLocks noChangeArrowheads="1"/>
                </p:cNvSpPr>
                <p:nvPr/>
              </p:nvSpPr>
              <p:spPr bwMode="auto">
                <a:xfrm>
                  <a:off x="3817" y="144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51" name="Rectangle 460"/>
                <p:cNvSpPr>
                  <a:spLocks noChangeArrowheads="1"/>
                </p:cNvSpPr>
                <p:nvPr/>
              </p:nvSpPr>
              <p:spPr bwMode="auto">
                <a:xfrm>
                  <a:off x="3789" y="144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2" name="Group 463"/>
              <p:cNvGrpSpPr>
                <a:grpSpLocks/>
              </p:cNvGrpSpPr>
              <p:nvPr/>
            </p:nvGrpSpPr>
            <p:grpSpPr bwMode="auto">
              <a:xfrm>
                <a:off x="4242" y="1440"/>
                <a:ext cx="453" cy="480"/>
                <a:chOff x="4242" y="1440"/>
                <a:chExt cx="453" cy="480"/>
              </a:xfrm>
            </p:grpSpPr>
            <p:sp>
              <p:nvSpPr>
                <p:cNvPr id="60548" name="Rectangle 378"/>
                <p:cNvSpPr>
                  <a:spLocks noChangeArrowheads="1"/>
                </p:cNvSpPr>
                <p:nvPr/>
              </p:nvSpPr>
              <p:spPr bwMode="auto">
                <a:xfrm>
                  <a:off x="4270" y="144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49" name="Rectangle 462"/>
                <p:cNvSpPr>
                  <a:spLocks noChangeArrowheads="1"/>
                </p:cNvSpPr>
                <p:nvPr/>
              </p:nvSpPr>
              <p:spPr bwMode="auto">
                <a:xfrm>
                  <a:off x="4242" y="144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3" name="Group 465"/>
              <p:cNvGrpSpPr>
                <a:grpSpLocks/>
              </p:cNvGrpSpPr>
              <p:nvPr/>
            </p:nvGrpSpPr>
            <p:grpSpPr bwMode="auto">
              <a:xfrm>
                <a:off x="0" y="1920"/>
                <a:ext cx="595" cy="480"/>
                <a:chOff x="0" y="1920"/>
                <a:chExt cx="595" cy="480"/>
              </a:xfrm>
            </p:grpSpPr>
            <p:sp>
              <p:nvSpPr>
                <p:cNvPr id="60546" name="Rectangle 379"/>
                <p:cNvSpPr>
                  <a:spLocks noChangeArrowheads="1"/>
                </p:cNvSpPr>
                <p:nvPr/>
              </p:nvSpPr>
              <p:spPr bwMode="auto">
                <a:xfrm>
                  <a:off x="28" y="192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4.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47" name="Rectangle 464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4" name="Group 467"/>
              <p:cNvGrpSpPr>
                <a:grpSpLocks/>
              </p:cNvGrpSpPr>
              <p:nvPr/>
            </p:nvGrpSpPr>
            <p:grpSpPr bwMode="auto">
              <a:xfrm>
                <a:off x="595" y="1920"/>
                <a:ext cx="2769" cy="480"/>
                <a:chOff x="595" y="1920"/>
                <a:chExt cx="2769" cy="480"/>
              </a:xfrm>
            </p:grpSpPr>
            <p:sp>
              <p:nvSpPr>
                <p:cNvPr id="60544" name="Rectangle 380"/>
                <p:cNvSpPr>
                  <a:spLocks noChangeArrowheads="1"/>
                </p:cNvSpPr>
                <p:nvPr/>
              </p:nvSpPr>
              <p:spPr bwMode="auto">
                <a:xfrm>
                  <a:off x="623" y="192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Zuckerlösung eindampfen (115°C).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45" name="Rectangle 466"/>
                <p:cNvSpPr>
                  <a:spLocks noChangeArrowheads="1"/>
                </p:cNvSpPr>
                <p:nvPr/>
              </p:nvSpPr>
              <p:spPr bwMode="auto">
                <a:xfrm>
                  <a:off x="595" y="192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5" name="Group 469"/>
              <p:cNvGrpSpPr>
                <a:grpSpLocks/>
              </p:cNvGrpSpPr>
              <p:nvPr/>
            </p:nvGrpSpPr>
            <p:grpSpPr bwMode="auto">
              <a:xfrm>
                <a:off x="3364" y="1920"/>
                <a:ext cx="425" cy="480"/>
                <a:chOff x="3364" y="1920"/>
                <a:chExt cx="425" cy="480"/>
              </a:xfrm>
            </p:grpSpPr>
            <p:sp>
              <p:nvSpPr>
                <p:cNvPr id="60542" name="Rectangle 381"/>
                <p:cNvSpPr>
                  <a:spLocks noChangeArrowheads="1"/>
                </p:cNvSpPr>
                <p:nvPr/>
              </p:nvSpPr>
              <p:spPr bwMode="auto">
                <a:xfrm>
                  <a:off x="3392" y="192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cs typeface="Times New Roman" pitchFamily="18" charset="0"/>
                    </a:rPr>
                    <a:t>-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43" name="Rectangle 468"/>
                <p:cNvSpPr>
                  <a:spLocks noChangeArrowheads="1"/>
                </p:cNvSpPr>
                <p:nvPr/>
              </p:nvSpPr>
              <p:spPr bwMode="auto">
                <a:xfrm>
                  <a:off x="3364" y="192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6" name="Group 471"/>
              <p:cNvGrpSpPr>
                <a:grpSpLocks/>
              </p:cNvGrpSpPr>
              <p:nvPr/>
            </p:nvGrpSpPr>
            <p:grpSpPr bwMode="auto">
              <a:xfrm>
                <a:off x="3789" y="1920"/>
                <a:ext cx="453" cy="480"/>
                <a:chOff x="3789" y="1920"/>
                <a:chExt cx="453" cy="480"/>
              </a:xfrm>
            </p:grpSpPr>
            <p:sp>
              <p:nvSpPr>
                <p:cNvPr id="60540" name="Rectangle 382"/>
                <p:cNvSpPr>
                  <a:spLocks noChangeArrowheads="1"/>
                </p:cNvSpPr>
                <p:nvPr/>
              </p:nvSpPr>
              <p:spPr bwMode="auto">
                <a:xfrm>
                  <a:off x="3817" y="192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cs typeface="Times New Roman" pitchFamily="18" charset="0"/>
                    </a:rPr>
                    <a:t>-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41" name="Rectangle 470"/>
                <p:cNvSpPr>
                  <a:spLocks noChangeArrowheads="1"/>
                </p:cNvSpPr>
                <p:nvPr/>
              </p:nvSpPr>
              <p:spPr bwMode="auto">
                <a:xfrm>
                  <a:off x="3789" y="192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7" name="Group 473"/>
              <p:cNvGrpSpPr>
                <a:grpSpLocks/>
              </p:cNvGrpSpPr>
              <p:nvPr/>
            </p:nvGrpSpPr>
            <p:grpSpPr bwMode="auto">
              <a:xfrm>
                <a:off x="4242" y="1920"/>
                <a:ext cx="453" cy="480"/>
                <a:chOff x="4242" y="1920"/>
                <a:chExt cx="453" cy="480"/>
              </a:xfrm>
            </p:grpSpPr>
            <p:sp>
              <p:nvSpPr>
                <p:cNvPr id="60538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70" y="192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39" name="Rectangle 472"/>
                <p:cNvSpPr>
                  <a:spLocks noChangeArrowheads="1"/>
                </p:cNvSpPr>
                <p:nvPr/>
              </p:nvSpPr>
              <p:spPr bwMode="auto">
                <a:xfrm>
                  <a:off x="4242" y="192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8" name="Group 475"/>
              <p:cNvGrpSpPr>
                <a:grpSpLocks/>
              </p:cNvGrpSpPr>
              <p:nvPr/>
            </p:nvGrpSpPr>
            <p:grpSpPr bwMode="auto">
              <a:xfrm>
                <a:off x="0" y="2400"/>
                <a:ext cx="595" cy="480"/>
                <a:chOff x="0" y="2400"/>
                <a:chExt cx="595" cy="480"/>
              </a:xfrm>
            </p:grpSpPr>
            <p:sp>
              <p:nvSpPr>
                <p:cNvPr id="60536" name="Rectangle 384"/>
                <p:cNvSpPr>
                  <a:spLocks noChangeArrowheads="1"/>
                </p:cNvSpPr>
                <p:nvPr/>
              </p:nvSpPr>
              <p:spPr bwMode="auto">
                <a:xfrm>
                  <a:off x="28" y="240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5.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37" name="Rectangle 474"/>
                <p:cNvSpPr>
                  <a:spLocks noChangeArrowheads="1"/>
                </p:cNvSpPr>
                <p:nvPr/>
              </p:nvSpPr>
              <p:spPr bwMode="auto">
                <a:xfrm>
                  <a:off x="0" y="240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49" name="Group 477"/>
              <p:cNvGrpSpPr>
                <a:grpSpLocks/>
              </p:cNvGrpSpPr>
              <p:nvPr/>
            </p:nvGrpSpPr>
            <p:grpSpPr bwMode="auto">
              <a:xfrm>
                <a:off x="595" y="2400"/>
                <a:ext cx="2769" cy="480"/>
                <a:chOff x="595" y="2400"/>
                <a:chExt cx="2769" cy="480"/>
              </a:xfrm>
            </p:grpSpPr>
            <p:sp>
              <p:nvSpPr>
                <p:cNvPr id="60534" name="Rectangle 385"/>
                <p:cNvSpPr>
                  <a:spLocks noChangeArrowheads="1"/>
                </p:cNvSpPr>
                <p:nvPr/>
              </p:nvSpPr>
              <p:spPr bwMode="auto">
                <a:xfrm>
                  <a:off x="623" y="240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Invertz., Gelatine, Zuckerl. mischen.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35" name="Rectangle 476"/>
                <p:cNvSpPr>
                  <a:spLocks noChangeArrowheads="1"/>
                </p:cNvSpPr>
                <p:nvPr/>
              </p:nvSpPr>
              <p:spPr bwMode="auto">
                <a:xfrm>
                  <a:off x="595" y="240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0" name="Group 479"/>
              <p:cNvGrpSpPr>
                <a:grpSpLocks/>
              </p:cNvGrpSpPr>
              <p:nvPr/>
            </p:nvGrpSpPr>
            <p:grpSpPr bwMode="auto">
              <a:xfrm>
                <a:off x="3364" y="2400"/>
                <a:ext cx="425" cy="480"/>
                <a:chOff x="3364" y="2400"/>
                <a:chExt cx="425" cy="480"/>
              </a:xfrm>
            </p:grpSpPr>
            <p:sp>
              <p:nvSpPr>
                <p:cNvPr id="60532" name="Rectangle 386"/>
                <p:cNvSpPr>
                  <a:spLocks noChangeArrowheads="1"/>
                </p:cNvSpPr>
                <p:nvPr/>
              </p:nvSpPr>
              <p:spPr bwMode="auto">
                <a:xfrm>
                  <a:off x="3392" y="240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33" name="Rectangle 478"/>
                <p:cNvSpPr>
                  <a:spLocks noChangeArrowheads="1"/>
                </p:cNvSpPr>
                <p:nvPr/>
              </p:nvSpPr>
              <p:spPr bwMode="auto">
                <a:xfrm>
                  <a:off x="3364" y="240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1" name="Group 481"/>
              <p:cNvGrpSpPr>
                <a:grpSpLocks/>
              </p:cNvGrpSpPr>
              <p:nvPr/>
            </p:nvGrpSpPr>
            <p:grpSpPr bwMode="auto">
              <a:xfrm>
                <a:off x="3789" y="2400"/>
                <a:ext cx="453" cy="480"/>
                <a:chOff x="3789" y="2400"/>
                <a:chExt cx="453" cy="480"/>
              </a:xfrm>
            </p:grpSpPr>
            <p:sp>
              <p:nvSpPr>
                <p:cNvPr id="60530" name="Rectangle 387"/>
                <p:cNvSpPr>
                  <a:spLocks noChangeArrowheads="1"/>
                </p:cNvSpPr>
                <p:nvPr/>
              </p:nvSpPr>
              <p:spPr bwMode="auto">
                <a:xfrm>
                  <a:off x="3817" y="240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31" name="Rectangle 480"/>
                <p:cNvSpPr>
                  <a:spLocks noChangeArrowheads="1"/>
                </p:cNvSpPr>
                <p:nvPr/>
              </p:nvSpPr>
              <p:spPr bwMode="auto">
                <a:xfrm>
                  <a:off x="3789" y="240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2" name="Group 483"/>
              <p:cNvGrpSpPr>
                <a:grpSpLocks/>
              </p:cNvGrpSpPr>
              <p:nvPr/>
            </p:nvGrpSpPr>
            <p:grpSpPr bwMode="auto">
              <a:xfrm>
                <a:off x="4242" y="2400"/>
                <a:ext cx="453" cy="480"/>
                <a:chOff x="4242" y="2400"/>
                <a:chExt cx="453" cy="480"/>
              </a:xfrm>
            </p:grpSpPr>
            <p:sp>
              <p:nvSpPr>
                <p:cNvPr id="60528" name="Rectangle 388"/>
                <p:cNvSpPr>
                  <a:spLocks noChangeArrowheads="1"/>
                </p:cNvSpPr>
                <p:nvPr/>
              </p:nvSpPr>
              <p:spPr bwMode="auto">
                <a:xfrm>
                  <a:off x="4270" y="240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29" name="Rectangle 482"/>
                <p:cNvSpPr>
                  <a:spLocks noChangeArrowheads="1"/>
                </p:cNvSpPr>
                <p:nvPr/>
              </p:nvSpPr>
              <p:spPr bwMode="auto">
                <a:xfrm>
                  <a:off x="4242" y="240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3" name="Group 485"/>
              <p:cNvGrpSpPr>
                <a:grpSpLocks/>
              </p:cNvGrpSpPr>
              <p:nvPr/>
            </p:nvGrpSpPr>
            <p:grpSpPr bwMode="auto">
              <a:xfrm>
                <a:off x="0" y="2880"/>
                <a:ext cx="595" cy="480"/>
                <a:chOff x="0" y="2880"/>
                <a:chExt cx="595" cy="480"/>
              </a:xfrm>
            </p:grpSpPr>
            <p:sp>
              <p:nvSpPr>
                <p:cNvPr id="60526" name="Rectangle 389"/>
                <p:cNvSpPr>
                  <a:spLocks noChangeArrowheads="1"/>
                </p:cNvSpPr>
                <p:nvPr/>
              </p:nvSpPr>
              <p:spPr bwMode="auto">
                <a:xfrm>
                  <a:off x="28" y="288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6.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27" name="Rectangle 484"/>
                <p:cNvSpPr>
                  <a:spLocks noChangeArrowheads="1"/>
                </p:cNvSpPr>
                <p:nvPr/>
              </p:nvSpPr>
              <p:spPr bwMode="auto">
                <a:xfrm>
                  <a:off x="0" y="288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4" name="Group 487"/>
              <p:cNvGrpSpPr>
                <a:grpSpLocks/>
              </p:cNvGrpSpPr>
              <p:nvPr/>
            </p:nvGrpSpPr>
            <p:grpSpPr bwMode="auto">
              <a:xfrm>
                <a:off x="595" y="2880"/>
                <a:ext cx="2769" cy="480"/>
                <a:chOff x="595" y="2880"/>
                <a:chExt cx="2769" cy="480"/>
              </a:xfrm>
            </p:grpSpPr>
            <p:sp>
              <p:nvSpPr>
                <p:cNvPr id="60524" name="Rectangle 390"/>
                <p:cNvSpPr>
                  <a:spLocks noChangeArrowheads="1"/>
                </p:cNvSpPr>
                <p:nvPr/>
              </p:nvSpPr>
              <p:spPr bwMode="auto">
                <a:xfrm>
                  <a:off x="623" y="288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Aroma, Säure, Farbstoff dosieren.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25" name="Rectangle 486"/>
                <p:cNvSpPr>
                  <a:spLocks noChangeArrowheads="1"/>
                </p:cNvSpPr>
                <p:nvPr/>
              </p:nvSpPr>
              <p:spPr bwMode="auto">
                <a:xfrm>
                  <a:off x="595" y="288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5" name="Group 489"/>
              <p:cNvGrpSpPr>
                <a:grpSpLocks/>
              </p:cNvGrpSpPr>
              <p:nvPr/>
            </p:nvGrpSpPr>
            <p:grpSpPr bwMode="auto">
              <a:xfrm>
                <a:off x="3364" y="2880"/>
                <a:ext cx="425" cy="480"/>
                <a:chOff x="3364" y="2880"/>
                <a:chExt cx="425" cy="480"/>
              </a:xfrm>
            </p:grpSpPr>
            <p:sp>
              <p:nvSpPr>
                <p:cNvPr id="60522" name="Rectangle 391"/>
                <p:cNvSpPr>
                  <a:spLocks noChangeArrowheads="1"/>
                </p:cNvSpPr>
                <p:nvPr/>
              </p:nvSpPr>
              <p:spPr bwMode="auto">
                <a:xfrm>
                  <a:off x="3392" y="288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23" name="Rectangle 488"/>
                <p:cNvSpPr>
                  <a:spLocks noChangeArrowheads="1"/>
                </p:cNvSpPr>
                <p:nvPr/>
              </p:nvSpPr>
              <p:spPr bwMode="auto">
                <a:xfrm>
                  <a:off x="3364" y="288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6" name="Group 491"/>
              <p:cNvGrpSpPr>
                <a:grpSpLocks/>
              </p:cNvGrpSpPr>
              <p:nvPr/>
            </p:nvGrpSpPr>
            <p:grpSpPr bwMode="auto">
              <a:xfrm>
                <a:off x="3789" y="2880"/>
                <a:ext cx="453" cy="480"/>
                <a:chOff x="3789" y="2880"/>
                <a:chExt cx="453" cy="480"/>
              </a:xfrm>
            </p:grpSpPr>
            <p:sp>
              <p:nvSpPr>
                <p:cNvPr id="60520" name="Rectangle 392"/>
                <p:cNvSpPr>
                  <a:spLocks noChangeArrowheads="1"/>
                </p:cNvSpPr>
                <p:nvPr/>
              </p:nvSpPr>
              <p:spPr bwMode="auto">
                <a:xfrm>
                  <a:off x="3817" y="288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21" name="Rectangle 490"/>
                <p:cNvSpPr>
                  <a:spLocks noChangeArrowheads="1"/>
                </p:cNvSpPr>
                <p:nvPr/>
              </p:nvSpPr>
              <p:spPr bwMode="auto">
                <a:xfrm>
                  <a:off x="3789" y="288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7" name="Group 493"/>
              <p:cNvGrpSpPr>
                <a:grpSpLocks/>
              </p:cNvGrpSpPr>
              <p:nvPr/>
            </p:nvGrpSpPr>
            <p:grpSpPr bwMode="auto">
              <a:xfrm>
                <a:off x="4242" y="2880"/>
                <a:ext cx="453" cy="480"/>
                <a:chOff x="4242" y="2880"/>
                <a:chExt cx="453" cy="480"/>
              </a:xfrm>
            </p:grpSpPr>
            <p:sp>
              <p:nvSpPr>
                <p:cNvPr id="60518" name="Rectangle 393"/>
                <p:cNvSpPr>
                  <a:spLocks noChangeArrowheads="1"/>
                </p:cNvSpPr>
                <p:nvPr/>
              </p:nvSpPr>
              <p:spPr bwMode="auto">
                <a:xfrm>
                  <a:off x="4270" y="288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19" name="Rectangle 492"/>
                <p:cNvSpPr>
                  <a:spLocks noChangeArrowheads="1"/>
                </p:cNvSpPr>
                <p:nvPr/>
              </p:nvSpPr>
              <p:spPr bwMode="auto">
                <a:xfrm>
                  <a:off x="4242" y="288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8" name="Group 495"/>
              <p:cNvGrpSpPr>
                <a:grpSpLocks/>
              </p:cNvGrpSpPr>
              <p:nvPr/>
            </p:nvGrpSpPr>
            <p:grpSpPr bwMode="auto">
              <a:xfrm>
                <a:off x="0" y="3360"/>
                <a:ext cx="595" cy="480"/>
                <a:chOff x="0" y="3360"/>
                <a:chExt cx="595" cy="480"/>
              </a:xfrm>
            </p:grpSpPr>
            <p:sp>
              <p:nvSpPr>
                <p:cNvPr id="60516" name="Rectangle 394"/>
                <p:cNvSpPr>
                  <a:spLocks noChangeArrowheads="1"/>
                </p:cNvSpPr>
                <p:nvPr/>
              </p:nvSpPr>
              <p:spPr bwMode="auto">
                <a:xfrm>
                  <a:off x="28" y="336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7.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17" name="Rectangle 494"/>
                <p:cNvSpPr>
                  <a:spLocks noChangeArrowheads="1"/>
                </p:cNvSpPr>
                <p:nvPr/>
              </p:nvSpPr>
              <p:spPr bwMode="auto">
                <a:xfrm>
                  <a:off x="0" y="336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59" name="Group 497"/>
              <p:cNvGrpSpPr>
                <a:grpSpLocks/>
              </p:cNvGrpSpPr>
              <p:nvPr/>
            </p:nvGrpSpPr>
            <p:grpSpPr bwMode="auto">
              <a:xfrm>
                <a:off x="595" y="3360"/>
                <a:ext cx="2769" cy="480"/>
                <a:chOff x="595" y="3360"/>
                <a:chExt cx="2769" cy="480"/>
              </a:xfrm>
            </p:grpSpPr>
            <p:sp>
              <p:nvSpPr>
                <p:cNvPr id="60514" name="Rectangle 395"/>
                <p:cNvSpPr>
                  <a:spLocks noChangeArrowheads="1"/>
                </p:cNvSpPr>
                <p:nvPr/>
              </p:nvSpPr>
              <p:spPr bwMode="auto">
                <a:xfrm>
                  <a:off x="623" y="336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Abdrücke im Stärkebett vorbereiten.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15" name="Rectangle 496"/>
                <p:cNvSpPr>
                  <a:spLocks noChangeArrowheads="1"/>
                </p:cNvSpPr>
                <p:nvPr/>
              </p:nvSpPr>
              <p:spPr bwMode="auto">
                <a:xfrm>
                  <a:off x="595" y="336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0" name="Group 499"/>
              <p:cNvGrpSpPr>
                <a:grpSpLocks/>
              </p:cNvGrpSpPr>
              <p:nvPr/>
            </p:nvGrpSpPr>
            <p:grpSpPr bwMode="auto">
              <a:xfrm>
                <a:off x="3364" y="3360"/>
                <a:ext cx="425" cy="480"/>
                <a:chOff x="3364" y="3360"/>
                <a:chExt cx="425" cy="480"/>
              </a:xfrm>
            </p:grpSpPr>
            <p:sp>
              <p:nvSpPr>
                <p:cNvPr id="60512" name="Rectangle 396"/>
                <p:cNvSpPr>
                  <a:spLocks noChangeArrowheads="1"/>
                </p:cNvSpPr>
                <p:nvPr/>
              </p:nvSpPr>
              <p:spPr bwMode="auto">
                <a:xfrm>
                  <a:off x="3392" y="336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13" name="Rectangle 498"/>
                <p:cNvSpPr>
                  <a:spLocks noChangeArrowheads="1"/>
                </p:cNvSpPr>
                <p:nvPr/>
              </p:nvSpPr>
              <p:spPr bwMode="auto">
                <a:xfrm>
                  <a:off x="3364" y="336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1" name="Group 501"/>
              <p:cNvGrpSpPr>
                <a:grpSpLocks/>
              </p:cNvGrpSpPr>
              <p:nvPr/>
            </p:nvGrpSpPr>
            <p:grpSpPr bwMode="auto">
              <a:xfrm>
                <a:off x="3789" y="3360"/>
                <a:ext cx="453" cy="480"/>
                <a:chOff x="3789" y="3360"/>
                <a:chExt cx="453" cy="480"/>
              </a:xfrm>
            </p:grpSpPr>
            <p:sp>
              <p:nvSpPr>
                <p:cNvPr id="60510" name="Rectangle 397"/>
                <p:cNvSpPr>
                  <a:spLocks noChangeArrowheads="1"/>
                </p:cNvSpPr>
                <p:nvPr/>
              </p:nvSpPr>
              <p:spPr bwMode="auto">
                <a:xfrm>
                  <a:off x="3817" y="336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11" name="Rectangle 500"/>
                <p:cNvSpPr>
                  <a:spLocks noChangeArrowheads="1"/>
                </p:cNvSpPr>
                <p:nvPr/>
              </p:nvSpPr>
              <p:spPr bwMode="auto">
                <a:xfrm>
                  <a:off x="3789" y="336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2" name="Group 503"/>
              <p:cNvGrpSpPr>
                <a:grpSpLocks/>
              </p:cNvGrpSpPr>
              <p:nvPr/>
            </p:nvGrpSpPr>
            <p:grpSpPr bwMode="auto">
              <a:xfrm>
                <a:off x="4242" y="3360"/>
                <a:ext cx="453" cy="480"/>
                <a:chOff x="4242" y="3360"/>
                <a:chExt cx="453" cy="480"/>
              </a:xfrm>
            </p:grpSpPr>
            <p:sp>
              <p:nvSpPr>
                <p:cNvPr id="60508" name="Rectangle 398"/>
                <p:cNvSpPr>
                  <a:spLocks noChangeArrowheads="1"/>
                </p:cNvSpPr>
                <p:nvPr/>
              </p:nvSpPr>
              <p:spPr bwMode="auto">
                <a:xfrm>
                  <a:off x="4270" y="336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09" name="Rectangle 502"/>
                <p:cNvSpPr>
                  <a:spLocks noChangeArrowheads="1"/>
                </p:cNvSpPr>
                <p:nvPr/>
              </p:nvSpPr>
              <p:spPr bwMode="auto">
                <a:xfrm>
                  <a:off x="4242" y="336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3" name="Group 505"/>
              <p:cNvGrpSpPr>
                <a:grpSpLocks/>
              </p:cNvGrpSpPr>
              <p:nvPr/>
            </p:nvGrpSpPr>
            <p:grpSpPr bwMode="auto">
              <a:xfrm>
                <a:off x="0" y="3840"/>
                <a:ext cx="595" cy="480"/>
                <a:chOff x="0" y="3840"/>
                <a:chExt cx="595" cy="480"/>
              </a:xfrm>
            </p:grpSpPr>
            <p:sp>
              <p:nvSpPr>
                <p:cNvPr id="60506" name="Rectangle 399"/>
                <p:cNvSpPr>
                  <a:spLocks noChangeArrowheads="1"/>
                </p:cNvSpPr>
                <p:nvPr/>
              </p:nvSpPr>
              <p:spPr bwMode="auto">
                <a:xfrm>
                  <a:off x="28" y="384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8.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507" name="Rectangle 504"/>
                <p:cNvSpPr>
                  <a:spLocks noChangeArrowheads="1"/>
                </p:cNvSpPr>
                <p:nvPr/>
              </p:nvSpPr>
              <p:spPr bwMode="auto">
                <a:xfrm>
                  <a:off x="0" y="384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4" name="Group 507"/>
              <p:cNvGrpSpPr>
                <a:grpSpLocks/>
              </p:cNvGrpSpPr>
              <p:nvPr/>
            </p:nvGrpSpPr>
            <p:grpSpPr bwMode="auto">
              <a:xfrm>
                <a:off x="595" y="3840"/>
                <a:ext cx="2769" cy="480"/>
                <a:chOff x="595" y="3840"/>
                <a:chExt cx="2769" cy="480"/>
              </a:xfrm>
            </p:grpSpPr>
            <p:sp>
              <p:nvSpPr>
                <p:cNvPr id="60504" name="Rectangle 400"/>
                <p:cNvSpPr>
                  <a:spLocks noChangeArrowheads="1"/>
                </p:cNvSpPr>
                <p:nvPr/>
              </p:nvSpPr>
              <p:spPr bwMode="auto">
                <a:xfrm>
                  <a:off x="623" y="384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Gießen.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505" name="Rectangle 506"/>
                <p:cNvSpPr>
                  <a:spLocks noChangeArrowheads="1"/>
                </p:cNvSpPr>
                <p:nvPr/>
              </p:nvSpPr>
              <p:spPr bwMode="auto">
                <a:xfrm>
                  <a:off x="595" y="384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5" name="Group 509"/>
              <p:cNvGrpSpPr>
                <a:grpSpLocks/>
              </p:cNvGrpSpPr>
              <p:nvPr/>
            </p:nvGrpSpPr>
            <p:grpSpPr bwMode="auto">
              <a:xfrm>
                <a:off x="3364" y="3840"/>
                <a:ext cx="425" cy="480"/>
                <a:chOff x="3364" y="3840"/>
                <a:chExt cx="425" cy="480"/>
              </a:xfrm>
            </p:grpSpPr>
            <p:sp>
              <p:nvSpPr>
                <p:cNvPr id="60502" name="Rectangle 401"/>
                <p:cNvSpPr>
                  <a:spLocks noChangeArrowheads="1"/>
                </p:cNvSpPr>
                <p:nvPr/>
              </p:nvSpPr>
              <p:spPr bwMode="auto">
                <a:xfrm>
                  <a:off x="3392" y="384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03" name="Rectangle 508"/>
                <p:cNvSpPr>
                  <a:spLocks noChangeArrowheads="1"/>
                </p:cNvSpPr>
                <p:nvPr/>
              </p:nvSpPr>
              <p:spPr bwMode="auto">
                <a:xfrm>
                  <a:off x="3364" y="384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6" name="Group 511"/>
              <p:cNvGrpSpPr>
                <a:grpSpLocks/>
              </p:cNvGrpSpPr>
              <p:nvPr/>
            </p:nvGrpSpPr>
            <p:grpSpPr bwMode="auto">
              <a:xfrm>
                <a:off x="3789" y="3840"/>
                <a:ext cx="453" cy="480"/>
                <a:chOff x="3789" y="3840"/>
                <a:chExt cx="453" cy="480"/>
              </a:xfrm>
            </p:grpSpPr>
            <p:sp>
              <p:nvSpPr>
                <p:cNvPr id="60500" name="Rectangle 402"/>
                <p:cNvSpPr>
                  <a:spLocks noChangeArrowheads="1"/>
                </p:cNvSpPr>
                <p:nvPr/>
              </p:nvSpPr>
              <p:spPr bwMode="auto">
                <a:xfrm>
                  <a:off x="3817" y="384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501" name="Rectangle 510"/>
                <p:cNvSpPr>
                  <a:spLocks noChangeArrowheads="1"/>
                </p:cNvSpPr>
                <p:nvPr/>
              </p:nvSpPr>
              <p:spPr bwMode="auto">
                <a:xfrm>
                  <a:off x="3789" y="384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7" name="Group 513"/>
              <p:cNvGrpSpPr>
                <a:grpSpLocks/>
              </p:cNvGrpSpPr>
              <p:nvPr/>
            </p:nvGrpSpPr>
            <p:grpSpPr bwMode="auto">
              <a:xfrm>
                <a:off x="4242" y="3840"/>
                <a:ext cx="453" cy="480"/>
                <a:chOff x="4242" y="3840"/>
                <a:chExt cx="453" cy="480"/>
              </a:xfrm>
            </p:grpSpPr>
            <p:sp>
              <p:nvSpPr>
                <p:cNvPr id="60498" name="Rectangle 403"/>
                <p:cNvSpPr>
                  <a:spLocks noChangeArrowheads="1"/>
                </p:cNvSpPr>
                <p:nvPr/>
              </p:nvSpPr>
              <p:spPr bwMode="auto">
                <a:xfrm>
                  <a:off x="4270" y="384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499" name="Rectangle 512"/>
                <p:cNvSpPr>
                  <a:spLocks noChangeArrowheads="1"/>
                </p:cNvSpPr>
                <p:nvPr/>
              </p:nvSpPr>
              <p:spPr bwMode="auto">
                <a:xfrm>
                  <a:off x="4242" y="384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8" name="Group 515"/>
              <p:cNvGrpSpPr>
                <a:grpSpLocks/>
              </p:cNvGrpSpPr>
              <p:nvPr/>
            </p:nvGrpSpPr>
            <p:grpSpPr bwMode="auto">
              <a:xfrm>
                <a:off x="0" y="4320"/>
                <a:ext cx="595" cy="480"/>
                <a:chOff x="0" y="4320"/>
                <a:chExt cx="595" cy="480"/>
              </a:xfrm>
            </p:grpSpPr>
            <p:sp>
              <p:nvSpPr>
                <p:cNvPr id="60496" name="Rectangle 404"/>
                <p:cNvSpPr>
                  <a:spLocks noChangeArrowheads="1"/>
                </p:cNvSpPr>
                <p:nvPr/>
              </p:nvSpPr>
              <p:spPr bwMode="auto">
                <a:xfrm>
                  <a:off x="28" y="432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9.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497" name="Rectangle 514"/>
                <p:cNvSpPr>
                  <a:spLocks noChangeArrowheads="1"/>
                </p:cNvSpPr>
                <p:nvPr/>
              </p:nvSpPr>
              <p:spPr bwMode="auto">
                <a:xfrm>
                  <a:off x="0" y="432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69" name="Group 517"/>
              <p:cNvGrpSpPr>
                <a:grpSpLocks/>
              </p:cNvGrpSpPr>
              <p:nvPr/>
            </p:nvGrpSpPr>
            <p:grpSpPr bwMode="auto">
              <a:xfrm>
                <a:off x="595" y="4320"/>
                <a:ext cx="2769" cy="480"/>
                <a:chOff x="595" y="4320"/>
                <a:chExt cx="2769" cy="480"/>
              </a:xfrm>
            </p:grpSpPr>
            <p:sp>
              <p:nvSpPr>
                <p:cNvPr id="60494" name="Rectangle 405"/>
                <p:cNvSpPr>
                  <a:spLocks noChangeArrowheads="1"/>
                </p:cNvSpPr>
                <p:nvPr/>
              </p:nvSpPr>
              <p:spPr bwMode="auto">
                <a:xfrm>
                  <a:off x="623" y="432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Herausnehmen und putzen.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495" name="Rectangle 516"/>
                <p:cNvSpPr>
                  <a:spLocks noChangeArrowheads="1"/>
                </p:cNvSpPr>
                <p:nvPr/>
              </p:nvSpPr>
              <p:spPr bwMode="auto">
                <a:xfrm>
                  <a:off x="595" y="432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0" name="Group 519"/>
              <p:cNvGrpSpPr>
                <a:grpSpLocks/>
              </p:cNvGrpSpPr>
              <p:nvPr/>
            </p:nvGrpSpPr>
            <p:grpSpPr bwMode="auto">
              <a:xfrm>
                <a:off x="3364" y="4320"/>
                <a:ext cx="425" cy="480"/>
                <a:chOff x="3364" y="4320"/>
                <a:chExt cx="425" cy="480"/>
              </a:xfrm>
            </p:grpSpPr>
            <p:sp>
              <p:nvSpPr>
                <p:cNvPr id="60492" name="Rectangle 406"/>
                <p:cNvSpPr>
                  <a:spLocks noChangeArrowheads="1"/>
                </p:cNvSpPr>
                <p:nvPr/>
              </p:nvSpPr>
              <p:spPr bwMode="auto">
                <a:xfrm>
                  <a:off x="3392" y="432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493" name="Rectangle 518"/>
                <p:cNvSpPr>
                  <a:spLocks noChangeArrowheads="1"/>
                </p:cNvSpPr>
                <p:nvPr/>
              </p:nvSpPr>
              <p:spPr bwMode="auto">
                <a:xfrm>
                  <a:off x="3364" y="432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1" name="Group 521"/>
              <p:cNvGrpSpPr>
                <a:grpSpLocks/>
              </p:cNvGrpSpPr>
              <p:nvPr/>
            </p:nvGrpSpPr>
            <p:grpSpPr bwMode="auto">
              <a:xfrm>
                <a:off x="3789" y="4320"/>
                <a:ext cx="453" cy="480"/>
                <a:chOff x="3789" y="4320"/>
                <a:chExt cx="453" cy="480"/>
              </a:xfrm>
            </p:grpSpPr>
            <p:sp>
              <p:nvSpPr>
                <p:cNvPr id="60490" name="Rectangle 407"/>
                <p:cNvSpPr>
                  <a:spLocks noChangeArrowheads="1"/>
                </p:cNvSpPr>
                <p:nvPr/>
              </p:nvSpPr>
              <p:spPr bwMode="auto">
                <a:xfrm>
                  <a:off x="3817" y="432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491" name="Rectangle 520"/>
                <p:cNvSpPr>
                  <a:spLocks noChangeArrowheads="1"/>
                </p:cNvSpPr>
                <p:nvPr/>
              </p:nvSpPr>
              <p:spPr bwMode="auto">
                <a:xfrm>
                  <a:off x="3789" y="432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2" name="Group 523"/>
              <p:cNvGrpSpPr>
                <a:grpSpLocks/>
              </p:cNvGrpSpPr>
              <p:nvPr/>
            </p:nvGrpSpPr>
            <p:grpSpPr bwMode="auto">
              <a:xfrm>
                <a:off x="4242" y="4320"/>
                <a:ext cx="453" cy="480"/>
                <a:chOff x="4242" y="4320"/>
                <a:chExt cx="453" cy="480"/>
              </a:xfrm>
            </p:grpSpPr>
            <p:sp>
              <p:nvSpPr>
                <p:cNvPr id="60488" name="Rectangle 408"/>
                <p:cNvSpPr>
                  <a:spLocks noChangeArrowheads="1"/>
                </p:cNvSpPr>
                <p:nvPr/>
              </p:nvSpPr>
              <p:spPr bwMode="auto">
                <a:xfrm>
                  <a:off x="4270" y="432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489" name="Rectangle 522"/>
                <p:cNvSpPr>
                  <a:spLocks noChangeArrowheads="1"/>
                </p:cNvSpPr>
                <p:nvPr/>
              </p:nvSpPr>
              <p:spPr bwMode="auto">
                <a:xfrm>
                  <a:off x="4242" y="432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3" name="Group 525"/>
              <p:cNvGrpSpPr>
                <a:grpSpLocks/>
              </p:cNvGrpSpPr>
              <p:nvPr/>
            </p:nvGrpSpPr>
            <p:grpSpPr bwMode="auto">
              <a:xfrm>
                <a:off x="0" y="4800"/>
                <a:ext cx="595" cy="480"/>
                <a:chOff x="0" y="4800"/>
                <a:chExt cx="595" cy="480"/>
              </a:xfrm>
            </p:grpSpPr>
            <p:sp>
              <p:nvSpPr>
                <p:cNvPr id="60486" name="Rectangle 409"/>
                <p:cNvSpPr>
                  <a:spLocks noChangeArrowheads="1"/>
                </p:cNvSpPr>
                <p:nvPr/>
              </p:nvSpPr>
              <p:spPr bwMode="auto">
                <a:xfrm>
                  <a:off x="28" y="4800"/>
                  <a:ext cx="53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>
                      <a:cs typeface="Times New Roman" pitchFamily="18" charset="0"/>
                    </a:rPr>
                    <a:t>10.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r" eaLnBrk="0" hangingPunct="0"/>
                  <a:endParaRPr lang="en-US"/>
                </a:p>
              </p:txBody>
            </p:sp>
            <p:sp>
              <p:nvSpPr>
                <p:cNvPr id="60487" name="Rectangle 524"/>
                <p:cNvSpPr>
                  <a:spLocks noChangeArrowheads="1"/>
                </p:cNvSpPr>
                <p:nvPr/>
              </p:nvSpPr>
              <p:spPr bwMode="auto">
                <a:xfrm>
                  <a:off x="0" y="4800"/>
                  <a:ext cx="5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4" name="Group 527"/>
              <p:cNvGrpSpPr>
                <a:grpSpLocks/>
              </p:cNvGrpSpPr>
              <p:nvPr/>
            </p:nvGrpSpPr>
            <p:grpSpPr bwMode="auto">
              <a:xfrm>
                <a:off x="595" y="4800"/>
                <a:ext cx="2769" cy="480"/>
                <a:chOff x="595" y="4800"/>
                <a:chExt cx="2769" cy="480"/>
              </a:xfrm>
            </p:grpSpPr>
            <p:sp>
              <p:nvSpPr>
                <p:cNvPr id="60484" name="Rectangle 410"/>
                <p:cNvSpPr>
                  <a:spLocks noChangeArrowheads="1"/>
                </p:cNvSpPr>
                <p:nvPr/>
              </p:nvSpPr>
              <p:spPr bwMode="auto">
                <a:xfrm>
                  <a:off x="623" y="4800"/>
                  <a:ext cx="2713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cs typeface="Times New Roman" pitchFamily="18" charset="0"/>
                    </a:rPr>
                    <a:t>Stärkebetten pflegen.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485" name="Rectangle 526"/>
                <p:cNvSpPr>
                  <a:spLocks noChangeArrowheads="1"/>
                </p:cNvSpPr>
                <p:nvPr/>
              </p:nvSpPr>
              <p:spPr bwMode="auto">
                <a:xfrm>
                  <a:off x="595" y="4800"/>
                  <a:ext cx="276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5" name="Group 529"/>
              <p:cNvGrpSpPr>
                <a:grpSpLocks/>
              </p:cNvGrpSpPr>
              <p:nvPr/>
            </p:nvGrpSpPr>
            <p:grpSpPr bwMode="auto">
              <a:xfrm>
                <a:off x="3364" y="4800"/>
                <a:ext cx="425" cy="480"/>
                <a:chOff x="3364" y="4800"/>
                <a:chExt cx="425" cy="480"/>
              </a:xfrm>
            </p:grpSpPr>
            <p:sp>
              <p:nvSpPr>
                <p:cNvPr id="60482" name="Rectangle 411"/>
                <p:cNvSpPr>
                  <a:spLocks noChangeArrowheads="1"/>
                </p:cNvSpPr>
                <p:nvPr/>
              </p:nvSpPr>
              <p:spPr bwMode="auto">
                <a:xfrm>
                  <a:off x="3392" y="4800"/>
                  <a:ext cx="369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cs typeface="Times New Roman" pitchFamily="18" charset="0"/>
                    </a:rPr>
                    <a:t>-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483" name="Rectangle 528"/>
                <p:cNvSpPr>
                  <a:spLocks noChangeArrowheads="1"/>
                </p:cNvSpPr>
                <p:nvPr/>
              </p:nvSpPr>
              <p:spPr bwMode="auto">
                <a:xfrm>
                  <a:off x="3364" y="4800"/>
                  <a:ext cx="42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6" name="Group 531"/>
              <p:cNvGrpSpPr>
                <a:grpSpLocks/>
              </p:cNvGrpSpPr>
              <p:nvPr/>
            </p:nvGrpSpPr>
            <p:grpSpPr bwMode="auto">
              <a:xfrm>
                <a:off x="3789" y="4800"/>
                <a:ext cx="453" cy="480"/>
                <a:chOff x="3789" y="4800"/>
                <a:chExt cx="453" cy="480"/>
              </a:xfrm>
            </p:grpSpPr>
            <p:sp>
              <p:nvSpPr>
                <p:cNvPr id="60480" name="Rectangle 412"/>
                <p:cNvSpPr>
                  <a:spLocks noChangeArrowheads="1"/>
                </p:cNvSpPr>
                <p:nvPr/>
              </p:nvSpPr>
              <p:spPr bwMode="auto">
                <a:xfrm>
                  <a:off x="3817" y="480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>
                      <a:solidFill>
                        <a:srgbClr val="FF0000"/>
                      </a:solidFill>
                      <a:cs typeface="Times New Roman" pitchFamily="18" charset="0"/>
                    </a:rPr>
                    <a:t>-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n-US"/>
                </a:p>
              </p:txBody>
            </p:sp>
            <p:sp>
              <p:nvSpPr>
                <p:cNvPr id="60481" name="Rectangle 530"/>
                <p:cNvSpPr>
                  <a:spLocks noChangeArrowheads="1"/>
                </p:cNvSpPr>
                <p:nvPr/>
              </p:nvSpPr>
              <p:spPr bwMode="auto">
                <a:xfrm>
                  <a:off x="3789" y="480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0477" name="Group 533"/>
              <p:cNvGrpSpPr>
                <a:grpSpLocks/>
              </p:cNvGrpSpPr>
              <p:nvPr/>
            </p:nvGrpSpPr>
            <p:grpSpPr bwMode="auto">
              <a:xfrm>
                <a:off x="4242" y="4800"/>
                <a:ext cx="453" cy="480"/>
                <a:chOff x="4242" y="4800"/>
                <a:chExt cx="453" cy="480"/>
              </a:xfrm>
            </p:grpSpPr>
            <p:sp>
              <p:nvSpPr>
                <p:cNvPr id="60478" name="Rectangle 413"/>
                <p:cNvSpPr>
                  <a:spLocks noChangeArrowheads="1"/>
                </p:cNvSpPr>
                <p:nvPr/>
              </p:nvSpPr>
              <p:spPr bwMode="auto">
                <a:xfrm>
                  <a:off x="4270" y="4800"/>
                  <a:ext cx="397" cy="48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2000" dirty="0">
                      <a:solidFill>
                        <a:srgbClr val="008000"/>
                      </a:solidFill>
                      <a:cs typeface="Times New Roman" pitchFamily="18" charset="0"/>
                    </a:rPr>
                    <a:t>+</a:t>
                  </a:r>
                  <a:endParaRPr lang="en-US" sz="1200" dirty="0">
                    <a:solidFill>
                      <a:srgbClr val="008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0479" name="Rectangle 532"/>
                <p:cNvSpPr>
                  <a:spLocks noChangeArrowheads="1"/>
                </p:cNvSpPr>
                <p:nvPr/>
              </p:nvSpPr>
              <p:spPr bwMode="auto">
                <a:xfrm>
                  <a:off x="4242" y="4800"/>
                  <a:ext cx="45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60422" name="Rectangle 535"/>
            <p:cNvSpPr>
              <a:spLocks noChangeArrowheads="1"/>
            </p:cNvSpPr>
            <p:nvPr/>
          </p:nvSpPr>
          <p:spPr bwMode="auto">
            <a:xfrm>
              <a:off x="-2" y="-2"/>
              <a:ext cx="4699" cy="5284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80613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Technologische Problemstellung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772400" cy="20145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/>
              <a:t>Das Produkt muss wirklich gummiartige Konsistenz haben und </a:t>
            </a:r>
            <a:r>
              <a:rPr lang="de-DE" sz="2800" b="1"/>
              <a:t>behalten</a:t>
            </a:r>
            <a:r>
              <a:rPr lang="de-DE" sz="2800"/>
              <a:t>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>
                <a:cs typeface="Times New Roman" pitchFamily="18" charset="0"/>
              </a:rPr>
              <a:t>Wie formt man eine flüssige, gummiartige, </a:t>
            </a:r>
            <a:r>
              <a:rPr lang="de-DE" sz="2800" b="1">
                <a:cs typeface="Times New Roman" pitchFamily="18" charset="0"/>
              </a:rPr>
              <a:t>stark klebende</a:t>
            </a:r>
            <a:r>
              <a:rPr lang="de-DE" sz="2800">
                <a:cs typeface="Times New Roman" pitchFamily="18" charset="0"/>
              </a:rPr>
              <a:t> Masse?</a:t>
            </a:r>
            <a:r>
              <a:rPr lang="de-DE" sz="2800"/>
              <a:t> 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 autoUpdateAnimBg="0"/>
      <p:bldP spid="8499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Bsp.: Ein Projektschema Fruchtgummi</a:t>
            </a: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5803900" y="1371600"/>
            <a:ext cx="2698750" cy="252413"/>
            <a:chOff x="3656" y="864"/>
            <a:chExt cx="1700" cy="159"/>
          </a:xfrm>
        </p:grpSpPr>
        <p:sp>
          <p:nvSpPr>
            <p:cNvPr id="62537" name="Text Box 29"/>
            <p:cNvSpPr txBox="1">
              <a:spLocks noChangeArrowheads="1"/>
            </p:cNvSpPr>
            <p:nvPr/>
          </p:nvSpPr>
          <p:spPr bwMode="auto">
            <a:xfrm>
              <a:off x="3656" y="864"/>
              <a:ext cx="816" cy="15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Saccharose</a:t>
              </a:r>
            </a:p>
          </p:txBody>
        </p:sp>
        <p:sp>
          <p:nvSpPr>
            <p:cNvPr id="62538" name="Text Box 30"/>
            <p:cNvSpPr txBox="1">
              <a:spLocks noChangeArrowheads="1"/>
            </p:cNvSpPr>
            <p:nvPr/>
          </p:nvSpPr>
          <p:spPr bwMode="auto">
            <a:xfrm>
              <a:off x="4540" y="864"/>
              <a:ext cx="816" cy="15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Wasser</a:t>
              </a:r>
            </a:p>
          </p:txBody>
        </p:sp>
      </p:grpSp>
      <p:sp>
        <p:nvSpPr>
          <p:cNvPr id="127010" name="Text Box 34"/>
          <p:cNvSpPr txBox="1">
            <a:spLocks noChangeArrowheads="1"/>
          </p:cNvSpPr>
          <p:nvPr/>
        </p:nvSpPr>
        <p:spPr bwMode="auto">
          <a:xfrm>
            <a:off x="6451600" y="1981200"/>
            <a:ext cx="1403350" cy="25241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/>
          <a:lstStyle/>
          <a:p>
            <a:pPr eaLnBrk="0" hangingPunct="0"/>
            <a:r>
              <a:rPr lang="de-DE" sz="1400" b="1">
                <a:solidFill>
                  <a:srgbClr val="990000"/>
                </a:solidFill>
              </a:rPr>
              <a:t>Invertzucker</a:t>
            </a:r>
          </a:p>
        </p:txBody>
      </p: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1531938" y="3886200"/>
            <a:ext cx="5268912" cy="1620838"/>
            <a:chOff x="965" y="2448"/>
            <a:chExt cx="3319" cy="1021"/>
          </a:xfrm>
        </p:grpSpPr>
        <p:sp>
          <p:nvSpPr>
            <p:cNvPr id="62535" name="Text Box 40"/>
            <p:cNvSpPr txBox="1">
              <a:spLocks noChangeArrowheads="1"/>
            </p:cNvSpPr>
            <p:nvPr/>
          </p:nvSpPr>
          <p:spPr bwMode="auto">
            <a:xfrm>
              <a:off x="3264" y="2448"/>
              <a:ext cx="1020" cy="15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Aroma</a:t>
              </a:r>
            </a:p>
          </p:txBody>
        </p:sp>
        <p:cxnSp>
          <p:nvCxnSpPr>
            <p:cNvPr id="62536" name="AutoShape 90"/>
            <p:cNvCxnSpPr>
              <a:cxnSpLocks noChangeShapeType="1"/>
              <a:stCxn id="62511" idx="2"/>
              <a:endCxn id="62535" idx="1"/>
            </p:cNvCxnSpPr>
            <p:nvPr/>
          </p:nvCxnSpPr>
          <p:spPr bwMode="auto">
            <a:xfrm rot="5400000" flipH="1" flipV="1">
              <a:off x="1639" y="1854"/>
              <a:ext cx="941" cy="2290"/>
            </a:xfrm>
            <a:prstGeom prst="bentConnector4">
              <a:avLst>
                <a:gd name="adj1" fmla="val -14347"/>
                <a:gd name="adj2" fmla="val 61833"/>
              </a:avLst>
            </a:prstGeom>
            <a:noFill/>
            <a:ln w="28575">
              <a:solidFill>
                <a:srgbClr val="008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2471" name="Group 120"/>
          <p:cNvGrpSpPr>
            <a:grpSpLocks/>
          </p:cNvGrpSpPr>
          <p:nvPr/>
        </p:nvGrpSpPr>
        <p:grpSpPr bwMode="auto">
          <a:xfrm>
            <a:off x="381000" y="1371600"/>
            <a:ext cx="3067050" cy="4121150"/>
            <a:chOff x="240" y="864"/>
            <a:chExt cx="1932" cy="2596"/>
          </a:xfrm>
        </p:grpSpPr>
        <p:sp>
          <p:nvSpPr>
            <p:cNvPr id="62506" name="Text Box 4"/>
            <p:cNvSpPr txBox="1">
              <a:spLocks noChangeArrowheads="1"/>
            </p:cNvSpPr>
            <p:nvPr/>
          </p:nvSpPr>
          <p:spPr bwMode="auto">
            <a:xfrm>
              <a:off x="240" y="864"/>
              <a:ext cx="748" cy="159"/>
            </a:xfrm>
            <a:prstGeom prst="rect">
              <a:avLst/>
            </a:prstGeom>
            <a:noFill/>
            <a:ln w="28575">
              <a:solidFill>
                <a:srgbClr val="008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Alkanol</a:t>
              </a:r>
            </a:p>
          </p:txBody>
        </p:sp>
        <p:sp>
          <p:nvSpPr>
            <p:cNvPr id="62507" name="Text Box 5"/>
            <p:cNvSpPr txBox="1">
              <a:spLocks noChangeArrowheads="1"/>
            </p:cNvSpPr>
            <p:nvPr/>
          </p:nvSpPr>
          <p:spPr bwMode="auto">
            <a:xfrm>
              <a:off x="1056" y="864"/>
              <a:ext cx="748" cy="159"/>
            </a:xfrm>
            <a:prstGeom prst="rect">
              <a:avLst/>
            </a:prstGeom>
            <a:noFill/>
            <a:ln w="28575">
              <a:solidFill>
                <a:srgbClr val="008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Carbonsäure</a:t>
              </a:r>
            </a:p>
          </p:txBody>
        </p:sp>
        <p:sp>
          <p:nvSpPr>
            <p:cNvPr id="62508" name="Text Box 6"/>
            <p:cNvSpPr txBox="1">
              <a:spLocks noChangeArrowheads="1"/>
            </p:cNvSpPr>
            <p:nvPr/>
          </p:nvSpPr>
          <p:spPr bwMode="auto">
            <a:xfrm>
              <a:off x="1056" y="1488"/>
              <a:ext cx="816" cy="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de-DE" sz="1400" b="1">
                  <a:solidFill>
                    <a:srgbClr val="990000"/>
                  </a:solidFill>
                </a:rPr>
                <a:t>2x Destillation</a:t>
              </a:r>
            </a:p>
          </p:txBody>
        </p:sp>
        <p:sp>
          <p:nvSpPr>
            <p:cNvPr id="62509" name="Text Box 7"/>
            <p:cNvSpPr txBox="1">
              <a:spLocks noChangeArrowheads="1"/>
            </p:cNvSpPr>
            <p:nvPr/>
          </p:nvSpPr>
          <p:spPr bwMode="auto">
            <a:xfrm>
              <a:off x="1152" y="1632"/>
              <a:ext cx="1020" cy="288"/>
            </a:xfrm>
            <a:prstGeom prst="rect">
              <a:avLst/>
            </a:prstGeom>
            <a:noFill/>
            <a:ln w="28575">
              <a:solidFill>
                <a:srgbClr val="0000FF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00FF"/>
                  </a:solidFill>
                </a:rPr>
                <a:t>Reste der Edukte</a:t>
              </a:r>
            </a:p>
            <a:p>
              <a:pPr eaLnBrk="0" hangingPunct="0"/>
              <a:r>
                <a:rPr lang="de-DE" sz="1400">
                  <a:solidFill>
                    <a:srgbClr val="0000FF"/>
                  </a:solidFill>
                </a:rPr>
                <a:t>+ Nebenprodukte</a:t>
              </a:r>
            </a:p>
          </p:txBody>
        </p:sp>
        <p:sp>
          <p:nvSpPr>
            <p:cNvPr id="62510" name="Text Box 8"/>
            <p:cNvSpPr txBox="1">
              <a:spLocks noChangeArrowheads="1"/>
            </p:cNvSpPr>
            <p:nvPr/>
          </p:nvSpPr>
          <p:spPr bwMode="auto">
            <a:xfrm>
              <a:off x="432" y="1248"/>
              <a:ext cx="1065" cy="159"/>
            </a:xfrm>
            <a:prstGeom prst="rect">
              <a:avLst/>
            </a:prstGeom>
            <a:noFill/>
            <a:ln w="28575">
              <a:solidFill>
                <a:srgbClr val="990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990000"/>
                  </a:solidFill>
                </a:rPr>
                <a:t>Reaktionsgemisch</a:t>
              </a:r>
            </a:p>
          </p:txBody>
        </p:sp>
        <p:sp>
          <p:nvSpPr>
            <p:cNvPr id="62511" name="Text Box 11"/>
            <p:cNvSpPr txBox="1">
              <a:spLocks noChangeArrowheads="1"/>
            </p:cNvSpPr>
            <p:nvPr/>
          </p:nvSpPr>
          <p:spPr bwMode="auto">
            <a:xfrm>
              <a:off x="432" y="3168"/>
              <a:ext cx="1065" cy="292"/>
            </a:xfrm>
            <a:prstGeom prst="rect">
              <a:avLst/>
            </a:prstGeom>
            <a:noFill/>
            <a:ln w="28575">
              <a:solidFill>
                <a:srgbClr val="FF0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naturidentisches</a:t>
              </a:r>
            </a:p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Aroma</a:t>
              </a:r>
            </a:p>
          </p:txBody>
        </p:sp>
        <p:sp>
          <p:nvSpPr>
            <p:cNvPr id="62512" name="Text Box 20"/>
            <p:cNvSpPr txBox="1">
              <a:spLocks noChangeArrowheads="1"/>
            </p:cNvSpPr>
            <p:nvPr/>
          </p:nvSpPr>
          <p:spPr bwMode="auto">
            <a:xfrm>
              <a:off x="432" y="1968"/>
              <a:ext cx="1065" cy="159"/>
            </a:xfrm>
            <a:prstGeom prst="rect">
              <a:avLst/>
            </a:prstGeom>
            <a:noFill/>
            <a:ln w="28575">
              <a:solidFill>
                <a:srgbClr val="FF0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Ester</a:t>
              </a:r>
            </a:p>
          </p:txBody>
        </p:sp>
        <p:sp>
          <p:nvSpPr>
            <p:cNvPr id="62513" name="Text Box 35"/>
            <p:cNvSpPr txBox="1">
              <a:spLocks noChangeArrowheads="1"/>
            </p:cNvSpPr>
            <p:nvPr/>
          </p:nvSpPr>
          <p:spPr bwMode="auto">
            <a:xfrm>
              <a:off x="1440" y="1056"/>
              <a:ext cx="624" cy="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lang="de-DE" sz="1400" b="1">
                  <a:solidFill>
                    <a:srgbClr val="990000"/>
                  </a:solidFill>
                </a:rPr>
                <a:t>Katalysator</a:t>
              </a:r>
            </a:p>
          </p:txBody>
        </p:sp>
        <p:grpSp>
          <p:nvGrpSpPr>
            <p:cNvPr id="62514" name="Group 97"/>
            <p:cNvGrpSpPr>
              <a:grpSpLocks/>
            </p:cNvGrpSpPr>
            <p:nvPr/>
          </p:nvGrpSpPr>
          <p:grpSpPr bwMode="auto">
            <a:xfrm>
              <a:off x="1056" y="2160"/>
              <a:ext cx="884" cy="199"/>
              <a:chOff x="1248" y="1776"/>
              <a:chExt cx="884" cy="199"/>
            </a:xfrm>
          </p:grpSpPr>
          <p:sp>
            <p:nvSpPr>
              <p:cNvPr id="62533" name="Text Box 9"/>
              <p:cNvSpPr txBox="1">
                <a:spLocks noChangeArrowheads="1"/>
              </p:cNvSpPr>
              <p:nvPr/>
            </p:nvSpPr>
            <p:spPr bwMode="auto">
              <a:xfrm>
                <a:off x="1384" y="1816"/>
                <a:ext cx="748" cy="159"/>
              </a:xfrm>
              <a:prstGeom prst="rect">
                <a:avLst/>
              </a:prstGeom>
              <a:noFill/>
              <a:ln w="28575">
                <a:solidFill>
                  <a:srgbClr val="008000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 lIns="0" tIns="0" rIns="0"/>
              <a:lstStyle/>
              <a:p>
                <a:pPr eaLnBrk="0" hangingPunct="0"/>
                <a:r>
                  <a:rPr lang="de-DE" sz="1400" b="1">
                    <a:solidFill>
                      <a:srgbClr val="008000"/>
                    </a:solidFill>
                  </a:rPr>
                  <a:t>Schlüsselv.</a:t>
                </a:r>
                <a:endParaRPr lang="de-DE" sz="14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62534" name="Text Box 74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136" cy="1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de-DE" sz="1400" b="1"/>
                  <a:t>2x</a:t>
                </a:r>
              </a:p>
            </p:txBody>
          </p:sp>
        </p:grpSp>
        <p:grpSp>
          <p:nvGrpSpPr>
            <p:cNvPr id="62515" name="Group 99"/>
            <p:cNvGrpSpPr>
              <a:grpSpLocks/>
            </p:cNvGrpSpPr>
            <p:nvPr/>
          </p:nvGrpSpPr>
          <p:grpSpPr bwMode="auto">
            <a:xfrm>
              <a:off x="1056" y="2873"/>
              <a:ext cx="884" cy="199"/>
              <a:chOff x="1248" y="2592"/>
              <a:chExt cx="884" cy="199"/>
            </a:xfrm>
          </p:grpSpPr>
          <p:sp>
            <p:nvSpPr>
              <p:cNvPr id="62531" name="Text Box 25"/>
              <p:cNvSpPr txBox="1">
                <a:spLocks noChangeArrowheads="1"/>
              </p:cNvSpPr>
              <p:nvPr/>
            </p:nvSpPr>
            <p:spPr bwMode="auto">
              <a:xfrm>
                <a:off x="1384" y="2632"/>
                <a:ext cx="748" cy="159"/>
              </a:xfrm>
              <a:prstGeom prst="rect">
                <a:avLst/>
              </a:prstGeom>
              <a:noFill/>
              <a:ln w="28575">
                <a:solidFill>
                  <a:srgbClr val="008000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 lIns="0" tIns="0" rIns="0"/>
              <a:lstStyle/>
              <a:p>
                <a:pPr eaLnBrk="0" hangingPunct="0"/>
                <a:r>
                  <a:rPr lang="de-DE" sz="1400" b="1">
                    <a:solidFill>
                      <a:srgbClr val="008000"/>
                    </a:solidFill>
                  </a:rPr>
                  <a:t>Lösemittel</a:t>
                </a:r>
              </a:p>
            </p:txBody>
          </p:sp>
          <p:sp>
            <p:nvSpPr>
              <p:cNvPr id="62532" name="Text Box 75"/>
              <p:cNvSpPr txBox="1">
                <a:spLocks noChangeArrowheads="1"/>
              </p:cNvSpPr>
              <p:nvPr/>
            </p:nvSpPr>
            <p:spPr bwMode="auto">
              <a:xfrm>
                <a:off x="1248" y="2592"/>
                <a:ext cx="136" cy="1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de-DE" sz="1400" b="1"/>
                  <a:t>2x</a:t>
                </a:r>
              </a:p>
            </p:txBody>
          </p:sp>
        </p:grpSp>
        <p:grpSp>
          <p:nvGrpSpPr>
            <p:cNvPr id="62516" name="Group 96"/>
            <p:cNvGrpSpPr>
              <a:grpSpLocks/>
            </p:cNvGrpSpPr>
            <p:nvPr/>
          </p:nvGrpSpPr>
          <p:grpSpPr bwMode="auto">
            <a:xfrm>
              <a:off x="1056" y="2392"/>
              <a:ext cx="884" cy="200"/>
              <a:chOff x="1248" y="2047"/>
              <a:chExt cx="884" cy="200"/>
            </a:xfrm>
          </p:grpSpPr>
          <p:sp>
            <p:nvSpPr>
              <p:cNvPr id="62529" name="Text Box 23"/>
              <p:cNvSpPr txBox="1">
                <a:spLocks noChangeArrowheads="1"/>
              </p:cNvSpPr>
              <p:nvPr/>
            </p:nvSpPr>
            <p:spPr bwMode="auto">
              <a:xfrm>
                <a:off x="1384" y="2088"/>
                <a:ext cx="748" cy="159"/>
              </a:xfrm>
              <a:prstGeom prst="rect">
                <a:avLst/>
              </a:prstGeom>
              <a:noFill/>
              <a:ln w="28575">
                <a:solidFill>
                  <a:srgbClr val="008000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 lIns="0" tIns="0" rIns="0"/>
              <a:lstStyle/>
              <a:p>
                <a:pPr eaLnBrk="0" hangingPunct="0"/>
                <a:r>
                  <a:rPr lang="de-DE" sz="1400" b="1">
                    <a:solidFill>
                      <a:srgbClr val="008000"/>
                    </a:solidFill>
                  </a:rPr>
                  <a:t>"Körper"</a:t>
                </a:r>
              </a:p>
            </p:txBody>
          </p:sp>
          <p:sp>
            <p:nvSpPr>
              <p:cNvPr id="62530" name="Text Box 76"/>
              <p:cNvSpPr txBox="1">
                <a:spLocks noChangeArrowheads="1"/>
              </p:cNvSpPr>
              <p:nvPr/>
            </p:nvSpPr>
            <p:spPr bwMode="auto">
              <a:xfrm>
                <a:off x="1248" y="2047"/>
                <a:ext cx="136" cy="1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de-DE" sz="1400" b="1"/>
                  <a:t>7x</a:t>
                </a:r>
              </a:p>
            </p:txBody>
          </p:sp>
        </p:grpSp>
        <p:grpSp>
          <p:nvGrpSpPr>
            <p:cNvPr id="62517" name="Group 98"/>
            <p:cNvGrpSpPr>
              <a:grpSpLocks/>
            </p:cNvGrpSpPr>
            <p:nvPr/>
          </p:nvGrpSpPr>
          <p:grpSpPr bwMode="auto">
            <a:xfrm>
              <a:off x="1056" y="2632"/>
              <a:ext cx="884" cy="200"/>
              <a:chOff x="1248" y="2319"/>
              <a:chExt cx="884" cy="200"/>
            </a:xfrm>
          </p:grpSpPr>
          <p:sp>
            <p:nvSpPr>
              <p:cNvPr id="62527" name="Text Box 24"/>
              <p:cNvSpPr txBox="1">
                <a:spLocks noChangeArrowheads="1"/>
              </p:cNvSpPr>
              <p:nvPr/>
            </p:nvSpPr>
            <p:spPr bwMode="auto">
              <a:xfrm>
                <a:off x="1384" y="2360"/>
                <a:ext cx="748" cy="159"/>
              </a:xfrm>
              <a:prstGeom prst="rect">
                <a:avLst/>
              </a:prstGeom>
              <a:noFill/>
              <a:ln w="28575">
                <a:solidFill>
                  <a:srgbClr val="008000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 lIns="0" tIns="0" rIns="0"/>
              <a:lstStyle/>
              <a:p>
                <a:pPr eaLnBrk="0" hangingPunct="0"/>
                <a:r>
                  <a:rPr lang="de-DE" sz="1400" b="1">
                    <a:solidFill>
                      <a:srgbClr val="008000"/>
                    </a:solidFill>
                  </a:rPr>
                  <a:t>Aromaverst.</a:t>
                </a:r>
              </a:p>
            </p:txBody>
          </p:sp>
          <p:sp>
            <p:nvSpPr>
              <p:cNvPr id="62528" name="Text Box 77"/>
              <p:cNvSpPr txBox="1">
                <a:spLocks noChangeArrowheads="1"/>
              </p:cNvSpPr>
              <p:nvPr/>
            </p:nvSpPr>
            <p:spPr bwMode="auto">
              <a:xfrm>
                <a:off x="1248" y="2319"/>
                <a:ext cx="136" cy="1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de-DE" sz="1400" b="1"/>
                  <a:t>4x</a:t>
                </a:r>
              </a:p>
            </p:txBody>
          </p:sp>
        </p:grpSp>
        <p:cxnSp>
          <p:nvCxnSpPr>
            <p:cNvPr id="62518" name="AutoShape 78"/>
            <p:cNvCxnSpPr>
              <a:cxnSpLocks noChangeShapeType="1"/>
              <a:stCxn id="62507" idx="2"/>
              <a:endCxn id="62510" idx="0"/>
            </p:cNvCxnSpPr>
            <p:nvPr/>
          </p:nvCxnSpPr>
          <p:spPr bwMode="auto">
            <a:xfrm rot="5400000">
              <a:off x="1094" y="903"/>
              <a:ext cx="207" cy="465"/>
            </a:xfrm>
            <a:prstGeom prst="curvedConnector3">
              <a:avLst>
                <a:gd name="adj1" fmla="val 49759"/>
              </a:avLst>
            </a:prstGeom>
            <a:noFill/>
            <a:ln w="28575">
              <a:solidFill>
                <a:srgbClr val="99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19" name="AutoShape 79"/>
            <p:cNvCxnSpPr>
              <a:cxnSpLocks noChangeShapeType="1"/>
              <a:stCxn id="62506" idx="2"/>
              <a:endCxn id="62510" idx="0"/>
            </p:cNvCxnSpPr>
            <p:nvPr/>
          </p:nvCxnSpPr>
          <p:spPr bwMode="auto">
            <a:xfrm rot="16200000" flipH="1">
              <a:off x="686" y="960"/>
              <a:ext cx="207" cy="351"/>
            </a:xfrm>
            <a:prstGeom prst="curvedConnector3">
              <a:avLst>
                <a:gd name="adj1" fmla="val 49759"/>
              </a:avLst>
            </a:prstGeom>
            <a:noFill/>
            <a:ln w="28575">
              <a:solidFill>
                <a:srgbClr val="99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20" name="AutoShape 80"/>
            <p:cNvCxnSpPr>
              <a:cxnSpLocks noChangeShapeType="1"/>
              <a:stCxn id="62510" idx="2"/>
              <a:endCxn id="62512" idx="0"/>
            </p:cNvCxnSpPr>
            <p:nvPr/>
          </p:nvCxnSpPr>
          <p:spPr bwMode="auto">
            <a:xfrm>
              <a:off x="965" y="1416"/>
              <a:ext cx="0" cy="543"/>
            </a:xfrm>
            <a:prstGeom prst="straightConnector1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21" name="AutoShape 81"/>
            <p:cNvCxnSpPr>
              <a:cxnSpLocks noChangeShapeType="1"/>
              <a:stCxn id="62510" idx="2"/>
              <a:endCxn id="62509" idx="1"/>
            </p:cNvCxnSpPr>
            <p:nvPr/>
          </p:nvCxnSpPr>
          <p:spPr bwMode="auto">
            <a:xfrm rot="16200000" flipH="1">
              <a:off x="874" y="1507"/>
              <a:ext cx="360" cy="178"/>
            </a:xfrm>
            <a:prstGeom prst="curvedConnector2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22" name="AutoShape 83"/>
            <p:cNvCxnSpPr>
              <a:cxnSpLocks noChangeShapeType="1"/>
              <a:stCxn id="62512" idx="2"/>
              <a:endCxn id="62511" idx="0"/>
            </p:cNvCxnSpPr>
            <p:nvPr/>
          </p:nvCxnSpPr>
          <p:spPr bwMode="auto">
            <a:xfrm>
              <a:off x="965" y="2136"/>
              <a:ext cx="0" cy="1023"/>
            </a:xfrm>
            <a:prstGeom prst="straightConnector1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23" name="AutoShape 85"/>
            <p:cNvCxnSpPr>
              <a:cxnSpLocks noChangeShapeType="1"/>
              <a:stCxn id="62533" idx="1"/>
              <a:endCxn id="62511" idx="0"/>
            </p:cNvCxnSpPr>
            <p:nvPr/>
          </p:nvCxnSpPr>
          <p:spPr bwMode="auto">
            <a:xfrm rot="10800000" flipV="1">
              <a:off x="965" y="2280"/>
              <a:ext cx="218" cy="879"/>
            </a:xfrm>
            <a:prstGeom prst="curvedConnector2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/>
            </a:ln>
          </p:spPr>
        </p:cxnSp>
        <p:cxnSp>
          <p:nvCxnSpPr>
            <p:cNvPr id="62524" name="AutoShape 86"/>
            <p:cNvCxnSpPr>
              <a:cxnSpLocks noChangeShapeType="1"/>
              <a:stCxn id="62529" idx="1"/>
              <a:endCxn id="62511" idx="0"/>
            </p:cNvCxnSpPr>
            <p:nvPr/>
          </p:nvCxnSpPr>
          <p:spPr bwMode="auto">
            <a:xfrm rot="10800000" flipV="1">
              <a:off x="965" y="2513"/>
              <a:ext cx="218" cy="646"/>
            </a:xfrm>
            <a:prstGeom prst="curvedConnector2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/>
            </a:ln>
          </p:spPr>
        </p:cxnSp>
        <p:cxnSp>
          <p:nvCxnSpPr>
            <p:cNvPr id="62525" name="AutoShape 87"/>
            <p:cNvCxnSpPr>
              <a:cxnSpLocks noChangeShapeType="1"/>
              <a:stCxn id="62527" idx="1"/>
              <a:endCxn id="62511" idx="0"/>
            </p:cNvCxnSpPr>
            <p:nvPr/>
          </p:nvCxnSpPr>
          <p:spPr bwMode="auto">
            <a:xfrm rot="10800000" flipV="1">
              <a:off x="965" y="2753"/>
              <a:ext cx="218" cy="406"/>
            </a:xfrm>
            <a:prstGeom prst="curvedConnector2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/>
            </a:ln>
          </p:spPr>
        </p:cxnSp>
        <p:cxnSp>
          <p:nvCxnSpPr>
            <p:cNvPr id="62526" name="AutoShape 88"/>
            <p:cNvCxnSpPr>
              <a:cxnSpLocks noChangeShapeType="1"/>
              <a:stCxn id="62531" idx="1"/>
              <a:endCxn id="62511" idx="0"/>
            </p:cNvCxnSpPr>
            <p:nvPr/>
          </p:nvCxnSpPr>
          <p:spPr bwMode="auto">
            <a:xfrm rot="10800000" flipV="1">
              <a:off x="965" y="2993"/>
              <a:ext cx="218" cy="166"/>
            </a:xfrm>
            <a:prstGeom prst="curvedConnector2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/>
            </a:ln>
          </p:spPr>
        </p:cxnSp>
      </p:grp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3094038" y="1371600"/>
            <a:ext cx="1630362" cy="3379788"/>
            <a:chOff x="1949" y="864"/>
            <a:chExt cx="1027" cy="2129"/>
          </a:xfrm>
        </p:grpSpPr>
        <p:sp>
          <p:nvSpPr>
            <p:cNvPr id="62499" name="Text Box 53"/>
            <p:cNvSpPr txBox="1">
              <a:spLocks noChangeArrowheads="1"/>
            </p:cNvSpPr>
            <p:nvPr/>
          </p:nvSpPr>
          <p:spPr bwMode="auto">
            <a:xfrm>
              <a:off x="2064" y="1968"/>
              <a:ext cx="912" cy="159"/>
            </a:xfrm>
            <a:prstGeom prst="rect">
              <a:avLst/>
            </a:prstGeom>
            <a:noFill/>
            <a:ln w="28575">
              <a:solidFill>
                <a:srgbClr val="FF0000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5 Ester</a:t>
              </a:r>
            </a:p>
          </p:txBody>
        </p:sp>
        <p:sp>
          <p:nvSpPr>
            <p:cNvPr id="62500" name="Text Box 54"/>
            <p:cNvSpPr txBox="1">
              <a:spLocks noChangeArrowheads="1"/>
            </p:cNvSpPr>
            <p:nvPr/>
          </p:nvSpPr>
          <p:spPr bwMode="auto">
            <a:xfrm>
              <a:off x="2324" y="864"/>
              <a:ext cx="388" cy="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de-DE" sz="1400" b="1"/>
                <a:t>5x</a:t>
              </a:r>
            </a:p>
          </p:txBody>
        </p:sp>
        <p:cxnSp>
          <p:nvCxnSpPr>
            <p:cNvPr id="62501" name="AutoShape 89"/>
            <p:cNvCxnSpPr>
              <a:cxnSpLocks noChangeShapeType="1"/>
              <a:stCxn id="62500" idx="2"/>
              <a:endCxn id="62499" idx="0"/>
            </p:cNvCxnSpPr>
            <p:nvPr/>
          </p:nvCxnSpPr>
          <p:spPr bwMode="auto">
            <a:xfrm>
              <a:off x="2518" y="999"/>
              <a:ext cx="2" cy="960"/>
            </a:xfrm>
            <a:prstGeom prst="straightConnector1">
              <a:avLst/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02" name="AutoShape 92"/>
            <p:cNvCxnSpPr>
              <a:cxnSpLocks noChangeShapeType="1"/>
              <a:stCxn id="62499" idx="1"/>
              <a:endCxn id="62533" idx="3"/>
            </p:cNvCxnSpPr>
            <p:nvPr/>
          </p:nvCxnSpPr>
          <p:spPr bwMode="auto">
            <a:xfrm rot="10800000" flipV="1">
              <a:off x="1949" y="2048"/>
              <a:ext cx="106" cy="232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03" name="AutoShape 93"/>
            <p:cNvCxnSpPr>
              <a:cxnSpLocks noChangeShapeType="1"/>
              <a:stCxn id="62499" idx="1"/>
              <a:endCxn id="62529" idx="3"/>
            </p:cNvCxnSpPr>
            <p:nvPr/>
          </p:nvCxnSpPr>
          <p:spPr bwMode="auto">
            <a:xfrm rot="10800000" flipV="1">
              <a:off x="1949" y="2048"/>
              <a:ext cx="106" cy="46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04" name="AutoShape 94"/>
            <p:cNvCxnSpPr>
              <a:cxnSpLocks noChangeShapeType="1"/>
              <a:stCxn id="62499" idx="1"/>
              <a:endCxn id="62527" idx="3"/>
            </p:cNvCxnSpPr>
            <p:nvPr/>
          </p:nvCxnSpPr>
          <p:spPr bwMode="auto">
            <a:xfrm rot="10800000" flipV="1">
              <a:off x="1949" y="2048"/>
              <a:ext cx="106" cy="70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  <p:cxnSp>
          <p:nvCxnSpPr>
            <p:cNvPr id="62505" name="AutoShape 95"/>
            <p:cNvCxnSpPr>
              <a:cxnSpLocks noChangeShapeType="1"/>
              <a:stCxn id="62499" idx="1"/>
              <a:endCxn id="62531" idx="3"/>
            </p:cNvCxnSpPr>
            <p:nvPr/>
          </p:nvCxnSpPr>
          <p:spPr bwMode="auto">
            <a:xfrm rot="10800000" flipV="1">
              <a:off x="1949" y="2048"/>
              <a:ext cx="106" cy="94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800000">
                  <a:alpha val="50195"/>
                </a:srgbClr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6451600" y="1638300"/>
            <a:ext cx="2006600" cy="328613"/>
            <a:chOff x="4064" y="1032"/>
            <a:chExt cx="1264" cy="207"/>
          </a:xfrm>
        </p:grpSpPr>
        <p:sp>
          <p:nvSpPr>
            <p:cNvPr id="62496" name="Text Box 36"/>
            <p:cNvSpPr txBox="1">
              <a:spLocks noChangeArrowheads="1"/>
            </p:cNvSpPr>
            <p:nvPr/>
          </p:nvSpPr>
          <p:spPr bwMode="auto">
            <a:xfrm>
              <a:off x="4944" y="1056"/>
              <a:ext cx="384" cy="1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lang="de-DE" sz="1400" b="1">
                  <a:solidFill>
                    <a:srgbClr val="990000"/>
                  </a:solidFill>
                </a:rPr>
                <a:t>Säure</a:t>
              </a:r>
            </a:p>
          </p:txBody>
        </p:sp>
        <p:cxnSp>
          <p:nvCxnSpPr>
            <p:cNvPr id="62497" name="AutoShape 100"/>
            <p:cNvCxnSpPr>
              <a:cxnSpLocks noChangeShapeType="1"/>
              <a:stCxn id="62537" idx="2"/>
              <a:endCxn id="127010" idx="0"/>
            </p:cNvCxnSpPr>
            <p:nvPr/>
          </p:nvCxnSpPr>
          <p:spPr bwMode="auto">
            <a:xfrm rot="16200000" flipH="1">
              <a:off x="4181" y="915"/>
              <a:ext cx="207" cy="442"/>
            </a:xfrm>
            <a:prstGeom prst="curvedConnector3">
              <a:avLst>
                <a:gd name="adj1" fmla="val 49759"/>
              </a:avLst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  <p:cxnSp>
          <p:nvCxnSpPr>
            <p:cNvPr id="62498" name="AutoShape 101"/>
            <p:cNvCxnSpPr>
              <a:cxnSpLocks noChangeShapeType="1"/>
              <a:stCxn id="62538" idx="2"/>
              <a:endCxn id="127010" idx="0"/>
            </p:cNvCxnSpPr>
            <p:nvPr/>
          </p:nvCxnSpPr>
          <p:spPr bwMode="auto">
            <a:xfrm rot="5400000">
              <a:off x="4623" y="915"/>
              <a:ext cx="207" cy="442"/>
            </a:xfrm>
            <a:prstGeom prst="curvedConnector3">
              <a:avLst>
                <a:gd name="adj1" fmla="val 49759"/>
              </a:avLst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6400800" y="2247900"/>
            <a:ext cx="1593850" cy="2247900"/>
            <a:chOff x="4032" y="1416"/>
            <a:chExt cx="1004" cy="1416"/>
          </a:xfrm>
        </p:grpSpPr>
        <p:sp>
          <p:nvSpPr>
            <p:cNvPr id="62493" name="Text Box 48"/>
            <p:cNvSpPr txBox="1">
              <a:spLocks noChangeArrowheads="1"/>
            </p:cNvSpPr>
            <p:nvPr/>
          </p:nvSpPr>
          <p:spPr bwMode="auto">
            <a:xfrm>
              <a:off x="4560" y="2208"/>
              <a:ext cx="476" cy="27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lang="de-DE" sz="1400" b="1">
                  <a:solidFill>
                    <a:srgbClr val="990000"/>
                  </a:solidFill>
                </a:rPr>
                <a:t>MischenGießen</a:t>
              </a:r>
            </a:p>
          </p:txBody>
        </p:sp>
        <p:sp>
          <p:nvSpPr>
            <p:cNvPr id="62494" name="Text Box 49"/>
            <p:cNvSpPr txBox="1">
              <a:spLocks noChangeArrowheads="1"/>
            </p:cNvSpPr>
            <p:nvPr/>
          </p:nvSpPr>
          <p:spPr bwMode="auto">
            <a:xfrm>
              <a:off x="4032" y="2673"/>
              <a:ext cx="952" cy="1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Fruchtgummi</a:t>
              </a:r>
            </a:p>
          </p:txBody>
        </p:sp>
        <p:cxnSp>
          <p:nvCxnSpPr>
            <p:cNvPr id="62495" name="AutoShape 102"/>
            <p:cNvCxnSpPr>
              <a:cxnSpLocks noChangeShapeType="1"/>
              <a:stCxn id="127010" idx="2"/>
              <a:endCxn id="62494" idx="0"/>
            </p:cNvCxnSpPr>
            <p:nvPr/>
          </p:nvCxnSpPr>
          <p:spPr bwMode="auto">
            <a:xfrm>
              <a:off x="4506" y="1416"/>
              <a:ext cx="2" cy="1248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5156200" y="2362200"/>
            <a:ext cx="2000250" cy="1600200"/>
            <a:chOff x="3248" y="1488"/>
            <a:chExt cx="1260" cy="1008"/>
          </a:xfrm>
        </p:grpSpPr>
        <p:sp>
          <p:nvSpPr>
            <p:cNvPr id="62491" name="Text Box 38"/>
            <p:cNvSpPr txBox="1">
              <a:spLocks noChangeArrowheads="1"/>
            </p:cNvSpPr>
            <p:nvPr/>
          </p:nvSpPr>
          <p:spPr bwMode="auto">
            <a:xfrm>
              <a:off x="3248" y="1488"/>
              <a:ext cx="1020" cy="15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Gelatine</a:t>
              </a:r>
            </a:p>
          </p:txBody>
        </p:sp>
        <p:cxnSp>
          <p:nvCxnSpPr>
            <p:cNvPr id="62492" name="AutoShape 103"/>
            <p:cNvCxnSpPr>
              <a:cxnSpLocks noChangeShapeType="1"/>
            </p:cNvCxnSpPr>
            <p:nvPr/>
          </p:nvCxnSpPr>
          <p:spPr bwMode="auto">
            <a:xfrm>
              <a:off x="4277" y="1613"/>
              <a:ext cx="231" cy="883"/>
            </a:xfrm>
            <a:prstGeom prst="curvedConnector2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</p:cxnSp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5156200" y="2738438"/>
            <a:ext cx="2000250" cy="1490662"/>
            <a:chOff x="3248" y="1725"/>
            <a:chExt cx="1260" cy="939"/>
          </a:xfrm>
        </p:grpSpPr>
        <p:sp>
          <p:nvSpPr>
            <p:cNvPr id="62489" name="Text Box 39"/>
            <p:cNvSpPr txBox="1">
              <a:spLocks noChangeArrowheads="1"/>
            </p:cNvSpPr>
            <p:nvPr/>
          </p:nvSpPr>
          <p:spPr bwMode="auto">
            <a:xfrm>
              <a:off x="3248" y="1725"/>
              <a:ext cx="1020" cy="15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Saccharose</a:t>
              </a:r>
            </a:p>
          </p:txBody>
        </p:sp>
        <p:cxnSp>
          <p:nvCxnSpPr>
            <p:cNvPr id="62490" name="AutoShape 104"/>
            <p:cNvCxnSpPr>
              <a:cxnSpLocks noChangeShapeType="1"/>
              <a:stCxn id="62489" idx="3"/>
              <a:endCxn id="62494" idx="0"/>
            </p:cNvCxnSpPr>
            <p:nvPr/>
          </p:nvCxnSpPr>
          <p:spPr bwMode="auto">
            <a:xfrm>
              <a:off x="4277" y="1805"/>
              <a:ext cx="231" cy="859"/>
            </a:xfrm>
            <a:prstGeom prst="curvedConnector2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</p:cxn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5156200" y="3100388"/>
            <a:ext cx="2000250" cy="1128712"/>
            <a:chOff x="3248" y="1953"/>
            <a:chExt cx="1260" cy="711"/>
          </a:xfrm>
        </p:grpSpPr>
        <p:sp>
          <p:nvSpPr>
            <p:cNvPr id="62487" name="Text Box 41"/>
            <p:cNvSpPr txBox="1">
              <a:spLocks noChangeArrowheads="1"/>
            </p:cNvSpPr>
            <p:nvPr/>
          </p:nvSpPr>
          <p:spPr bwMode="auto">
            <a:xfrm>
              <a:off x="3248" y="1953"/>
              <a:ext cx="1020" cy="15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Säure</a:t>
              </a:r>
            </a:p>
          </p:txBody>
        </p:sp>
        <p:cxnSp>
          <p:nvCxnSpPr>
            <p:cNvPr id="62488" name="AutoShape 105"/>
            <p:cNvCxnSpPr>
              <a:cxnSpLocks noChangeShapeType="1"/>
              <a:stCxn id="62487" idx="3"/>
              <a:endCxn id="62494" idx="0"/>
            </p:cNvCxnSpPr>
            <p:nvPr/>
          </p:nvCxnSpPr>
          <p:spPr bwMode="auto">
            <a:xfrm>
              <a:off x="4277" y="2033"/>
              <a:ext cx="231" cy="631"/>
            </a:xfrm>
            <a:prstGeom prst="curvedConnector2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</p:cxnSp>
      </p:grp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5156200" y="3481388"/>
            <a:ext cx="2000250" cy="747712"/>
            <a:chOff x="3248" y="2193"/>
            <a:chExt cx="1260" cy="471"/>
          </a:xfrm>
        </p:grpSpPr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3248" y="2193"/>
              <a:ext cx="1020" cy="15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008000"/>
                  </a:solidFill>
                </a:rPr>
                <a:t>Farbstoff</a:t>
              </a:r>
            </a:p>
          </p:txBody>
        </p:sp>
        <p:cxnSp>
          <p:nvCxnSpPr>
            <p:cNvPr id="62486" name="AutoShape 106"/>
            <p:cNvCxnSpPr>
              <a:cxnSpLocks noChangeShapeType="1"/>
              <a:stCxn id="62485" idx="3"/>
              <a:endCxn id="62494" idx="0"/>
            </p:cNvCxnSpPr>
            <p:nvPr/>
          </p:nvCxnSpPr>
          <p:spPr bwMode="auto">
            <a:xfrm>
              <a:off x="4277" y="2273"/>
              <a:ext cx="231" cy="391"/>
            </a:xfrm>
            <a:prstGeom prst="curvedConnector2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</p:cxnSp>
      </p:grpSp>
      <p:cxnSp>
        <p:nvCxnSpPr>
          <p:cNvPr id="127083" name="AutoShape 107"/>
          <p:cNvCxnSpPr>
            <a:cxnSpLocks noChangeShapeType="1"/>
            <a:stCxn id="62535" idx="3"/>
            <a:endCxn id="62494" idx="0"/>
          </p:cNvCxnSpPr>
          <p:nvPr/>
        </p:nvCxnSpPr>
        <p:spPr bwMode="auto">
          <a:xfrm>
            <a:off x="6815138" y="4013200"/>
            <a:ext cx="341312" cy="21590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</p:cxn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5257800" y="4510088"/>
            <a:ext cx="2654300" cy="1357312"/>
            <a:chOff x="3312" y="2841"/>
            <a:chExt cx="1672" cy="855"/>
          </a:xfrm>
        </p:grpSpPr>
        <p:sp>
          <p:nvSpPr>
            <p:cNvPr id="62482" name="Text Box 14"/>
            <p:cNvSpPr txBox="1">
              <a:spLocks noChangeArrowheads="1"/>
            </p:cNvSpPr>
            <p:nvPr/>
          </p:nvSpPr>
          <p:spPr bwMode="auto">
            <a:xfrm>
              <a:off x="3312" y="2976"/>
              <a:ext cx="115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 eaLnBrk="0" hangingPunct="0"/>
              <a:r>
                <a:rPr lang="de-DE" sz="1400" b="1">
                  <a:solidFill>
                    <a:srgbClr val="990000"/>
                  </a:solidFill>
                </a:rPr>
                <a:t>fachübergreifende Aktivitäten</a:t>
              </a:r>
            </a:p>
          </p:txBody>
        </p:sp>
        <p:sp>
          <p:nvSpPr>
            <p:cNvPr id="62483" name="Text Box 50"/>
            <p:cNvSpPr txBox="1">
              <a:spLocks noChangeArrowheads="1"/>
            </p:cNvSpPr>
            <p:nvPr/>
          </p:nvSpPr>
          <p:spPr bwMode="auto">
            <a:xfrm>
              <a:off x="4032" y="3408"/>
              <a:ext cx="952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</a:rPr>
                <a:t>marktreifes</a:t>
              </a:r>
              <a:br>
                <a:rPr lang="de-DE" sz="1400" b="1">
                  <a:solidFill>
                    <a:srgbClr val="FF0000"/>
                  </a:solidFill>
                </a:rPr>
              </a:br>
              <a:r>
                <a:rPr lang="de-DE" sz="1400" b="1">
                  <a:solidFill>
                    <a:srgbClr val="FF0000"/>
                  </a:solidFill>
                </a:rPr>
                <a:t>Produkt</a:t>
              </a:r>
            </a:p>
          </p:txBody>
        </p:sp>
        <p:cxnSp>
          <p:nvCxnSpPr>
            <p:cNvPr id="62484" name="AutoShape 108"/>
            <p:cNvCxnSpPr>
              <a:cxnSpLocks noChangeShapeType="1"/>
              <a:stCxn id="62494" idx="2"/>
              <a:endCxn id="62483" idx="0"/>
            </p:cNvCxnSpPr>
            <p:nvPr/>
          </p:nvCxnSpPr>
          <p:spPr bwMode="auto">
            <a:xfrm>
              <a:off x="4508" y="2841"/>
              <a:ext cx="0" cy="558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27098" name="AutoShape 122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0" grpId="0" animBg="1" autoUpdateAnimBg="0"/>
      <p:bldP spid="12709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Produkte</a:t>
            </a:r>
          </a:p>
        </p:txBody>
      </p:sp>
      <p:pic>
        <p:nvPicPr>
          <p:cNvPr id="63492" name="Picture 7" descr="gb_Fros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60388"/>
            <a:ext cx="4024312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8" descr="gb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432175"/>
            <a:ext cx="4024312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9" descr="gb_m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5" y="547688"/>
            <a:ext cx="40084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0" descr="gb_o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500" y="3444875"/>
            <a:ext cx="402431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009651"/>
          </a:xfrm>
        </p:spPr>
        <p:txBody>
          <a:bodyPr/>
          <a:lstStyle/>
          <a:p>
            <a:pPr eaLnBrk="1" hangingPunct="1"/>
            <a:r>
              <a:rPr lang="de-DE" sz="3200" dirty="0"/>
              <a:t>Die 100.000-Euro-Frage.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3264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3333FF"/>
                </a:solidFill>
              </a:rPr>
              <a:t>Wonach schmecken die grünen Haribo-Gummibärchen?</a:t>
            </a:r>
          </a:p>
        </p:txBody>
      </p:sp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827088" y="1773238"/>
            <a:ext cx="3384550" cy="576262"/>
          </a:xfrm>
          <a:prstGeom prst="hexagon">
            <a:avLst>
              <a:gd name="adj" fmla="val 129484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135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A: nach Kiwi</a:t>
            </a:r>
          </a:p>
        </p:txBody>
      </p:sp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827088" y="2852738"/>
            <a:ext cx="3384550" cy="576262"/>
          </a:xfrm>
          <a:prstGeom prst="hexagon">
            <a:avLst>
              <a:gd name="adj" fmla="val 146832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C: nach Erdbeere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4932363" y="1700213"/>
            <a:ext cx="3384550" cy="576262"/>
          </a:xfrm>
          <a:prstGeom prst="hexagon">
            <a:avLst>
              <a:gd name="adj" fmla="val 146832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B: nach Apfel</a:t>
            </a:r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4953000" y="2781300"/>
            <a:ext cx="3384550" cy="576263"/>
          </a:xfrm>
          <a:prstGeom prst="hexagon">
            <a:avLst>
              <a:gd name="adj" fmla="val 146832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D: nach Waldmeister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50825" y="3789363"/>
            <a:ext cx="864235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Sie kommen ja nicht einmal über die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10.000 Euro hinaus, wie wollen Sie da Millionär werden?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684213" y="5564188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chemeClr val="hlink"/>
                </a:solidFill>
              </a:rPr>
              <a:t>Nö</a:t>
            </a:r>
            <a:r>
              <a:rPr lang="de-DE">
                <a:solidFill>
                  <a:schemeClr val="hlink"/>
                </a:solidFill>
              </a:rPr>
              <a:t>! Stimmt seit 2007 nicht mehr! Umlernen!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684213" y="4652963"/>
            <a:ext cx="77739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Stimmt auch nich‘! Is‘ doch keine </a:t>
            </a:r>
            <a:r>
              <a:rPr lang="de-DE" b="1">
                <a:solidFill>
                  <a:schemeClr val="hlink"/>
                </a:solidFill>
              </a:rPr>
              <a:t>Brause</a:t>
            </a:r>
            <a:r>
              <a:rPr lang="de-DE">
                <a:solidFill>
                  <a:schemeClr val="hlink"/>
                </a:solidFill>
              </a:rPr>
              <a:t>!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898525" y="5084763"/>
            <a:ext cx="72739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9900"/>
                </a:solidFill>
              </a:rPr>
              <a:t>Stimmt mittlerweile! Apfel wurde 2007 eingeführt!</a:t>
            </a:r>
          </a:p>
        </p:txBody>
      </p:sp>
      <p:pic>
        <p:nvPicPr>
          <p:cNvPr id="65549" name="Picture 12" descr="werwirdmillionaer"/>
          <p:cNvPicPr>
            <a:picLocks noChangeAspect="1" noChangeArrowheads="1"/>
          </p:cNvPicPr>
          <p:nvPr/>
        </p:nvPicPr>
        <p:blipFill>
          <a:blip r:embed="rId4" cstate="print"/>
          <a:srcRect l="10135" t="10291" r="8109" b="26930"/>
          <a:stretch>
            <a:fillRect/>
          </a:stretch>
        </p:blipFill>
        <p:spPr bwMode="auto">
          <a:xfrm>
            <a:off x="1187624" y="15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5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5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5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5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4"/>
                  </p:tgtEl>
                </p:cond>
              </p:nextCondLst>
            </p:seq>
          </p:childTnLst>
        </p:cTn>
      </p:par>
    </p:tnLst>
    <p:bldLst>
      <p:bldP spid="165892" grpId="0" animBg="1"/>
      <p:bldP spid="165893" grpId="0" animBg="1"/>
      <p:bldP spid="165894" grpId="0" animBg="1"/>
      <p:bldP spid="165895" grpId="0" animBg="1"/>
      <p:bldP spid="16589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5291138" y="1958975"/>
            <a:ext cx="1600200" cy="1219200"/>
          </a:xfrm>
          <a:prstGeom prst="ellipse">
            <a:avLst/>
          </a:prstGeom>
          <a:solidFill>
            <a:schemeClr val="fol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solidFill>
                  <a:schemeClr val="hlink"/>
                </a:solidFill>
              </a:rPr>
              <a:t>synchron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/>
          <a:lstStyle/>
          <a:p>
            <a:pPr eaLnBrk="1" hangingPunct="1"/>
            <a:r>
              <a:rPr lang="de-DE"/>
              <a:t>Wahrnehmung von „Geschmack“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752600" y="1447800"/>
            <a:ext cx="67056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3200" b="1">
                <a:solidFill>
                  <a:srgbClr val="008000"/>
                </a:solidFill>
              </a:rPr>
              <a:t>Visueller</a:t>
            </a:r>
            <a:r>
              <a:rPr lang="de-DE" sz="3200">
                <a:solidFill>
                  <a:srgbClr val="008000"/>
                </a:solidFill>
              </a:rPr>
              <a:t> </a:t>
            </a:r>
            <a:r>
              <a:rPr lang="de-DE" sz="3200" b="1">
                <a:solidFill>
                  <a:srgbClr val="008000"/>
                </a:solidFill>
              </a:rPr>
              <a:t>Eindruck</a:t>
            </a:r>
            <a:r>
              <a:rPr lang="de-DE" sz="3200"/>
              <a:t>: Glanz, Größe,</a:t>
            </a:r>
            <a:br>
              <a:rPr lang="de-DE" sz="3200"/>
            </a:br>
            <a:r>
              <a:rPr lang="de-DE" sz="3200"/>
              <a:t>                                 Farbe, Form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267200" y="2667000"/>
            <a:ext cx="2667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8000"/>
                </a:solidFill>
              </a:rPr>
              <a:t>Geruch</a:t>
            </a:r>
            <a:r>
              <a:rPr lang="de-DE"/>
              <a:t>:  Aroma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24000" y="3536950"/>
            <a:ext cx="670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 b="1">
                <a:solidFill>
                  <a:srgbClr val="008000"/>
                </a:solidFill>
              </a:rPr>
              <a:t>Geschmack</a:t>
            </a:r>
            <a:r>
              <a:rPr lang="de-DE" sz="2000"/>
              <a:t>: sauer, süß, salzig, bitter, umami, fett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524000" y="3994150"/>
            <a:ext cx="7391400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8000"/>
                </a:solidFill>
              </a:rPr>
              <a:t>Mundgefühl</a:t>
            </a:r>
            <a:r>
              <a:rPr lang="de-DE"/>
              <a:t>: adstringierend, brennend, kühl, warm, Muskel- und Gelenkbewegung, Konsistenz, Textur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828800" y="1143000"/>
            <a:ext cx="3886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 b="1">
                <a:solidFill>
                  <a:srgbClr val="008000"/>
                </a:solidFill>
              </a:rPr>
              <a:t>Geräusch</a:t>
            </a:r>
            <a:r>
              <a:rPr lang="de-DE" sz="2000" b="1">
                <a:solidFill>
                  <a:srgbClr val="800000"/>
                </a:solidFill>
              </a:rPr>
              <a:t> </a:t>
            </a:r>
            <a:r>
              <a:rPr lang="de-DE" sz="2000"/>
              <a:t>(z.T. Knochenleitung)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124200" y="5029200"/>
            <a:ext cx="5334000" cy="100647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 b="1">
                <a:solidFill>
                  <a:srgbClr val="008000"/>
                </a:solidFill>
              </a:rPr>
              <a:t>Vorerfahrung</a:t>
            </a:r>
            <a:endParaRPr lang="de-DE" sz="6000">
              <a:solidFill>
                <a:srgbClr val="008000"/>
              </a:solidFill>
            </a:endParaRPr>
          </a:p>
        </p:txBody>
      </p:sp>
      <p:pic>
        <p:nvPicPr>
          <p:cNvPr id="66571" name="Picture 15" descr="Chr_Profil_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13001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2" name="AutoShape 16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 animBg="1" autoUpdateAnimBg="0"/>
      <p:bldP spid="91142" grpId="0" autoUpdateAnimBg="0"/>
      <p:bldP spid="91143" grpId="0" autoUpdateAnimBg="0"/>
      <p:bldP spid="91144" grpId="0" autoUpdateAnimBg="0"/>
      <p:bldP spid="91145" grpId="0" autoUpdateAnimBg="0"/>
      <p:bldP spid="91146" grpId="0" autoUpdateAnimBg="0"/>
      <p:bldP spid="91149" grpId="0" animBg="1" autoUpdateAnimBg="0"/>
      <p:bldP spid="911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Konsum (einer der ersten Tests 1999)</a:t>
            </a:r>
          </a:p>
        </p:txBody>
      </p:sp>
      <p:pic>
        <p:nvPicPr>
          <p:cNvPr id="67588" name="Picture 3" descr="gb_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755650" y="593725"/>
            <a:ext cx="7561263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Begründung 2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2525"/>
            <a:ext cx="8207375" cy="1628775"/>
          </a:xfrm>
        </p:spPr>
        <p:txBody>
          <a:bodyPr/>
          <a:lstStyle/>
          <a:p>
            <a:pPr marL="0" indent="0" algn="ctr"/>
            <a:r>
              <a:rPr lang="de-DE" sz="3200" dirty="0">
                <a:solidFill>
                  <a:srgbClr val="FF0000"/>
                </a:solidFill>
              </a:rPr>
              <a:t>Es fällt uns nicht leicht, Chemie so zu vermitteln, dass Schüler ihre Nützlichkeit für den Alltag erkennen.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50825" y="6034088"/>
            <a:ext cx="8642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Schinköthe, O.: Wer braucht schon eine chemische Grundbildung? Schriftliche Hausarbeit, Universität Bayreuth, 2005.</a:t>
            </a:r>
            <a:endParaRPr lang="de-DE"/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684213" y="2997200"/>
            <a:ext cx="82089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</a:pPr>
            <a:r>
              <a:rPr lang="de-DE" sz="3200" dirty="0"/>
              <a:t>Abiturienten, die nach </a:t>
            </a:r>
            <a:r>
              <a:rPr lang="de-DE" sz="3200" dirty="0" err="1"/>
              <a:t>CuLP</a:t>
            </a:r>
            <a:r>
              <a:rPr lang="de-DE" sz="3200" dirty="0"/>
              <a:t> 1977-1990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de-DE" sz="3200" dirty="0"/>
              <a:t>schätzen das Fach besonders gering und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de-DE" sz="3200" dirty="0"/>
              <a:t>setzen Chemiekenntnisse am wenigsten beruflich und privat ein.</a:t>
            </a:r>
          </a:p>
        </p:txBody>
      </p:sp>
      <p:sp>
        <p:nvSpPr>
          <p:cNvPr id="311302" name="AutoShape 6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1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build="p"/>
      <p:bldP spid="31130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/>
          <a:lstStyle/>
          <a:p>
            <a:pPr eaLnBrk="1" hangingPunct="1"/>
            <a:r>
              <a:rPr lang="de-DE"/>
              <a:t>Vorteile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438400" y="1227138"/>
            <a:ext cx="4495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 b="1"/>
              <a:t>Schmecken gut.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 b="1"/>
              <a:t>Alltagsrelevanz</a:t>
            </a:r>
            <a:r>
              <a:rPr lang="de-DE" sz="2800" b="1" baseline="30000"/>
              <a:t>1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 b="1"/>
              <a:t>Produktorientierung</a:t>
            </a:r>
            <a:r>
              <a:rPr lang="de-DE" sz="2800" b="1" baseline="30000"/>
              <a:t>2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 b="1"/>
              <a:t>Nachhaltigkeit</a:t>
            </a:r>
            <a:r>
              <a:rPr lang="de-DE" sz="2800" b="1" baseline="30000"/>
              <a:t>3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 b="1"/>
              <a:t>Selbsttätigkeit</a:t>
            </a:r>
            <a:r>
              <a:rPr lang="de-DE" sz="2800" b="1" baseline="30000"/>
              <a:t>4</a:t>
            </a:r>
            <a:endParaRPr lang="de-DE" sz="2800" baseline="3000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2800" b="1"/>
              <a:t>Mehrwert: </a:t>
            </a:r>
            <a:r>
              <a:rPr lang="de-DE" sz="2800"/>
              <a:t>fachüber-greifende Inhalte.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 autoUpdateAnimBg="0"/>
      <p:bldP spid="901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/>
          <a:lstStyle/>
          <a:p>
            <a:pPr eaLnBrk="1" hangingPunct="1"/>
            <a:r>
              <a:rPr lang="de-DE" sz="3000" dirty="0"/>
              <a:t>http://www.gummibaeren-forschung.de/</a:t>
            </a:r>
          </a:p>
        </p:txBody>
      </p:sp>
      <p:pic>
        <p:nvPicPr>
          <p:cNvPr id="69636" name="Picture 4" descr="gb_forsch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952500"/>
            <a:ext cx="59055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/>
          <a:lstStyle/>
          <a:p>
            <a:pPr eaLnBrk="1" hangingPunct="1"/>
            <a:r>
              <a:rPr lang="de-DE"/>
              <a:t>Gummibären-Forschungsthemen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772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l">
              <a:spcBef>
                <a:spcPct val="50000"/>
              </a:spcBef>
            </a:pPr>
            <a:r>
              <a:rPr lang="de-DE" sz="2000" b="1"/>
              <a:t>Universität Bonn, Psychologisches Institut: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Einfluss der Tütenzugehörigkeit auf das Sozialverhalten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 b="1"/>
              <a:t>Farbensehen</a:t>
            </a:r>
            <a:r>
              <a:rPr lang="de-DE" sz="2000"/>
              <a:t> bei Gummibärchen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Evolutionspsychologie des Bärchens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Gummibärenträume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Implizites Gedächtnis bei Gummibärchen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Zur </a:t>
            </a:r>
            <a:r>
              <a:rPr lang="de-DE" sz="2000" b="1"/>
              <a:t>Tiefenpsychologie</a:t>
            </a:r>
            <a:r>
              <a:rPr lang="de-DE" sz="2000"/>
              <a:t> des Gummibären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Parapsychologische Phänomene bei Gummibären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Bedeutung der Gummibären für den Homo sapiens erectus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Gummibären, Behinderung und Integration</a:t>
            </a:r>
          </a:p>
          <a:p>
            <a:pPr marL="185738" indent="-185738" algn="l">
              <a:spcBef>
                <a:spcPct val="50000"/>
              </a:spcBef>
              <a:buFontTx/>
              <a:buChar char="•"/>
            </a:pPr>
            <a:r>
              <a:rPr lang="de-DE" sz="2000"/>
              <a:t>Nähe und Distanz bei Gummibärchen</a:t>
            </a:r>
          </a:p>
        </p:txBody>
      </p:sp>
      <p:sp>
        <p:nvSpPr>
          <p:cNvPr id="5" name="Rechteck 4"/>
          <p:cNvSpPr/>
          <p:nvPr/>
        </p:nvSpPr>
        <p:spPr>
          <a:xfrm>
            <a:off x="2285984" y="60809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http://www.gummibaeren-forschung.de/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haben wir gelernt?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114925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/>
              <a:t>Invertzucker ist ein Saccharoseprodukt (Stoffartumwandlung, also „Chemie“)</a:t>
            </a:r>
          </a:p>
          <a:p>
            <a:pPr>
              <a:buFontTx/>
              <a:buChar char="•"/>
            </a:pPr>
            <a:r>
              <a:rPr lang="de-DE"/>
              <a:t>Gesamtzuckergehalt sehr hoch, Fettgehalt 0 (Null) (Vorsicht: Werbung!)</a:t>
            </a:r>
          </a:p>
          <a:p>
            <a:pPr>
              <a:buFontTx/>
              <a:buChar char="•"/>
            </a:pPr>
            <a:r>
              <a:rPr lang="de-DE"/>
              <a:t>Trick, wie man eine klebrige Masse in Form bringt.</a:t>
            </a:r>
          </a:p>
        </p:txBody>
      </p:sp>
      <p:sp>
        <p:nvSpPr>
          <p:cNvPr id="305156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  <p:bldP spid="30515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Wie…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07375" cy="1347782"/>
          </a:xfrm>
        </p:spPr>
        <p:txBody>
          <a:bodyPr/>
          <a:lstStyle/>
          <a:p>
            <a:r>
              <a:rPr lang="de-DE" sz="3600" b="1" dirty="0"/>
              <a:t>…kann man Inhalte </a:t>
            </a:r>
            <a:r>
              <a:rPr lang="de-DE" sz="3600" b="1" dirty="0">
                <a:solidFill>
                  <a:srgbClr val="008000"/>
                </a:solidFill>
              </a:rPr>
              <a:t>anders</a:t>
            </a:r>
            <a:r>
              <a:rPr lang="de-DE" sz="3600" b="1" dirty="0"/>
              <a:t> transportieren?</a:t>
            </a:r>
          </a:p>
        </p:txBody>
      </p:sp>
      <p:sp>
        <p:nvSpPr>
          <p:cNvPr id="317444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8934"/>
            <a:ext cx="8207375" cy="13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Bsp. 2b: Disaccharide und</a:t>
            </a:r>
            <a:b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Lebensmitteltechnologie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  <p:bldP spid="317444" grpId="0" animBg="1"/>
      <p:bldP spid="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Ansatz: Beginnen mit Rezepten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2797175" y="928688"/>
            <a:ext cx="35750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800" dirty="0"/>
              <a:t>Zutaten für jeweils 100g Bonbons</a:t>
            </a:r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 flipV="1">
            <a:off x="2195513" y="5457825"/>
            <a:ext cx="5329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3684588" y="5386388"/>
            <a:ext cx="43434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/>
            <a:r>
              <a:rPr lang="de-DE" sz="3200" dirty="0" err="1">
                <a:solidFill>
                  <a:schemeClr val="hlink"/>
                </a:solidFill>
              </a:rPr>
              <a:t>Physiol</a:t>
            </a:r>
            <a:r>
              <a:rPr lang="de-DE" sz="3200" dirty="0">
                <a:solidFill>
                  <a:schemeClr val="hlink"/>
                </a:solidFill>
              </a:rPr>
              <a:t>. </a:t>
            </a:r>
            <a:r>
              <a:rPr lang="de-DE" sz="3200" dirty="0"/>
              <a:t>Brennwert:</a:t>
            </a:r>
          </a:p>
          <a:p>
            <a:pPr marL="190500" indent="-190500" algn="l"/>
            <a:r>
              <a:rPr lang="de-DE" sz="3200" dirty="0">
                <a:solidFill>
                  <a:schemeClr val="hlink"/>
                </a:solidFill>
              </a:rPr>
              <a:t>                ca. 50%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89038" y="1341438"/>
            <a:ext cx="5407025" cy="3589338"/>
            <a:chOff x="749" y="845"/>
            <a:chExt cx="3406" cy="2261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67" y="1187"/>
              <a:ext cx="2688" cy="1919"/>
              <a:chOff x="432" y="816"/>
              <a:chExt cx="2688" cy="1919"/>
            </a:xfrm>
          </p:grpSpPr>
          <p:sp>
            <p:nvSpPr>
              <p:cNvPr id="188421" name="Text Box 5"/>
              <p:cNvSpPr txBox="1">
                <a:spLocks noChangeArrowheads="1"/>
              </p:cNvSpPr>
              <p:nvPr/>
            </p:nvSpPr>
            <p:spPr bwMode="auto">
              <a:xfrm>
                <a:off x="1296" y="816"/>
                <a:ext cx="1824" cy="191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90500" indent="-190500" algn="l"/>
                <a:r>
                  <a:rPr lang="de-DE" sz="3200" dirty="0"/>
                  <a:t>Zucker</a:t>
                </a:r>
              </a:p>
              <a:p>
                <a:pPr marL="190500" indent="-190500" algn="l"/>
                <a:r>
                  <a:rPr lang="de-DE" sz="3200" dirty="0"/>
                  <a:t>Wasser</a:t>
                </a:r>
              </a:p>
              <a:p>
                <a:pPr marL="190500" indent="-190500" algn="l"/>
                <a:r>
                  <a:rPr lang="de-DE" sz="3200" dirty="0"/>
                  <a:t>Invertzucker</a:t>
                </a:r>
              </a:p>
              <a:p>
                <a:pPr marL="190500" indent="-190500" algn="l"/>
                <a:r>
                  <a:rPr lang="de-DE" sz="3200" dirty="0" err="1"/>
                  <a:t>Citronensäure</a:t>
                </a:r>
                <a:endParaRPr lang="de-DE" sz="3200" dirty="0"/>
              </a:p>
              <a:p>
                <a:pPr marL="190500" indent="-190500" algn="l"/>
                <a:r>
                  <a:rPr lang="de-DE" sz="3200" dirty="0"/>
                  <a:t>Farbstoff</a:t>
                </a:r>
              </a:p>
              <a:p>
                <a:pPr marL="190500" indent="-190500" algn="l"/>
                <a:r>
                  <a:rPr lang="de-DE" sz="3200" dirty="0"/>
                  <a:t>Aroma</a:t>
                </a:r>
              </a:p>
            </p:txBody>
          </p:sp>
          <p:sp>
            <p:nvSpPr>
              <p:cNvPr id="188423" name="Text Box 7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960" cy="191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90500" indent="-190500" algn="l"/>
                <a:r>
                  <a:rPr lang="de-DE" sz="3200" dirty="0"/>
                  <a:t>  60g </a:t>
                </a:r>
              </a:p>
              <a:p>
                <a:pPr marL="190500" indent="-190500" algn="l"/>
                <a:r>
                  <a:rPr lang="de-DE" sz="3200" dirty="0"/>
                  <a:t>  23ml</a:t>
                </a:r>
              </a:p>
              <a:p>
                <a:pPr marL="190500" indent="-190500" algn="l"/>
                <a:r>
                  <a:rPr lang="de-DE" sz="3200" dirty="0"/>
                  <a:t>  17g     </a:t>
                </a:r>
              </a:p>
              <a:p>
                <a:pPr marL="190500" indent="-190500" algn="l"/>
                <a:r>
                  <a:rPr lang="de-DE" sz="3200" dirty="0"/>
                  <a:t>    1g </a:t>
                </a:r>
              </a:p>
              <a:p>
                <a:pPr marL="190500" indent="-190500" algn="l"/>
                <a:r>
                  <a:rPr lang="de-DE" sz="3200" dirty="0"/>
                  <a:t>    2Tr.</a:t>
                </a:r>
              </a:p>
              <a:p>
                <a:pPr marL="190500" indent="-190500" algn="l"/>
                <a:r>
                  <a:rPr lang="de-DE" sz="3200" dirty="0"/>
                  <a:t>  10Tr.</a:t>
                </a:r>
              </a:p>
            </p:txBody>
          </p:sp>
        </p:grpSp>
        <p:sp>
          <p:nvSpPr>
            <p:cNvPr id="188436" name="Text Box 20"/>
            <p:cNvSpPr txBox="1">
              <a:spLocks noChangeArrowheads="1"/>
            </p:cNvSpPr>
            <p:nvPr/>
          </p:nvSpPr>
          <p:spPr bwMode="auto">
            <a:xfrm>
              <a:off x="749" y="845"/>
              <a:ext cx="2131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 b="1" dirty="0"/>
                <a:t>Zuckerbonbons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700463" y="1341438"/>
            <a:ext cx="4398962" cy="4043363"/>
            <a:chOff x="2331" y="845"/>
            <a:chExt cx="2771" cy="2547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331" y="1162"/>
              <a:ext cx="2363" cy="2230"/>
              <a:chOff x="1296" y="799"/>
              <a:chExt cx="2363" cy="2230"/>
            </a:xfrm>
          </p:grpSpPr>
          <p:sp>
            <p:nvSpPr>
              <p:cNvPr id="188426" name="Text Box 10"/>
              <p:cNvSpPr txBox="1">
                <a:spLocks noChangeArrowheads="1"/>
              </p:cNvSpPr>
              <p:nvPr/>
            </p:nvSpPr>
            <p:spPr bwMode="auto">
              <a:xfrm>
                <a:off x="2699" y="799"/>
                <a:ext cx="960" cy="22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90500" indent="-190500" algn="l"/>
                <a:r>
                  <a:rPr lang="de-DE" sz="3200" dirty="0"/>
                  <a:t> </a:t>
                </a:r>
              </a:p>
              <a:p>
                <a:pPr marL="190500" indent="-190500" algn="l"/>
                <a:r>
                  <a:rPr lang="de-DE" sz="3200" dirty="0"/>
                  <a:t>   </a:t>
                </a:r>
              </a:p>
              <a:p>
                <a:pPr marL="190500" indent="-190500" algn="l"/>
                <a:r>
                  <a:rPr lang="de-DE" sz="3200" dirty="0"/>
                  <a:t>  </a:t>
                </a:r>
              </a:p>
              <a:p>
                <a:pPr marL="190500" indent="-190500" algn="l"/>
                <a:r>
                  <a:rPr lang="de-DE" sz="3200" dirty="0"/>
                  <a:t>    1g </a:t>
                </a:r>
              </a:p>
              <a:p>
                <a:pPr marL="190500" indent="-190500" algn="l"/>
                <a:r>
                  <a:rPr lang="de-DE" sz="3200" dirty="0"/>
                  <a:t>    2Tr.</a:t>
                </a:r>
              </a:p>
              <a:p>
                <a:pPr marL="190500" indent="-190500" algn="l"/>
                <a:r>
                  <a:rPr lang="de-DE" sz="3200" dirty="0"/>
                  <a:t>  10Tr.</a:t>
                </a:r>
              </a:p>
              <a:p>
                <a:pPr marL="190500" indent="-190500" algn="l"/>
                <a:r>
                  <a:rPr lang="de-DE" sz="3200" dirty="0">
                    <a:solidFill>
                      <a:srgbClr val="008000"/>
                    </a:solidFill>
                  </a:rPr>
                  <a:t>100g</a:t>
                </a:r>
              </a:p>
            </p:txBody>
          </p:sp>
          <p:sp>
            <p:nvSpPr>
              <p:cNvPr id="188427" name="Text Box 11"/>
              <p:cNvSpPr txBox="1">
                <a:spLocks noChangeArrowheads="1"/>
              </p:cNvSpPr>
              <p:nvPr/>
            </p:nvSpPr>
            <p:spPr bwMode="auto">
              <a:xfrm>
                <a:off x="1296" y="2657"/>
                <a:ext cx="1968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90500" indent="-190500" algn="l"/>
                <a:r>
                  <a:rPr lang="de-DE" sz="3200">
                    <a:solidFill>
                      <a:srgbClr val="008000"/>
                    </a:solidFill>
                  </a:rPr>
                  <a:t>Isomalt</a:t>
                </a:r>
              </a:p>
            </p:txBody>
          </p:sp>
        </p:grpSp>
        <p:sp>
          <p:nvSpPr>
            <p:cNvPr id="188437" name="Text Box 21"/>
            <p:cNvSpPr txBox="1">
              <a:spLocks noChangeArrowheads="1"/>
            </p:cNvSpPr>
            <p:nvPr/>
          </p:nvSpPr>
          <p:spPr bwMode="auto">
            <a:xfrm>
              <a:off x="2971" y="845"/>
              <a:ext cx="2131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 b="1" dirty="0" err="1"/>
                <a:t>Isomaltbonbons</a:t>
              </a:r>
              <a:endParaRPr lang="de-DE" sz="3200" b="1" dirty="0"/>
            </a:p>
          </p:txBody>
        </p:sp>
      </p:grpSp>
      <p:sp>
        <p:nvSpPr>
          <p:cNvPr id="188440" name="AutoShape 2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4" grpId="0" animBg="1"/>
      <p:bldP spid="188429" grpId="0"/>
      <p:bldP spid="18844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pic>
        <p:nvPicPr>
          <p:cNvPr id="189456" name="Picture 16" descr="isomalt_g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4414838" cy="4968875"/>
          </a:xfrm>
          <a:prstGeom prst="rect">
            <a:avLst/>
          </a:prstGeom>
          <a:noFill/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Ansatz: Formel &amp; Struktur von Isomalt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2432050" y="1268413"/>
            <a:ext cx="1995488" cy="50323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9453" name="AutoShape 13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89454" name="Picture 14" descr="isomalt_g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620713"/>
            <a:ext cx="4348162" cy="4895850"/>
          </a:xfrm>
          <a:prstGeom prst="rect">
            <a:avLst/>
          </a:prstGeom>
          <a:noFill/>
        </p:spPr>
      </p:pic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5724525" y="5589588"/>
            <a:ext cx="20161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Isomalt GPM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684213" y="5589588"/>
            <a:ext cx="20161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Isomalt GPS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animBg="1"/>
      <p:bldP spid="18945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Ansatz: Produktorientierung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7888" cy="5327650"/>
          </a:xfrm>
        </p:spPr>
        <p:txBody>
          <a:bodyPr/>
          <a:lstStyle/>
          <a:p>
            <a:pPr marL="441325" indent="-441325"/>
            <a:r>
              <a:rPr lang="de-DE"/>
              <a:t>„Zuckerfrei“ mit Isomalt ist...</a:t>
            </a:r>
            <a:endParaRPr lang="de-DE" b="1"/>
          </a:p>
          <a:p>
            <a:pPr marL="441325" indent="-441325">
              <a:buFontTx/>
              <a:buChar char="•"/>
            </a:pPr>
            <a:r>
              <a:rPr lang="de-DE" b="1"/>
              <a:t>Gesünder für die Zähne</a:t>
            </a:r>
            <a:br>
              <a:rPr lang="de-DE"/>
            </a:br>
            <a:r>
              <a:rPr lang="de-DE"/>
              <a:t>nicht kariogen</a:t>
            </a:r>
          </a:p>
          <a:p>
            <a:pPr marL="441325" indent="-441325">
              <a:buFontTx/>
              <a:buChar char="•"/>
            </a:pPr>
            <a:r>
              <a:rPr lang="de-DE" b="1"/>
              <a:t>Besser für die Figur</a:t>
            </a:r>
            <a:br>
              <a:rPr lang="de-DE" b="1"/>
            </a:br>
            <a:r>
              <a:rPr lang="de-DE"/>
              <a:t>geringer physiologischer Brennwert</a:t>
            </a:r>
          </a:p>
          <a:p>
            <a:pPr marL="441325" indent="-441325">
              <a:buFontTx/>
              <a:buChar char="•"/>
            </a:pPr>
            <a:r>
              <a:rPr lang="de-DE" b="1"/>
              <a:t>Besser für die Industrie</a:t>
            </a:r>
            <a:br>
              <a:rPr lang="de-DE"/>
            </a:br>
            <a:r>
              <a:rPr lang="de-DE"/>
              <a:t>hoher Preis</a:t>
            </a:r>
          </a:p>
          <a:p>
            <a:pPr marL="441325" indent="-441325">
              <a:buFontTx/>
              <a:buChar char="•"/>
            </a:pPr>
            <a:r>
              <a:rPr lang="de-DE" b="1"/>
              <a:t>Einfacher durch Schüler herzustellen</a:t>
            </a:r>
            <a:br>
              <a:rPr lang="de-DE"/>
            </a:br>
            <a:r>
              <a:rPr lang="de-DE"/>
              <a:t>kein Karamellisieren oder Kleben</a:t>
            </a:r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  <p:bldP spid="19866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8000"/>
                </a:solidFill>
              </a:rPr>
              <a:t>Produkte (Lehrerfortbildung 1999)</a:t>
            </a:r>
          </a:p>
        </p:txBody>
      </p:sp>
      <p:pic>
        <p:nvPicPr>
          <p:cNvPr id="291843" name="Picture 3" descr="Bonb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5475"/>
            <a:ext cx="8424862" cy="5611813"/>
          </a:xfrm>
          <a:noFill/>
          <a:ln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/>
              <a:t>Bonbon-Technologie: Schlangenkochmaschine</a:t>
            </a:r>
          </a:p>
        </p:txBody>
      </p:sp>
      <p:pic>
        <p:nvPicPr>
          <p:cNvPr id="46084" name="Picture 3" descr="Kochanlag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685800" y="990600"/>
            <a:ext cx="5894388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76400" y="4953000"/>
            <a:ext cx="6781800" cy="974725"/>
            <a:chOff x="1056" y="3120"/>
            <a:chExt cx="4272" cy="614"/>
          </a:xfrm>
        </p:grpSpPr>
        <p:sp>
          <p:nvSpPr>
            <p:cNvPr id="46103" name="Text Box 7"/>
            <p:cNvSpPr txBox="1">
              <a:spLocks noChangeArrowheads="1"/>
            </p:cNvSpPr>
            <p:nvPr/>
          </p:nvSpPr>
          <p:spPr bwMode="auto">
            <a:xfrm>
              <a:off x="3264" y="3504"/>
              <a:ext cx="2064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476250" indent="-476250" algn="l"/>
              <a:r>
                <a:rPr lang="de-DE" b="1">
                  <a:solidFill>
                    <a:srgbClr val="008000"/>
                  </a:solidFill>
                </a:rPr>
                <a:t>4 Zulauf Zuckerlösung</a:t>
              </a:r>
              <a:endParaRPr lang="de-DE" b="1"/>
            </a:p>
          </p:txBody>
        </p:sp>
        <p:sp>
          <p:nvSpPr>
            <p:cNvPr id="46104" name="Line 12"/>
            <p:cNvSpPr>
              <a:spLocks noChangeShapeType="1"/>
            </p:cNvSpPr>
            <p:nvPr/>
          </p:nvSpPr>
          <p:spPr bwMode="auto">
            <a:xfrm flipH="1" flipV="1">
              <a:off x="1056" y="3120"/>
              <a:ext cx="2160" cy="52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105400" y="3429000"/>
            <a:ext cx="3352800" cy="1600200"/>
            <a:chOff x="3216" y="2160"/>
            <a:chExt cx="2112" cy="1008"/>
          </a:xfrm>
        </p:grpSpPr>
        <p:sp>
          <p:nvSpPr>
            <p:cNvPr id="46101" name="Text Box 5"/>
            <p:cNvSpPr txBox="1">
              <a:spLocks noChangeArrowheads="1"/>
            </p:cNvSpPr>
            <p:nvPr/>
          </p:nvSpPr>
          <p:spPr bwMode="auto">
            <a:xfrm>
              <a:off x="3264" y="2160"/>
              <a:ext cx="2064" cy="6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476250" indent="-476250" algn="l"/>
              <a:r>
                <a:rPr lang="de-DE" b="1"/>
                <a:t>28 </a:t>
              </a:r>
              <a:r>
                <a:rPr lang="de-DE" b="1">
                  <a:solidFill>
                    <a:srgbClr val="008000"/>
                  </a:solidFill>
                </a:rPr>
                <a:t>Bonbonstrang </a:t>
              </a:r>
              <a:r>
                <a:rPr lang="de-DE" b="1"/>
                <a:t>auf gefettetem und temp. Stahlband</a:t>
              </a:r>
            </a:p>
          </p:txBody>
        </p:sp>
        <p:sp>
          <p:nvSpPr>
            <p:cNvPr id="46102" name="Line 14"/>
            <p:cNvSpPr>
              <a:spLocks noChangeShapeType="1"/>
            </p:cNvSpPr>
            <p:nvPr/>
          </p:nvSpPr>
          <p:spPr bwMode="auto">
            <a:xfrm>
              <a:off x="3216" y="2304"/>
              <a:ext cx="384" cy="86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2514600"/>
            <a:ext cx="6172200" cy="2743200"/>
            <a:chOff x="1440" y="1584"/>
            <a:chExt cx="3888" cy="1728"/>
          </a:xfrm>
        </p:grpSpPr>
        <p:sp>
          <p:nvSpPr>
            <p:cNvPr id="46098" name="Text Box 11"/>
            <p:cNvSpPr txBox="1">
              <a:spLocks noChangeArrowheads="1"/>
            </p:cNvSpPr>
            <p:nvPr/>
          </p:nvSpPr>
          <p:spPr bwMode="auto">
            <a:xfrm>
              <a:off x="3264" y="1584"/>
              <a:ext cx="2064" cy="4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476250" indent="-476250" algn="l"/>
              <a:r>
                <a:rPr lang="de-DE" b="1">
                  <a:solidFill>
                    <a:srgbClr val="008000"/>
                  </a:solidFill>
                </a:rPr>
                <a:t>15,16 Dosiereinrich-tungen</a:t>
              </a:r>
              <a:endParaRPr lang="de-DE" b="1"/>
            </a:p>
          </p:txBody>
        </p:sp>
        <p:sp>
          <p:nvSpPr>
            <p:cNvPr id="46099" name="Line 16"/>
            <p:cNvSpPr>
              <a:spLocks noChangeShapeType="1"/>
            </p:cNvSpPr>
            <p:nvPr/>
          </p:nvSpPr>
          <p:spPr bwMode="auto">
            <a:xfrm flipH="1">
              <a:off x="2976" y="1728"/>
              <a:ext cx="288" cy="48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0" name="Line 17"/>
            <p:cNvSpPr>
              <a:spLocks noChangeShapeType="1"/>
            </p:cNvSpPr>
            <p:nvPr/>
          </p:nvSpPr>
          <p:spPr bwMode="auto">
            <a:xfrm flipH="1">
              <a:off x="1440" y="1728"/>
              <a:ext cx="1824" cy="15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10000" y="1981200"/>
            <a:ext cx="4648200" cy="914400"/>
            <a:chOff x="2400" y="1248"/>
            <a:chExt cx="2928" cy="576"/>
          </a:xfrm>
        </p:grpSpPr>
        <p:sp>
          <p:nvSpPr>
            <p:cNvPr id="46096" name="Text Box 9"/>
            <p:cNvSpPr txBox="1">
              <a:spLocks noChangeArrowheads="1"/>
            </p:cNvSpPr>
            <p:nvPr/>
          </p:nvSpPr>
          <p:spPr bwMode="auto">
            <a:xfrm>
              <a:off x="3264" y="1248"/>
              <a:ext cx="2064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476250" indent="-476250" algn="l"/>
              <a:r>
                <a:rPr lang="de-DE" b="1"/>
                <a:t>11 Vakuum</a:t>
              </a:r>
            </a:p>
          </p:txBody>
        </p:sp>
        <p:sp>
          <p:nvSpPr>
            <p:cNvPr id="46097" name="Line 19"/>
            <p:cNvSpPr>
              <a:spLocks noChangeShapeType="1"/>
            </p:cNvSpPr>
            <p:nvPr/>
          </p:nvSpPr>
          <p:spPr bwMode="auto">
            <a:xfrm flipH="1">
              <a:off x="2400" y="1392"/>
              <a:ext cx="864" cy="4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962400" y="1447800"/>
            <a:ext cx="4495800" cy="3124200"/>
            <a:chOff x="2496" y="912"/>
            <a:chExt cx="2832" cy="1968"/>
          </a:xfrm>
        </p:grpSpPr>
        <p:sp>
          <p:nvSpPr>
            <p:cNvPr id="46094" name="Text Box 10"/>
            <p:cNvSpPr txBox="1">
              <a:spLocks noChangeArrowheads="1"/>
            </p:cNvSpPr>
            <p:nvPr/>
          </p:nvSpPr>
          <p:spPr bwMode="auto">
            <a:xfrm>
              <a:off x="3264" y="912"/>
              <a:ext cx="2064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476250" indent="-476250" algn="l"/>
              <a:r>
                <a:rPr lang="de-DE" b="1"/>
                <a:t>14 Inlinemischer</a:t>
              </a:r>
            </a:p>
          </p:txBody>
        </p:sp>
        <p:sp>
          <p:nvSpPr>
            <p:cNvPr id="46095" name="Line 21"/>
            <p:cNvSpPr>
              <a:spLocks noChangeShapeType="1"/>
            </p:cNvSpPr>
            <p:nvPr/>
          </p:nvSpPr>
          <p:spPr bwMode="auto">
            <a:xfrm flipH="1">
              <a:off x="2496" y="1056"/>
              <a:ext cx="768" cy="18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191000" y="914400"/>
            <a:ext cx="4267200" cy="381000"/>
            <a:chOff x="2640" y="576"/>
            <a:chExt cx="2688" cy="240"/>
          </a:xfrm>
        </p:grpSpPr>
        <p:sp>
          <p:nvSpPr>
            <p:cNvPr id="46092" name="Text Box 8"/>
            <p:cNvSpPr txBox="1">
              <a:spLocks noChangeArrowheads="1"/>
            </p:cNvSpPr>
            <p:nvPr/>
          </p:nvSpPr>
          <p:spPr bwMode="auto">
            <a:xfrm>
              <a:off x="3264" y="576"/>
              <a:ext cx="2064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476250" indent="-476250" algn="l"/>
              <a:r>
                <a:rPr lang="de-DE" b="1"/>
                <a:t>9   Dampfaustritt</a:t>
              </a:r>
            </a:p>
          </p:txBody>
        </p:sp>
        <p:sp>
          <p:nvSpPr>
            <p:cNvPr id="46093" name="Line 23"/>
            <p:cNvSpPr>
              <a:spLocks noChangeShapeType="1"/>
            </p:cNvSpPr>
            <p:nvPr/>
          </p:nvSpPr>
          <p:spPr bwMode="auto">
            <a:xfrm flipH="1">
              <a:off x="2640" y="720"/>
              <a:ext cx="624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2905" name="AutoShape 25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Begründung 3</a:t>
            </a:r>
          </a:p>
        </p:txBody>
      </p:sp>
      <p:pic>
        <p:nvPicPr>
          <p:cNvPr id="14340" name="Picture 3" descr="bv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400" y="990600"/>
            <a:ext cx="396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867400" y="2986088"/>
            <a:ext cx="2743200" cy="2043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l">
              <a:spcBef>
                <a:spcPct val="50000"/>
              </a:spcBef>
            </a:pPr>
            <a:r>
              <a:rPr lang="de-DE" sz="3200" dirty="0"/>
              <a:t>5.900</a:t>
            </a:r>
          </a:p>
          <a:p>
            <a:pPr marL="185738" indent="-185738" algn="l">
              <a:spcBef>
                <a:spcPct val="50000"/>
              </a:spcBef>
            </a:pPr>
            <a:r>
              <a:rPr lang="de-DE" sz="3200" dirty="0"/>
              <a:t>580.000</a:t>
            </a:r>
          </a:p>
          <a:p>
            <a:pPr marL="185738" indent="-185738" algn="l">
              <a:spcBef>
                <a:spcPct val="50000"/>
              </a:spcBef>
            </a:pPr>
            <a:r>
              <a:rPr lang="de-DE" sz="3200" dirty="0"/>
              <a:t>170 Mrd. €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533400" y="2986088"/>
            <a:ext cx="2590800" cy="2043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r">
              <a:spcBef>
                <a:spcPct val="50000"/>
              </a:spcBef>
            </a:pPr>
            <a:r>
              <a:rPr lang="de-DE" sz="3200" dirty="0"/>
              <a:t>1.700</a:t>
            </a:r>
          </a:p>
          <a:p>
            <a:pPr marL="185738" indent="-185738" algn="r">
              <a:spcBef>
                <a:spcPct val="50000"/>
              </a:spcBef>
            </a:pPr>
            <a:r>
              <a:rPr lang="de-DE" sz="3200" dirty="0"/>
              <a:t>450.000</a:t>
            </a:r>
          </a:p>
          <a:p>
            <a:pPr marL="185738" indent="-185738" algn="r">
              <a:spcBef>
                <a:spcPct val="50000"/>
              </a:spcBef>
            </a:pPr>
            <a:r>
              <a:rPr lang="de-DE" sz="3200" dirty="0"/>
              <a:t>190 Mrd. €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048000" y="2254250"/>
            <a:ext cx="2895600" cy="2774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de-DE" sz="3200" b="1" dirty="0"/>
              <a:t>2017</a:t>
            </a:r>
          </a:p>
          <a:p>
            <a:pPr marL="185738" indent="-185738">
              <a:spcBef>
                <a:spcPct val="50000"/>
              </a:spcBef>
            </a:pPr>
            <a:r>
              <a:rPr lang="de-DE" sz="3200" b="1" dirty="0"/>
              <a:t>Unternehmen</a:t>
            </a:r>
          </a:p>
          <a:p>
            <a:pPr marL="185738" indent="-185738">
              <a:spcBef>
                <a:spcPct val="50000"/>
              </a:spcBef>
            </a:pPr>
            <a:r>
              <a:rPr lang="de-DE" sz="3200" b="1" dirty="0"/>
              <a:t>Beschäftigte</a:t>
            </a:r>
          </a:p>
          <a:p>
            <a:pPr marL="185738" indent="-185738">
              <a:spcBef>
                <a:spcPct val="50000"/>
              </a:spcBef>
            </a:pPr>
            <a:r>
              <a:rPr lang="de-DE" sz="3200" b="1" dirty="0"/>
              <a:t>Umsatz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24075" y="981075"/>
            <a:ext cx="2014538" cy="1219200"/>
            <a:chOff x="1471" y="618"/>
            <a:chExt cx="1269" cy="768"/>
          </a:xfrm>
        </p:grpSpPr>
        <p:pic>
          <p:nvPicPr>
            <p:cNvPr id="14345" name="Picture 10" descr="vci-home-header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4" y="1026"/>
              <a:ext cx="126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1" descr="vci-home-header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1" y="618"/>
              <a:ext cx="126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hteck 11"/>
          <p:cNvSpPr/>
          <p:nvPr/>
        </p:nvSpPr>
        <p:spPr>
          <a:xfrm>
            <a:off x="250825" y="5960313"/>
            <a:ext cx="864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Quellen: http://www.bve-online.de/, https://www.vci.de/Die-Branche/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Schlangenkochmaschine</a:t>
            </a:r>
          </a:p>
        </p:txBody>
      </p:sp>
      <p:pic>
        <p:nvPicPr>
          <p:cNvPr id="236557" name="Picture 13" descr="Kochmaschine_kontinuierlich_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088" y="620713"/>
            <a:ext cx="3617912" cy="5761037"/>
          </a:xfrm>
          <a:prstGeom prst="rect">
            <a:avLst/>
          </a:prstGeom>
          <a:noFill/>
        </p:spPr>
      </p:pic>
      <p:sp>
        <p:nvSpPr>
          <p:cNvPr id="236560" name="Line 16"/>
          <p:cNvSpPr>
            <a:spLocks noChangeShapeType="1"/>
          </p:cNvSpPr>
          <p:nvPr/>
        </p:nvSpPr>
        <p:spPr bwMode="auto">
          <a:xfrm>
            <a:off x="6946900" y="1989138"/>
            <a:ext cx="0" cy="42481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7018338" y="4076700"/>
            <a:ext cx="6492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solidFill>
                  <a:srgbClr val="FF00FF"/>
                </a:solidFill>
              </a:rPr>
              <a:t>2m</a:t>
            </a: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250825" y="5786454"/>
            <a:ext cx="208756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200" dirty="0"/>
              <a:t>Quelle: www.bosch.de</a:t>
            </a:r>
          </a:p>
        </p:txBody>
      </p:sp>
      <p:sp>
        <p:nvSpPr>
          <p:cNvPr id="236563" name="AutoShape 19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250825" y="981075"/>
            <a:ext cx="2808288" cy="21236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/>
              <a:t>Produktion: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dirty="0"/>
              <a:t> bis 3000 kg/h</a:t>
            </a:r>
          </a:p>
          <a:p>
            <a:pPr algn="l">
              <a:spcBef>
                <a:spcPct val="50000"/>
              </a:spcBef>
            </a:pPr>
            <a:r>
              <a:rPr lang="de-DE" dirty="0"/>
              <a:t>Formung: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dirty="0"/>
              <a:t> bis 500.000 St/h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0" grpId="0" animBg="1"/>
      <p:bldP spid="236561" grpId="0"/>
      <p:bldP spid="23656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Kleinschlauchbeutel-Maschine</a:t>
            </a:r>
          </a:p>
        </p:txBody>
      </p:sp>
      <p:pic>
        <p:nvPicPr>
          <p:cNvPr id="237571" name="Picture 3" descr="Kleinschlauchbeutelmaschine_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4233863"/>
          </a:xfrm>
          <a:prstGeom prst="rect">
            <a:avLst/>
          </a:prstGeom>
          <a:noFill/>
        </p:spPr>
      </p:pic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3527425" y="6107113"/>
            <a:ext cx="208756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200"/>
              <a:t>Quelle: www.bosch.de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864235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Große Beutel mit Einwaage: 60-120 P/min.</a:t>
            </a:r>
            <a:br>
              <a:rPr lang="de-DE" dirty="0"/>
            </a:br>
            <a:r>
              <a:rPr lang="de-DE" dirty="0"/>
              <a:t>Einzelbeutel bis zu 2000 St./min.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Kochtemperatur</a:t>
            </a:r>
          </a:p>
        </p:txBody>
      </p:sp>
      <p:grpSp>
        <p:nvGrpSpPr>
          <p:cNvPr id="47108" name="Group 39"/>
          <p:cNvGrpSpPr>
            <a:grpSpLocks/>
          </p:cNvGrpSpPr>
          <p:nvPr/>
        </p:nvGrpSpPr>
        <p:grpSpPr bwMode="auto">
          <a:xfrm>
            <a:off x="1371600" y="1674813"/>
            <a:ext cx="6172200" cy="3963987"/>
            <a:chOff x="-2" y="-2"/>
            <a:chExt cx="2362" cy="2210"/>
          </a:xfrm>
        </p:grpSpPr>
        <p:grpSp>
          <p:nvGrpSpPr>
            <p:cNvPr id="47109" name="Group 37"/>
            <p:cNvGrpSpPr>
              <a:grpSpLocks/>
            </p:cNvGrpSpPr>
            <p:nvPr/>
          </p:nvGrpSpPr>
          <p:grpSpPr bwMode="auto">
            <a:xfrm>
              <a:off x="0" y="0"/>
              <a:ext cx="2358" cy="2206"/>
              <a:chOff x="0" y="0"/>
              <a:chExt cx="2358" cy="2206"/>
            </a:xfrm>
          </p:grpSpPr>
          <p:grpSp>
            <p:nvGrpSpPr>
              <p:cNvPr id="47111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1226" cy="518"/>
                <a:chOff x="0" y="0"/>
                <a:chExt cx="1226" cy="518"/>
              </a:xfrm>
            </p:grpSpPr>
            <p:sp>
              <p:nvSpPr>
                <p:cNvPr id="47141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6" cy="518"/>
                </a:xfrm>
                <a:prstGeom prst="rect">
                  <a:avLst/>
                </a:prstGeom>
                <a:solidFill>
                  <a:srgbClr val="E5E5E5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7142" name="Group 1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26" cy="518"/>
                  <a:chOff x="0" y="0"/>
                  <a:chExt cx="1226" cy="518"/>
                </a:xfrm>
              </p:grpSpPr>
              <p:sp>
                <p:nvSpPr>
                  <p:cNvPr id="47143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1170" cy="518"/>
                  </a:xfrm>
                  <a:prstGeom prst="rect">
                    <a:avLst/>
                  </a:prstGeom>
                  <a:solidFill>
                    <a:srgbClr val="E5E5E5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2000" b="1">
                        <a:cs typeface="Times New Roman" pitchFamily="18" charset="0"/>
                      </a:rPr>
                      <a:t>Kochtemperatur</a:t>
                    </a:r>
                    <a:endParaRPr lang="en-US" sz="2000"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en-US" sz="2000" b="1">
                        <a:cs typeface="Times New Roman" pitchFamily="18" charset="0"/>
                      </a:rPr>
                      <a:t>reine Sac-Lösung</a:t>
                    </a:r>
                    <a:endParaRPr lang="en-US" sz="2000"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2000"/>
                  </a:p>
                </p:txBody>
              </p:sp>
              <p:sp>
                <p:nvSpPr>
                  <p:cNvPr id="4714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2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7112" name="Group 20"/>
              <p:cNvGrpSpPr>
                <a:grpSpLocks/>
              </p:cNvGrpSpPr>
              <p:nvPr/>
            </p:nvGrpSpPr>
            <p:grpSpPr bwMode="auto">
              <a:xfrm>
                <a:off x="1226" y="0"/>
                <a:ext cx="1132" cy="518"/>
                <a:chOff x="1226" y="0"/>
                <a:chExt cx="1132" cy="518"/>
              </a:xfrm>
            </p:grpSpPr>
            <p:sp>
              <p:nvSpPr>
                <p:cNvPr id="47137" name="Rectangle 19"/>
                <p:cNvSpPr>
                  <a:spLocks noChangeArrowheads="1"/>
                </p:cNvSpPr>
                <p:nvPr/>
              </p:nvSpPr>
              <p:spPr bwMode="auto">
                <a:xfrm>
                  <a:off x="1226" y="0"/>
                  <a:ext cx="1132" cy="518"/>
                </a:xfrm>
                <a:prstGeom prst="rect">
                  <a:avLst/>
                </a:prstGeom>
                <a:solidFill>
                  <a:srgbClr val="E5E5E5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7138" name="Group 18"/>
                <p:cNvGrpSpPr>
                  <a:grpSpLocks/>
                </p:cNvGrpSpPr>
                <p:nvPr/>
              </p:nvGrpSpPr>
              <p:grpSpPr bwMode="auto">
                <a:xfrm>
                  <a:off x="1226" y="0"/>
                  <a:ext cx="1132" cy="518"/>
                  <a:chOff x="1226" y="0"/>
                  <a:chExt cx="1132" cy="518"/>
                </a:xfrm>
              </p:grpSpPr>
              <p:sp>
                <p:nvSpPr>
                  <p:cNvPr id="47139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254" y="0"/>
                    <a:ext cx="1076" cy="518"/>
                  </a:xfrm>
                  <a:prstGeom prst="rect">
                    <a:avLst/>
                  </a:prstGeom>
                  <a:solidFill>
                    <a:srgbClr val="E5E5E5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2000" b="1">
                        <a:cs typeface="Times New Roman" pitchFamily="18" charset="0"/>
                      </a:rPr>
                      <a:t>Trockenmasseanteil</a:t>
                    </a:r>
                    <a:endParaRPr lang="en-US" sz="2000">
                      <a:cs typeface="Times New Roman" pitchFamily="18" charset="0"/>
                    </a:endParaRPr>
                  </a:p>
                  <a:p>
                    <a:pPr eaLnBrk="0" hangingPunct="0"/>
                    <a:endParaRPr lang="en-US" sz="2000"/>
                  </a:p>
                </p:txBody>
              </p:sp>
              <p:sp>
                <p:nvSpPr>
                  <p:cNvPr id="4714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226" y="0"/>
                    <a:ext cx="1132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7113" name="Group 22"/>
              <p:cNvGrpSpPr>
                <a:grpSpLocks/>
              </p:cNvGrpSpPr>
              <p:nvPr/>
            </p:nvGrpSpPr>
            <p:grpSpPr bwMode="auto">
              <a:xfrm>
                <a:off x="0" y="518"/>
                <a:ext cx="1226" cy="422"/>
                <a:chOff x="0" y="518"/>
                <a:chExt cx="1226" cy="422"/>
              </a:xfrm>
            </p:grpSpPr>
            <p:sp>
              <p:nvSpPr>
                <p:cNvPr id="47135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518"/>
                  <a:ext cx="1170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100,2 °C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36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22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114" name="Group 24"/>
              <p:cNvGrpSpPr>
                <a:grpSpLocks/>
              </p:cNvGrpSpPr>
              <p:nvPr/>
            </p:nvGrpSpPr>
            <p:grpSpPr bwMode="auto">
              <a:xfrm>
                <a:off x="1226" y="518"/>
                <a:ext cx="1132" cy="422"/>
                <a:chOff x="1226" y="518"/>
                <a:chExt cx="1132" cy="422"/>
              </a:xfrm>
            </p:grpSpPr>
            <p:sp>
              <p:nvSpPr>
                <p:cNvPr id="47133" name="Rectangle 6"/>
                <p:cNvSpPr>
                  <a:spLocks noChangeArrowheads="1"/>
                </p:cNvSpPr>
                <p:nvPr/>
              </p:nvSpPr>
              <p:spPr bwMode="auto">
                <a:xfrm>
                  <a:off x="1254" y="518"/>
                  <a:ext cx="1076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10 %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34" name="Rectangle 23"/>
                <p:cNvSpPr>
                  <a:spLocks noChangeArrowheads="1"/>
                </p:cNvSpPr>
                <p:nvPr/>
              </p:nvSpPr>
              <p:spPr bwMode="auto">
                <a:xfrm>
                  <a:off x="1226" y="518"/>
                  <a:ext cx="113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115" name="Group 26"/>
              <p:cNvGrpSpPr>
                <a:grpSpLocks/>
              </p:cNvGrpSpPr>
              <p:nvPr/>
            </p:nvGrpSpPr>
            <p:grpSpPr bwMode="auto">
              <a:xfrm>
                <a:off x="0" y="940"/>
                <a:ext cx="1226" cy="422"/>
                <a:chOff x="0" y="940"/>
                <a:chExt cx="1226" cy="422"/>
              </a:xfrm>
            </p:grpSpPr>
            <p:sp>
              <p:nvSpPr>
                <p:cNvPr id="47131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940"/>
                  <a:ext cx="1170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101,8 °C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32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940"/>
                  <a:ext cx="122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116" name="Group 28"/>
              <p:cNvGrpSpPr>
                <a:grpSpLocks/>
              </p:cNvGrpSpPr>
              <p:nvPr/>
            </p:nvGrpSpPr>
            <p:grpSpPr bwMode="auto">
              <a:xfrm>
                <a:off x="1226" y="940"/>
                <a:ext cx="1132" cy="422"/>
                <a:chOff x="1226" y="940"/>
                <a:chExt cx="1132" cy="422"/>
              </a:xfrm>
            </p:grpSpPr>
            <p:sp>
              <p:nvSpPr>
                <p:cNvPr id="47129" name="Rectangle 8"/>
                <p:cNvSpPr>
                  <a:spLocks noChangeArrowheads="1"/>
                </p:cNvSpPr>
                <p:nvPr/>
              </p:nvSpPr>
              <p:spPr bwMode="auto">
                <a:xfrm>
                  <a:off x="1254" y="940"/>
                  <a:ext cx="1076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50 %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30" name="Rectangle 27"/>
                <p:cNvSpPr>
                  <a:spLocks noChangeArrowheads="1"/>
                </p:cNvSpPr>
                <p:nvPr/>
              </p:nvSpPr>
              <p:spPr bwMode="auto">
                <a:xfrm>
                  <a:off x="1226" y="940"/>
                  <a:ext cx="113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117" name="Group 30"/>
              <p:cNvGrpSpPr>
                <a:grpSpLocks/>
              </p:cNvGrpSpPr>
              <p:nvPr/>
            </p:nvGrpSpPr>
            <p:grpSpPr bwMode="auto">
              <a:xfrm>
                <a:off x="0" y="1362"/>
                <a:ext cx="1226" cy="422"/>
                <a:chOff x="0" y="1362"/>
                <a:chExt cx="1226" cy="422"/>
              </a:xfrm>
            </p:grpSpPr>
            <p:sp>
              <p:nvSpPr>
                <p:cNvPr id="47127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1362"/>
                  <a:ext cx="1170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113,3 °C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28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362"/>
                  <a:ext cx="122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118" name="Group 32"/>
              <p:cNvGrpSpPr>
                <a:grpSpLocks/>
              </p:cNvGrpSpPr>
              <p:nvPr/>
            </p:nvGrpSpPr>
            <p:grpSpPr bwMode="auto">
              <a:xfrm>
                <a:off x="1226" y="1362"/>
                <a:ext cx="1132" cy="422"/>
                <a:chOff x="1226" y="1362"/>
                <a:chExt cx="1132" cy="422"/>
              </a:xfrm>
            </p:grpSpPr>
            <p:sp>
              <p:nvSpPr>
                <p:cNvPr id="47125" name="Rectangle 10"/>
                <p:cNvSpPr>
                  <a:spLocks noChangeArrowheads="1"/>
                </p:cNvSpPr>
                <p:nvPr/>
              </p:nvSpPr>
              <p:spPr bwMode="auto">
                <a:xfrm>
                  <a:off x="1254" y="1362"/>
                  <a:ext cx="1076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85 %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26" name="Rectangle 31"/>
                <p:cNvSpPr>
                  <a:spLocks noChangeArrowheads="1"/>
                </p:cNvSpPr>
                <p:nvPr/>
              </p:nvSpPr>
              <p:spPr bwMode="auto">
                <a:xfrm>
                  <a:off x="1226" y="1362"/>
                  <a:ext cx="113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119" name="Group 34"/>
              <p:cNvGrpSpPr>
                <a:grpSpLocks/>
              </p:cNvGrpSpPr>
              <p:nvPr/>
            </p:nvGrpSpPr>
            <p:grpSpPr bwMode="auto">
              <a:xfrm>
                <a:off x="0" y="1784"/>
                <a:ext cx="1226" cy="422"/>
                <a:chOff x="0" y="1784"/>
                <a:chExt cx="1226" cy="422"/>
              </a:xfrm>
            </p:grpSpPr>
            <p:sp>
              <p:nvSpPr>
                <p:cNvPr id="47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1784"/>
                  <a:ext cx="1170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137,7 °C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24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784"/>
                  <a:ext cx="122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120" name="Group 36"/>
              <p:cNvGrpSpPr>
                <a:grpSpLocks/>
              </p:cNvGrpSpPr>
              <p:nvPr/>
            </p:nvGrpSpPr>
            <p:grpSpPr bwMode="auto">
              <a:xfrm>
                <a:off x="1226" y="1784"/>
                <a:ext cx="1132" cy="422"/>
                <a:chOff x="1226" y="1784"/>
                <a:chExt cx="1132" cy="422"/>
              </a:xfrm>
            </p:grpSpPr>
            <p:sp>
              <p:nvSpPr>
                <p:cNvPr id="47121" name="Rectangle 12"/>
                <p:cNvSpPr>
                  <a:spLocks noChangeArrowheads="1"/>
                </p:cNvSpPr>
                <p:nvPr/>
              </p:nvSpPr>
              <p:spPr bwMode="auto">
                <a:xfrm>
                  <a:off x="1254" y="1784"/>
                  <a:ext cx="1076" cy="42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>
                      <a:cs typeface="Times New Roman" pitchFamily="18" charset="0"/>
                    </a:rPr>
                    <a:t>98 %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47122" name="Rectangle 35"/>
                <p:cNvSpPr>
                  <a:spLocks noChangeArrowheads="1"/>
                </p:cNvSpPr>
                <p:nvPr/>
              </p:nvSpPr>
              <p:spPr bwMode="auto">
                <a:xfrm>
                  <a:off x="1226" y="1784"/>
                  <a:ext cx="113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47110" name="Rectangle 38"/>
            <p:cNvSpPr>
              <a:spLocks noChangeArrowheads="1"/>
            </p:cNvSpPr>
            <p:nvPr/>
          </p:nvSpPr>
          <p:spPr bwMode="auto">
            <a:xfrm>
              <a:off x="-2" y="-2"/>
              <a:ext cx="2362" cy="2210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haben wir gelernt?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114925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sz="3200" dirty="0" err="1"/>
              <a:t>Isomalt</a:t>
            </a:r>
            <a:r>
              <a:rPr lang="de-DE" sz="3200" dirty="0"/>
              <a:t> ist ein </a:t>
            </a:r>
            <a:r>
              <a:rPr lang="de-DE" sz="3200" dirty="0" err="1"/>
              <a:t>Saccharoseprodukt</a:t>
            </a:r>
            <a:r>
              <a:rPr lang="de-DE" sz="3200" dirty="0"/>
              <a:t> (Stoffartumwandlung, also „Chemie“)</a:t>
            </a:r>
          </a:p>
          <a:p>
            <a:pPr>
              <a:buFontTx/>
              <a:buChar char="•"/>
            </a:pPr>
            <a:r>
              <a:rPr lang="de-DE" sz="3200" dirty="0"/>
              <a:t>Zuckerfrei heißt nicht wirklich zuckerfrei</a:t>
            </a:r>
          </a:p>
          <a:p>
            <a:pPr>
              <a:buFontTx/>
              <a:buChar char="•"/>
            </a:pPr>
            <a:r>
              <a:rPr lang="de-DE" sz="3200" dirty="0"/>
              <a:t>„Zucker“ ist nicht pauschal ungesund</a:t>
            </a:r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 flipH="1">
            <a:off x="8786842" y="6497638"/>
            <a:ext cx="360363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618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5876925"/>
            <a:ext cx="360362" cy="360363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  <p:bldP spid="30618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716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Zusammenfassung</a:t>
            </a:r>
          </a:p>
        </p:txBody>
      </p:sp>
      <p:sp>
        <p:nvSpPr>
          <p:cNvPr id="130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657600"/>
          </a:xfrm>
        </p:spPr>
        <p:txBody>
          <a:bodyPr/>
          <a:lstStyle/>
          <a:p>
            <a:pPr marL="280988" indent="-280988" eaLnBrk="1" hangingPunct="1"/>
            <a:r>
              <a:rPr lang="de-DE" sz="2800"/>
              <a:t>Lebensmittelthemen lassen sich realisieren</a:t>
            </a:r>
          </a:p>
          <a:p>
            <a:pPr marL="280988" indent="-280988" eaLnBrk="1" hangingPunct="1">
              <a:buFontTx/>
              <a:buChar char="•"/>
            </a:pPr>
            <a:r>
              <a:rPr lang="de-DE" sz="2800"/>
              <a:t>auf </a:t>
            </a:r>
            <a:r>
              <a:rPr lang="de-DE" sz="2800">
                <a:solidFill>
                  <a:srgbClr val="008000"/>
                </a:solidFill>
              </a:rPr>
              <a:t>allen Altersstufen</a:t>
            </a:r>
            <a:r>
              <a:rPr lang="de-DE" sz="2800"/>
              <a:t> des Chemieunterrichtes,</a:t>
            </a:r>
          </a:p>
          <a:p>
            <a:pPr marL="280988" indent="-280988" eaLnBrk="1" hangingPunct="1">
              <a:buFontTx/>
              <a:buChar char="•"/>
            </a:pPr>
            <a:r>
              <a:rPr lang="de-DE" sz="2800"/>
              <a:t>mit </a:t>
            </a:r>
            <a:r>
              <a:rPr lang="de-DE" sz="2800">
                <a:solidFill>
                  <a:srgbClr val="008000"/>
                </a:solidFill>
              </a:rPr>
              <a:t>geringem</a:t>
            </a:r>
            <a:r>
              <a:rPr lang="de-DE" sz="2800"/>
              <a:t> materiellem </a:t>
            </a:r>
            <a:r>
              <a:rPr lang="de-DE" sz="2800">
                <a:solidFill>
                  <a:srgbClr val="008000"/>
                </a:solidFill>
              </a:rPr>
              <a:t>Aufwand</a:t>
            </a:r>
            <a:r>
              <a:rPr lang="de-DE" sz="2800"/>
              <a:t>,</a:t>
            </a:r>
          </a:p>
          <a:p>
            <a:pPr marL="280988" indent="-280988" eaLnBrk="1" hangingPunct="1">
              <a:buFontTx/>
              <a:buChar char="•"/>
            </a:pPr>
            <a:r>
              <a:rPr lang="de-DE" sz="2800"/>
              <a:t>als mehrtägige, fachübergreifende </a:t>
            </a:r>
            <a:r>
              <a:rPr lang="de-DE" sz="2800">
                <a:solidFill>
                  <a:srgbClr val="008000"/>
                </a:solidFill>
              </a:rPr>
              <a:t>Projekte</a:t>
            </a:r>
            <a:r>
              <a:rPr lang="de-DE" sz="2800"/>
              <a:t>,</a:t>
            </a:r>
          </a:p>
          <a:p>
            <a:pPr marL="280988" indent="-280988" eaLnBrk="1" hangingPunct="1">
              <a:buFontTx/>
              <a:buChar char="•"/>
            </a:pPr>
            <a:r>
              <a:rPr lang="de-DE" sz="2800"/>
              <a:t>als </a:t>
            </a:r>
            <a:r>
              <a:rPr lang="de-DE" sz="2800">
                <a:solidFill>
                  <a:srgbClr val="008000"/>
                </a:solidFill>
              </a:rPr>
              <a:t>Einzelversuche</a:t>
            </a:r>
            <a:r>
              <a:rPr lang="de-DE" sz="2800"/>
              <a:t>,</a:t>
            </a:r>
          </a:p>
          <a:p>
            <a:pPr marL="280988" indent="-280988" eaLnBrk="1" hangingPunct="1">
              <a:buFontTx/>
              <a:buChar char="•"/>
            </a:pPr>
            <a:r>
              <a:rPr lang="de-DE" sz="2800"/>
              <a:t>zu Lehrzwecken (</a:t>
            </a:r>
            <a:r>
              <a:rPr lang="de-DE" sz="2800">
                <a:solidFill>
                  <a:srgbClr val="008000"/>
                </a:solidFill>
              </a:rPr>
              <a:t>Unterricht</a:t>
            </a:r>
            <a:r>
              <a:rPr lang="de-DE" sz="2800"/>
              <a:t>) oder</a:t>
            </a:r>
          </a:p>
          <a:p>
            <a:pPr marL="280988" indent="-280988" eaLnBrk="1" hangingPunct="1">
              <a:buFontTx/>
              <a:buChar char="•"/>
            </a:pPr>
            <a:r>
              <a:rPr lang="de-DE" sz="2800"/>
              <a:t>zu Unterhaltungszwecken (</a:t>
            </a:r>
            <a:r>
              <a:rPr lang="de-DE" sz="2800">
                <a:solidFill>
                  <a:srgbClr val="008000"/>
                </a:solidFill>
              </a:rPr>
              <a:t>Schulfeiern</a:t>
            </a:r>
            <a:r>
              <a:rPr lang="de-DE" sz="2800"/>
              <a:t>).</a:t>
            </a:r>
          </a:p>
        </p:txBody>
      </p:sp>
      <p:sp>
        <p:nvSpPr>
          <p:cNvPr id="130052" name="AutoShape 1028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  <p:bldP spid="13005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Genug „Chemie“ drin?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2735263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sz="3200" dirty="0"/>
              <a:t>Inhalte nur EIN </a:t>
            </a:r>
            <a:r>
              <a:rPr lang="de-DE" sz="3200" dirty="0" err="1"/>
              <a:t>Lehrziel</a:t>
            </a:r>
            <a:endParaRPr lang="de-DE" sz="3200" dirty="0"/>
          </a:p>
          <a:p>
            <a:pPr>
              <a:buFontTx/>
              <a:buChar char="•"/>
            </a:pPr>
            <a:r>
              <a:rPr lang="de-DE" sz="3200" dirty="0"/>
              <a:t>Fähigkeiten, Fertigkeiten auch wichtig:</a:t>
            </a:r>
          </a:p>
          <a:p>
            <a:pPr lvl="1"/>
            <a:r>
              <a:rPr lang="de-DE" dirty="0"/>
              <a:t>Temperatur messen und kontrollieren,</a:t>
            </a:r>
          </a:p>
          <a:p>
            <a:pPr lvl="1"/>
            <a:r>
              <a:rPr lang="de-DE" dirty="0"/>
              <a:t>Massen mit versch. Genauigkeit abwiegen,</a:t>
            </a:r>
          </a:p>
          <a:p>
            <a:pPr lvl="1"/>
            <a:r>
              <a:rPr lang="de-DE" dirty="0"/>
              <a:t>Volumen mit versch. Hilfsmitteln abmessen...</a:t>
            </a:r>
          </a:p>
        </p:txBody>
      </p:sp>
      <p:sp>
        <p:nvSpPr>
          <p:cNvPr id="329732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250825" y="5029200"/>
            <a:ext cx="8642350" cy="762000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 b="1">
                <a:solidFill>
                  <a:srgbClr val="008000"/>
                </a:solidFill>
              </a:rPr>
              <a:t>Fachgemäße Arbeitsweisen</a:t>
            </a:r>
            <a:endParaRPr lang="de-DE" sz="44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  <p:bldP spid="329732" grpId="0" animBg="1"/>
      <p:bldP spid="329733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642350" cy="40318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de-DE" sz="3200" b="1" dirty="0"/>
              <a:t>Warum in Chemie Kenntnisse über Lebensmittel vermitteln: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dirty="0"/>
              <a:t>Wo denn sonst?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dirty="0"/>
              <a:t>Zusammenarbeit</a:t>
            </a:r>
            <a:br>
              <a:rPr lang="de-DE" sz="3200" dirty="0"/>
            </a:br>
            <a:r>
              <a:rPr lang="de-DE" dirty="0"/>
              <a:t>(z.B. mit Physik oder Hauswirtschaft)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dirty="0"/>
              <a:t>Mehr Alltagsrelevanz</a:t>
            </a:r>
            <a:br>
              <a:rPr lang="de-DE" sz="3200" dirty="0"/>
            </a:br>
            <a:r>
              <a:rPr lang="de-DE" dirty="0"/>
              <a:t>(als </a:t>
            </a:r>
            <a:r>
              <a:rPr lang="de-DE" dirty="0" err="1"/>
              <a:t>konz</a:t>
            </a:r>
            <a:r>
              <a:rPr lang="de-DE" dirty="0"/>
              <a:t>. H</a:t>
            </a:r>
            <a:r>
              <a:rPr lang="de-DE" baseline="-25000" dirty="0"/>
              <a:t>2</a:t>
            </a:r>
            <a:r>
              <a:rPr lang="de-DE" dirty="0"/>
              <a:t>SO</a:t>
            </a:r>
            <a:r>
              <a:rPr lang="de-DE" baseline="-25000" dirty="0"/>
              <a:t>4 </a:t>
            </a:r>
            <a:r>
              <a:rPr lang="de-DE" dirty="0"/>
              <a:t>oder NH</a:t>
            </a:r>
            <a:r>
              <a:rPr lang="de-DE" baseline="-25000" dirty="0"/>
              <a:t>3</a:t>
            </a:r>
            <a:r>
              <a:rPr lang="de-DE" dirty="0"/>
              <a:t>(g) )</a:t>
            </a:r>
          </a:p>
        </p:txBody>
      </p:sp>
      <p:sp>
        <p:nvSpPr>
          <p:cNvPr id="302084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  <p:bldP spid="3020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642350" cy="496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de-DE" sz="3200" b="1" dirty="0"/>
              <a:t>2. Art des „Könnens“: z.B.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b="1" dirty="0"/>
              <a:t>Fakten</a:t>
            </a:r>
            <a:r>
              <a:rPr lang="de-DE" sz="3200" dirty="0"/>
              <a:t>: Inhaltsstoffe, Zusatzstoffe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b="1" dirty="0"/>
              <a:t>Fertigkeiten</a:t>
            </a:r>
            <a:r>
              <a:rPr lang="de-DE" sz="3200" dirty="0"/>
              <a:t>, </a:t>
            </a:r>
            <a:r>
              <a:rPr lang="de-DE" sz="3200" dirty="0" err="1"/>
              <a:t>know-how</a:t>
            </a:r>
            <a:r>
              <a:rPr lang="de-DE" sz="3200" dirty="0"/>
              <a:t>: Technologie, fachgemäße Arbeitsweisen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b="1" dirty="0"/>
              <a:t>Kompetenz</a:t>
            </a:r>
            <a:r>
              <a:rPr lang="de-DE" sz="3200" dirty="0"/>
              <a:t>: Sicherheitserziehung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b="1" dirty="0"/>
              <a:t>Übersicht</a:t>
            </a:r>
            <a:r>
              <a:rPr lang="de-DE" sz="3200" dirty="0"/>
              <a:t>: Unterschied zwischen</a:t>
            </a:r>
            <a:br>
              <a:rPr lang="de-DE" sz="3200" dirty="0"/>
            </a:br>
            <a:r>
              <a:rPr lang="de-DE" sz="3200" dirty="0"/>
              <a:t>Chemie (Stoffartumwandlung) und Physik (Zustandsänderung)</a:t>
            </a:r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  <p:bldP spid="3000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642350" cy="3908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de-DE" sz="3200" b="1" dirty="0"/>
              <a:t>3. Vermittlung über Rezepte: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dirty="0"/>
              <a:t>Alltagsrelevanz:</a:t>
            </a:r>
            <a:br>
              <a:rPr lang="de-DE" sz="3200" dirty="0"/>
            </a:br>
            <a:r>
              <a:rPr lang="de-DE" dirty="0"/>
              <a:t>wo ist ein Schüler häufiger, in der Küche, auf der Baustelle (Zement, Kalk) oder im Aluminiumwerk?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dirty="0"/>
              <a:t>Bieten ein Mindestmaß an Offenheit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Variation von Zutaten, kreatives Gestalten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de-DE" sz="3200" dirty="0"/>
              <a:t>Ergebnisse attraktiv, plakativ, professionell.</a:t>
            </a:r>
          </a:p>
        </p:txBody>
      </p:sp>
      <p:sp>
        <p:nvSpPr>
          <p:cNvPr id="301060" name="AutoShape 4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  <p:bldP spid="30106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727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Dank</a:t>
            </a:r>
          </a:p>
        </p:txBody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692696"/>
            <a:ext cx="7772400" cy="555570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de-DE" b="1" dirty="0"/>
              <a:t>Christine Melcher</a:t>
            </a:r>
            <a:r>
              <a:rPr lang="de-DE" dirty="0"/>
              <a:t> (1995)</a:t>
            </a:r>
            <a:br>
              <a:rPr lang="de-DE" dirty="0"/>
            </a:br>
            <a:r>
              <a:rPr lang="de-DE" dirty="0"/>
              <a:t>Stabilisatoren, LA Realschule M/C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b="1" dirty="0"/>
              <a:t>Andrea Riedel</a:t>
            </a:r>
            <a:r>
              <a:rPr lang="de-DE" dirty="0"/>
              <a:t> (1996)</a:t>
            </a:r>
            <a:br>
              <a:rPr lang="de-DE" dirty="0"/>
            </a:br>
            <a:r>
              <a:rPr lang="de-DE" dirty="0" err="1"/>
              <a:t>Aromakomposition</a:t>
            </a:r>
            <a:r>
              <a:rPr lang="de-DE" dirty="0"/>
              <a:t>, LA Grundschule C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b="1" dirty="0"/>
              <a:t>Bertram </a:t>
            </a:r>
            <a:r>
              <a:rPr lang="de-DE" b="1" dirty="0" err="1"/>
              <a:t>Freundl</a:t>
            </a:r>
            <a:r>
              <a:rPr lang="de-DE" dirty="0"/>
              <a:t> (1997)</a:t>
            </a:r>
            <a:br>
              <a:rPr lang="de-DE" dirty="0"/>
            </a:br>
            <a:r>
              <a:rPr lang="de-DE" dirty="0" err="1"/>
              <a:t>Aromengewinnung</a:t>
            </a:r>
            <a:r>
              <a:rPr lang="de-DE" dirty="0"/>
              <a:t>, LA Realschule B/C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b="1" dirty="0"/>
              <a:t>Regina </a:t>
            </a:r>
            <a:r>
              <a:rPr lang="de-DE" b="1" dirty="0" err="1"/>
              <a:t>Bruischütz</a:t>
            </a:r>
            <a:r>
              <a:rPr lang="de-DE" dirty="0"/>
              <a:t> (1997)</a:t>
            </a:r>
            <a:br>
              <a:rPr lang="de-DE" dirty="0"/>
            </a:br>
            <a:r>
              <a:rPr lang="de-DE" dirty="0"/>
              <a:t>Eiskrem, LA Realschule M/C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b="1" dirty="0"/>
              <a:t>Maria Neugebauer</a:t>
            </a:r>
            <a:r>
              <a:rPr lang="de-DE" dirty="0"/>
              <a:t> (1999)</a:t>
            </a:r>
            <a:br>
              <a:rPr lang="de-DE" dirty="0"/>
            </a:br>
            <a:r>
              <a:rPr lang="de-DE" dirty="0"/>
              <a:t>Fettersatzstoffe, LA Realschule M/C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b="1" dirty="0"/>
              <a:t>Katja Neuner</a:t>
            </a:r>
            <a:r>
              <a:rPr lang="de-DE" dirty="0"/>
              <a:t> (2004)</a:t>
            </a:r>
            <a:br>
              <a:rPr lang="de-DE" dirty="0"/>
            </a:br>
            <a:r>
              <a:rPr lang="de-DE" dirty="0"/>
              <a:t> Gelatineersatz, LA Gymnasium B/C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b="1" dirty="0"/>
              <a:t>Monika Horn</a:t>
            </a:r>
            <a:r>
              <a:rPr lang="de-DE" dirty="0"/>
              <a:t> (bis 2011)</a:t>
            </a:r>
          </a:p>
          <a:p>
            <a:pPr algn="ctr" eaLnBrk="1" hangingPunct="1">
              <a:lnSpc>
                <a:spcPct val="90000"/>
              </a:lnSpc>
            </a:pPr>
            <a:r>
              <a:rPr lang="de-DE" b="1" dirty="0"/>
              <a:t>Regina </a:t>
            </a:r>
            <a:r>
              <a:rPr lang="de-DE" b="1" dirty="0" err="1"/>
              <a:t>Schönberner</a:t>
            </a:r>
            <a:r>
              <a:rPr lang="de-DE" b="1" dirty="0"/>
              <a:t> </a:t>
            </a:r>
            <a:r>
              <a:rPr lang="de-DE" dirty="0"/>
              <a:t>(ab 2011)</a:t>
            </a:r>
            <a:br>
              <a:rPr lang="de-DE" dirty="0"/>
            </a:br>
            <a:r>
              <a:rPr lang="de-DE" dirty="0"/>
              <a:t>alles, CTA.</a:t>
            </a:r>
          </a:p>
        </p:txBody>
      </p:sp>
    </p:spTree>
    <p:extLst>
      <p:ext uri="{BB962C8B-B14F-4D97-AF65-F5344CB8AC3E}">
        <p14:creationId xmlns:p14="http://schemas.microsoft.com/office/powerpoint/2010/main" val="202075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977900"/>
          </a:xfrm>
        </p:spPr>
        <p:txBody>
          <a:bodyPr/>
          <a:lstStyle/>
          <a:p>
            <a:pPr eaLnBrk="1" hangingPunct="1"/>
            <a:r>
              <a:rPr lang="de-DE" dirty="0"/>
              <a:t> Begründung 4: Das Entfaltungsmodell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9475" y="1125538"/>
            <a:ext cx="7315200" cy="4419600"/>
            <a:chOff x="576" y="816"/>
            <a:chExt cx="4608" cy="2784"/>
          </a:xfrm>
        </p:grpSpPr>
        <p:grpSp>
          <p:nvGrpSpPr>
            <p:cNvPr id="16409" name="Group 4"/>
            <p:cNvGrpSpPr>
              <a:grpSpLocks/>
            </p:cNvGrpSpPr>
            <p:nvPr/>
          </p:nvGrpSpPr>
          <p:grpSpPr bwMode="auto">
            <a:xfrm>
              <a:off x="576" y="816"/>
              <a:ext cx="4608" cy="2784"/>
              <a:chOff x="576" y="816"/>
              <a:chExt cx="4608" cy="2784"/>
            </a:xfrm>
          </p:grpSpPr>
          <p:sp>
            <p:nvSpPr>
              <p:cNvPr id="16411" name="Oval 5"/>
              <p:cNvSpPr>
                <a:spLocks noChangeArrowheads="1"/>
              </p:cNvSpPr>
              <p:nvPr/>
            </p:nvSpPr>
            <p:spPr bwMode="auto">
              <a:xfrm>
                <a:off x="576" y="816"/>
                <a:ext cx="4608" cy="2784"/>
              </a:xfrm>
              <a:prstGeom prst="ellipse">
                <a:avLst/>
              </a:pr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12" name="Oval 6"/>
              <p:cNvSpPr>
                <a:spLocks noChangeArrowheads="1"/>
              </p:cNvSpPr>
              <p:nvPr/>
            </p:nvSpPr>
            <p:spPr bwMode="auto">
              <a:xfrm>
                <a:off x="2548" y="816"/>
                <a:ext cx="663" cy="288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ts val="300"/>
                  </a:spcBef>
                </a:pPr>
                <a:r>
                  <a:rPr lang="de-DE" b="1"/>
                  <a:t>ES</a:t>
                </a:r>
              </a:p>
            </p:txBody>
          </p:sp>
        </p:grpSp>
        <p:sp>
          <p:nvSpPr>
            <p:cNvPr id="16410" name="Text Box 7"/>
            <p:cNvSpPr txBox="1">
              <a:spLocks noChangeArrowheads="1"/>
            </p:cNvSpPr>
            <p:nvPr/>
          </p:nvSpPr>
          <p:spPr bwMode="auto">
            <a:xfrm>
              <a:off x="1872" y="1084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/>
                <a:t>Fachliche Perspektiven und Strukturen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47838" y="2192338"/>
            <a:ext cx="5578475" cy="2971800"/>
            <a:chOff x="1123" y="1488"/>
            <a:chExt cx="3514" cy="1872"/>
          </a:xfrm>
        </p:grpSpPr>
        <p:grpSp>
          <p:nvGrpSpPr>
            <p:cNvPr id="16405" name="Group 9"/>
            <p:cNvGrpSpPr>
              <a:grpSpLocks/>
            </p:cNvGrpSpPr>
            <p:nvPr/>
          </p:nvGrpSpPr>
          <p:grpSpPr bwMode="auto">
            <a:xfrm>
              <a:off x="1123" y="1488"/>
              <a:ext cx="3514" cy="1872"/>
              <a:chOff x="1123" y="1488"/>
              <a:chExt cx="3514" cy="1872"/>
            </a:xfrm>
          </p:grpSpPr>
          <p:sp>
            <p:nvSpPr>
              <p:cNvPr id="16407" name="Oval 10"/>
              <p:cNvSpPr>
                <a:spLocks noChangeArrowheads="1"/>
              </p:cNvSpPr>
              <p:nvPr/>
            </p:nvSpPr>
            <p:spPr bwMode="auto">
              <a:xfrm>
                <a:off x="1123" y="1488"/>
                <a:ext cx="3514" cy="1872"/>
              </a:xfrm>
              <a:prstGeom prst="ellipse">
                <a:avLst/>
              </a:prstGeom>
              <a:solidFill>
                <a:srgbClr val="66FF66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08" name="Oval 11"/>
              <p:cNvSpPr>
                <a:spLocks noChangeArrowheads="1"/>
              </p:cNvSpPr>
              <p:nvPr/>
            </p:nvSpPr>
            <p:spPr bwMode="auto">
              <a:xfrm>
                <a:off x="2548" y="1536"/>
                <a:ext cx="714" cy="28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ts val="300"/>
                  </a:spcBef>
                </a:pPr>
                <a:r>
                  <a:rPr lang="de-DE" b="1" dirty="0"/>
                  <a:t>WIR</a:t>
                </a:r>
              </a:p>
            </p:txBody>
          </p:sp>
        </p:grpSp>
        <p:sp>
          <p:nvSpPr>
            <p:cNvPr id="16406" name="Text Box 12"/>
            <p:cNvSpPr txBox="1">
              <a:spLocks noChangeArrowheads="1"/>
            </p:cNvSpPr>
            <p:nvPr/>
          </p:nvSpPr>
          <p:spPr bwMode="auto">
            <a:xfrm>
              <a:off x="1872" y="1804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/>
                <a:t>Kommunikation über Erfahrungen und Begriffe</a:t>
              </a:r>
            </a:p>
          </p:txBody>
        </p:sp>
      </p:grp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2936875" y="3335338"/>
            <a:ext cx="3200400" cy="1371600"/>
            <a:chOff x="1872" y="2208"/>
            <a:chExt cx="2016" cy="864"/>
          </a:xfrm>
        </p:grpSpPr>
        <p:grpSp>
          <p:nvGrpSpPr>
            <p:cNvPr id="16401" name="Group 14"/>
            <p:cNvGrpSpPr>
              <a:grpSpLocks/>
            </p:cNvGrpSpPr>
            <p:nvPr/>
          </p:nvGrpSpPr>
          <p:grpSpPr bwMode="auto">
            <a:xfrm>
              <a:off x="1872" y="2208"/>
              <a:ext cx="2016" cy="864"/>
              <a:chOff x="1872" y="2208"/>
              <a:chExt cx="2016" cy="864"/>
            </a:xfrm>
          </p:grpSpPr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1872" y="2208"/>
                <a:ext cx="2016" cy="864"/>
              </a:xfrm>
              <a:prstGeom prst="ellipse">
                <a:avLst/>
              </a:prstGeom>
              <a:solidFill>
                <a:srgbClr val="FF6600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04" name="Text Box 16"/>
              <p:cNvSpPr txBox="1">
                <a:spLocks noChangeArrowheads="1"/>
              </p:cNvSpPr>
              <p:nvPr/>
            </p:nvSpPr>
            <p:spPr bwMode="auto">
              <a:xfrm>
                <a:off x="1872" y="2476"/>
                <a:ext cx="20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800" b="1">
                    <a:solidFill>
                      <a:schemeClr val="bg1"/>
                    </a:solidFill>
                  </a:rPr>
                  <a:t>Subjektive Erfahrungen und Vorstellungen</a:t>
                </a:r>
              </a:p>
            </p:txBody>
          </p:sp>
        </p:grp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2548" y="2208"/>
              <a:ext cx="663" cy="288"/>
            </a:xfrm>
            <a:prstGeom prst="ellipse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>
                <a:spcBef>
                  <a:spcPts val="300"/>
                </a:spcBef>
              </a:pPr>
              <a:r>
                <a:rPr lang="de-DE" b="1">
                  <a:solidFill>
                    <a:schemeClr val="bg1"/>
                  </a:solidFill>
                </a:rPr>
                <a:t>ICH</a:t>
              </a:r>
            </a:p>
          </p:txBody>
        </p:sp>
      </p:grp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3394075" y="4311650"/>
            <a:ext cx="2286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Zitrone schmeckt sauer</a:t>
            </a:r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3698875" y="4783138"/>
            <a:ext cx="167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pH-Wert messen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3394075" y="516413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400" b="1">
                <a:solidFill>
                  <a:srgbClr val="0000FF"/>
                </a:solidFill>
              </a:rPr>
              <a:t>Säure-Base-Konzepte</a:t>
            </a:r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 flipV="1">
            <a:off x="3241675" y="4173538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684213" y="4371975"/>
            <a:ext cx="24812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 sz="1800" u="sng"/>
              <a:t>Dann</a:t>
            </a:r>
            <a:r>
              <a:rPr lang="de-DE" sz="1800"/>
              <a:t> von der Fach-systematik aus (traditio-nelle fachliche Sicht)</a:t>
            </a: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5832475" y="4365625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de-DE" sz="1800" u="sng"/>
              <a:t>Erst</a:t>
            </a:r>
            <a:r>
              <a:rPr lang="de-DE" sz="1800"/>
              <a:t> von Erfahrungen des Lernenden aus (neue lerntheoretische Sicht)</a:t>
            </a: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V="1">
            <a:off x="5680075" y="4173538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8" name="Text Box 25"/>
          <p:cNvSpPr txBox="1">
            <a:spLocks noChangeArrowheads="1"/>
          </p:cNvSpPr>
          <p:nvPr/>
        </p:nvSpPr>
        <p:spPr bwMode="auto">
          <a:xfrm>
            <a:off x="684213" y="6107113"/>
            <a:ext cx="77739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Quelle: Schorch / Wagner in: Konkrete Fachdidaktik Chemie, Oldenbourg, München 2002</a:t>
            </a:r>
          </a:p>
        </p:txBody>
      </p:sp>
      <p:sp>
        <p:nvSpPr>
          <p:cNvPr id="147482" name="Arc 26"/>
          <p:cNvSpPr>
            <a:spLocks/>
          </p:cNvSpPr>
          <p:nvPr/>
        </p:nvSpPr>
        <p:spPr bwMode="auto">
          <a:xfrm rot="-5400000" flipH="1" flipV="1">
            <a:off x="3959225" y="4041775"/>
            <a:ext cx="1009650" cy="2374900"/>
          </a:xfrm>
          <a:custGeom>
            <a:avLst/>
            <a:gdLst>
              <a:gd name="T0" fmla="*/ 516277 w 21600"/>
              <a:gd name="T1" fmla="*/ 0 h 37370"/>
              <a:gd name="T2" fmla="*/ 496598 w 21600"/>
              <a:gd name="T3" fmla="*/ 2374900 h 37370"/>
              <a:gd name="T4" fmla="*/ 0 w 21600"/>
              <a:gd name="T5" fmla="*/ 1179697 h 37370"/>
              <a:gd name="T6" fmla="*/ 0 60000 65536"/>
              <a:gd name="T7" fmla="*/ 0 60000 65536"/>
              <a:gd name="T8" fmla="*/ 0 60000 65536"/>
              <a:gd name="T9" fmla="*/ 0 w 21600"/>
              <a:gd name="T10" fmla="*/ 0 h 37370"/>
              <a:gd name="T11" fmla="*/ 21600 w 21600"/>
              <a:gd name="T12" fmla="*/ 37370 h 37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370" fill="none" extrusionOk="0">
                <a:moveTo>
                  <a:pt x="11044" y="0"/>
                </a:moveTo>
                <a:cubicBezTo>
                  <a:pt x="17589" y="3894"/>
                  <a:pt x="21600" y="10947"/>
                  <a:pt x="21600" y="18563"/>
                </a:cubicBezTo>
                <a:cubicBezTo>
                  <a:pt x="21600" y="26352"/>
                  <a:pt x="17405" y="33538"/>
                  <a:pt x="10623" y="37369"/>
                </a:cubicBezTo>
              </a:path>
              <a:path w="21600" h="37370" stroke="0" extrusionOk="0">
                <a:moveTo>
                  <a:pt x="11044" y="0"/>
                </a:moveTo>
                <a:cubicBezTo>
                  <a:pt x="17589" y="3894"/>
                  <a:pt x="21600" y="10947"/>
                  <a:pt x="21600" y="18563"/>
                </a:cubicBezTo>
                <a:cubicBezTo>
                  <a:pt x="21600" y="26352"/>
                  <a:pt x="17405" y="33538"/>
                  <a:pt x="10623" y="37369"/>
                </a:cubicBezTo>
                <a:lnTo>
                  <a:pt x="0" y="18563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7483" name="AutoShape 27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4" grpId="0" autoUpdateAnimBg="0"/>
      <p:bldP spid="147475" grpId="0" autoUpdateAnimBg="0"/>
      <p:bldP spid="147476" grpId="0" autoUpdateAnimBg="0"/>
      <p:bldP spid="147477" grpId="0" animBg="1"/>
      <p:bldP spid="147478" grpId="0" autoUpdateAnimBg="0"/>
      <p:bldP spid="147479" grpId="0" autoUpdateAnimBg="0"/>
      <p:bldP spid="147480" grpId="0" animBg="1"/>
      <p:bldP spid="147482" grpId="0" animBg="1"/>
      <p:bldP spid="14748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685800"/>
          </a:xfrm>
        </p:spPr>
        <p:txBody>
          <a:bodyPr anchor="t"/>
          <a:lstStyle/>
          <a:p>
            <a:pPr algn="l" eaLnBrk="1" hangingPunct="1"/>
            <a:r>
              <a:rPr lang="de-DE"/>
              <a:t>Chemie ist, wenn es...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•"/>
            </a:pPr>
            <a:r>
              <a:rPr lang="de-DE" sz="3600" b="1"/>
              <a:t>kracht</a:t>
            </a:r>
          </a:p>
          <a:p>
            <a:pPr algn="l">
              <a:buFontTx/>
              <a:buChar char="•"/>
            </a:pPr>
            <a:r>
              <a:rPr lang="de-DE" sz="3600" b="1"/>
              <a:t>stinkt und</a:t>
            </a:r>
          </a:p>
          <a:p>
            <a:pPr algn="l">
              <a:buFontTx/>
              <a:buChar char="•"/>
            </a:pPr>
            <a:r>
              <a:rPr lang="de-DE" sz="3600" b="1"/>
              <a:t>gut schmeckt,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685800" y="3810000"/>
            <a:ext cx="7772400" cy="685800"/>
          </a:xfrm>
          <a:prstGeom prst="rect">
            <a:avLst/>
          </a:prstGeom>
          <a:solidFill>
            <a:srgbClr val="FDF1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3600" b="1">
                <a:solidFill>
                  <a:schemeClr val="hlink"/>
                </a:solidFill>
              </a:rPr>
              <a:t>Also: wenn es Spaß macht.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uild="p"/>
      <p:bldP spid="100358" grpId="0" animBg="1"/>
      <p:bldP spid="10035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973138"/>
          </a:xfrm>
        </p:spPr>
        <p:txBody>
          <a:bodyPr/>
          <a:lstStyle/>
          <a:p>
            <a:pPr eaLnBrk="1" hangingPunct="1"/>
            <a:r>
              <a:rPr lang="de-DE" sz="3200"/>
              <a:t>Die 1.000.000-Euro-Frage!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2414588" y="1125538"/>
            <a:ext cx="43989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3333FF"/>
                </a:solidFill>
              </a:rPr>
              <a:t>Wer zahlt das Preisgeld aus?</a:t>
            </a:r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468313" y="1846263"/>
            <a:ext cx="3887787" cy="719137"/>
          </a:xfrm>
          <a:prstGeom prst="hexagon">
            <a:avLst>
              <a:gd name="adj" fmla="val 135155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A: Minister </a:t>
            </a:r>
            <a:r>
              <a:rPr lang="de-DE" b="1">
                <a:solidFill>
                  <a:srgbClr val="FFFF00"/>
                </a:solidFill>
              </a:rPr>
              <a:t>Spänle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4718050" y="1846263"/>
            <a:ext cx="3886200" cy="719137"/>
          </a:xfrm>
          <a:prstGeom prst="hexagon">
            <a:avLst>
              <a:gd name="adj" fmla="val 135099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B: Josef Ackermann</a:t>
            </a:r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468313" y="2925763"/>
            <a:ext cx="3887787" cy="647700"/>
          </a:xfrm>
          <a:prstGeom prst="hexagon">
            <a:avLst>
              <a:gd name="adj" fmla="val 150061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 dirty="0">
                <a:solidFill>
                  <a:srgbClr val="FFFF00"/>
                </a:solidFill>
              </a:rPr>
              <a:t>C: der Uni-Präsident</a:t>
            </a:r>
          </a:p>
        </p:txBody>
      </p:sp>
      <p:sp>
        <p:nvSpPr>
          <p:cNvPr id="175111" name="AutoShape 7"/>
          <p:cNvSpPr>
            <a:spLocks noChangeArrowheads="1"/>
          </p:cNvSpPr>
          <p:nvPr/>
        </p:nvSpPr>
        <p:spPr bwMode="auto">
          <a:xfrm>
            <a:off x="4718050" y="2925763"/>
            <a:ext cx="3886200" cy="647700"/>
          </a:xfrm>
          <a:prstGeom prst="hexagon">
            <a:avLst>
              <a:gd name="adj" fmla="val 150000"/>
              <a:gd name="vf" fmla="val 115470"/>
            </a:avLst>
          </a:prstGeom>
          <a:solidFill>
            <a:srgbClr val="3333FF"/>
          </a:solidFill>
          <a:ln w="28575">
            <a:noFill/>
            <a:miter lim="800000"/>
            <a:headEnd/>
            <a:tailEnd/>
          </a:ln>
          <a:effectLst>
            <a:prstShdw prst="shdw17" dist="17961" dir="2700000">
              <a:srgbClr val="1F1F99"/>
            </a:prstShdw>
          </a:effectLst>
        </p:spPr>
        <p:txBody>
          <a:bodyPr wrap="none" anchor="ctr"/>
          <a:lstStyle/>
          <a:p>
            <a:r>
              <a:rPr lang="de-DE" b="1">
                <a:solidFill>
                  <a:srgbClr val="FFFF00"/>
                </a:solidFill>
              </a:rPr>
              <a:t>D: der Kursleiter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250825" y="4772025"/>
            <a:ext cx="8642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Sie </a:t>
            </a:r>
            <a:r>
              <a:rPr lang="de-DE" b="1" dirty="0">
                <a:solidFill>
                  <a:schemeClr val="hlink"/>
                </a:solidFill>
              </a:rPr>
              <a:t>denken richtig</a:t>
            </a:r>
            <a:r>
              <a:rPr lang="de-DE" dirty="0">
                <a:solidFill>
                  <a:schemeClr val="hlink"/>
                </a:solidFill>
              </a:rPr>
              <a:t>, er schickt Sie aber </a:t>
            </a:r>
            <a:r>
              <a:rPr lang="de-DE">
                <a:solidFill>
                  <a:schemeClr val="hlink"/>
                </a:solidFill>
              </a:rPr>
              <a:t>zu Ackermann!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685800" y="3830638"/>
            <a:ext cx="7773988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Sie </a:t>
            </a:r>
            <a:r>
              <a:rPr lang="de-DE" b="1" dirty="0">
                <a:solidFill>
                  <a:schemeClr val="hlink"/>
                </a:solidFill>
              </a:rPr>
              <a:t>denken zwar richtig</a:t>
            </a:r>
            <a:r>
              <a:rPr lang="de-DE" dirty="0">
                <a:solidFill>
                  <a:schemeClr val="hlink"/>
                </a:solidFill>
              </a:rPr>
              <a:t>, hilft aber nix, denn der hat schon den Kursleiter bezahlt und ist jetzt pleite!</a:t>
            </a: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685800" y="5343525"/>
            <a:ext cx="777398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Sie </a:t>
            </a:r>
            <a:r>
              <a:rPr lang="de-DE" b="1">
                <a:solidFill>
                  <a:schemeClr val="hlink"/>
                </a:solidFill>
              </a:rPr>
              <a:t>denken wieder richtig</a:t>
            </a:r>
            <a:r>
              <a:rPr lang="de-DE">
                <a:solidFill>
                  <a:schemeClr val="hlink"/>
                </a:solidFill>
              </a:rPr>
              <a:t>, der Arme verdient aber selber nix mehr!</a:t>
            </a:r>
          </a:p>
        </p:txBody>
      </p:sp>
      <p:pic>
        <p:nvPicPr>
          <p:cNvPr id="74764" name="Picture 11" descr="werwirdmillionaer"/>
          <p:cNvPicPr>
            <a:picLocks noChangeAspect="1" noChangeArrowheads="1"/>
          </p:cNvPicPr>
          <p:nvPr/>
        </p:nvPicPr>
        <p:blipFill>
          <a:blip r:embed="rId4" cstate="print"/>
          <a:srcRect l="10135" t="10291" r="8109" b="26930"/>
          <a:stretch>
            <a:fillRect/>
          </a:stretch>
        </p:blipFill>
        <p:spPr bwMode="auto">
          <a:xfrm>
            <a:off x="1042988" y="-7938"/>
            <a:ext cx="936625" cy="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5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0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5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5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08"/>
                  </p:tgtEl>
                </p:cond>
              </p:nextCondLst>
            </p:seq>
          </p:childTnLst>
        </p:cTn>
      </p:par>
    </p:tnLst>
    <p:bldLst>
      <p:bldP spid="175108" grpId="0" animBg="1"/>
      <p:bldP spid="175109" grpId="0" animBg="1"/>
      <p:bldP spid="175110" grpId="0" animBg="1"/>
      <p:bldP spid="1751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792163"/>
          </a:xfrm>
        </p:spPr>
        <p:txBody>
          <a:bodyPr/>
          <a:lstStyle/>
          <a:p>
            <a:pPr eaLnBrk="1" hangingPunct="1"/>
            <a:r>
              <a:rPr lang="de-DE" sz="3000">
                <a:solidFill>
                  <a:srgbClr val="008000"/>
                </a:solidFill>
              </a:rPr>
              <a:t>Volltreffer. Hier ist sie!</a:t>
            </a:r>
          </a:p>
        </p:txBody>
      </p:sp>
      <p:pic>
        <p:nvPicPr>
          <p:cNvPr id="176131" name="Picture 3" descr="euro_1000000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1575"/>
            <a:ext cx="91440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wm-wonmil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AD W. Wagner, Didaktik der Chemie, Universität Bayreuth</a:t>
            </a:r>
            <a:endParaRPr lang="de-DE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Didaktische Regeln</a:t>
            </a:r>
          </a:p>
        </p:txBody>
      </p:sp>
      <p:sp>
        <p:nvSpPr>
          <p:cNvPr id="17412" name="Text Box 26"/>
          <p:cNvSpPr txBox="1">
            <a:spLocks noChangeArrowheads="1"/>
          </p:cNvSpPr>
          <p:nvPr/>
        </p:nvSpPr>
        <p:spPr bwMode="auto">
          <a:xfrm>
            <a:off x="685800" y="1295400"/>
            <a:ext cx="7772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/>
              <a:t>Comenius, um 1650: wir lernen am besten...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524000" y="2514600"/>
            <a:ext cx="6096000" cy="533400"/>
            <a:chOff x="960" y="1584"/>
            <a:chExt cx="3840" cy="336"/>
          </a:xfrm>
        </p:grpSpPr>
        <p:sp>
          <p:nvSpPr>
            <p:cNvPr id="17434" name="Text Box 29"/>
            <p:cNvSpPr txBox="1">
              <a:spLocks noChangeArrowheads="1"/>
            </p:cNvSpPr>
            <p:nvPr/>
          </p:nvSpPr>
          <p:spPr bwMode="auto">
            <a:xfrm>
              <a:off x="960" y="1593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r">
                <a:spcBef>
                  <a:spcPct val="50000"/>
                </a:spcBef>
              </a:pPr>
              <a:r>
                <a:rPr lang="de-DE" sz="2800" b="1"/>
                <a:t>bekannt</a:t>
              </a:r>
            </a:p>
          </p:txBody>
        </p:sp>
        <p:sp>
          <p:nvSpPr>
            <p:cNvPr id="17435" name="Text Box 34"/>
            <p:cNvSpPr txBox="1">
              <a:spLocks noChangeArrowheads="1"/>
            </p:cNvSpPr>
            <p:nvPr/>
          </p:nvSpPr>
          <p:spPr bwMode="auto">
            <a:xfrm>
              <a:off x="3168" y="1584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l">
                <a:spcBef>
                  <a:spcPct val="50000"/>
                </a:spcBef>
              </a:pPr>
              <a:r>
                <a:rPr lang="de-DE" sz="2800" b="1"/>
                <a:t>neu</a:t>
              </a:r>
            </a:p>
          </p:txBody>
        </p:sp>
        <p:sp>
          <p:nvSpPr>
            <p:cNvPr id="17436" name="Line 37"/>
            <p:cNvSpPr>
              <a:spLocks noChangeShapeType="1"/>
            </p:cNvSpPr>
            <p:nvPr/>
          </p:nvSpPr>
          <p:spPr bwMode="auto">
            <a:xfrm>
              <a:off x="2640" y="1785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524000" y="3200400"/>
            <a:ext cx="6096000" cy="519113"/>
            <a:chOff x="960" y="2016"/>
            <a:chExt cx="3840" cy="327"/>
          </a:xfrm>
        </p:grpSpPr>
        <p:sp>
          <p:nvSpPr>
            <p:cNvPr id="17431" name="Text Box 11"/>
            <p:cNvSpPr txBox="1">
              <a:spLocks noChangeArrowheads="1"/>
            </p:cNvSpPr>
            <p:nvPr/>
          </p:nvSpPr>
          <p:spPr bwMode="auto">
            <a:xfrm>
              <a:off x="960" y="2016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r">
                <a:spcBef>
                  <a:spcPct val="50000"/>
                </a:spcBef>
              </a:pPr>
              <a:r>
                <a:rPr lang="de-DE" sz="2800" b="1"/>
                <a:t>nah</a:t>
              </a:r>
            </a:p>
          </p:txBody>
        </p:sp>
        <p:sp>
          <p:nvSpPr>
            <p:cNvPr id="17432" name="Text Box 36"/>
            <p:cNvSpPr txBox="1">
              <a:spLocks noChangeArrowheads="1"/>
            </p:cNvSpPr>
            <p:nvPr/>
          </p:nvSpPr>
          <p:spPr bwMode="auto">
            <a:xfrm>
              <a:off x="3168" y="2016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l">
                <a:spcBef>
                  <a:spcPct val="50000"/>
                </a:spcBef>
              </a:pPr>
              <a:r>
                <a:rPr lang="de-DE" sz="2800" b="1"/>
                <a:t>fern</a:t>
              </a:r>
            </a:p>
          </p:txBody>
        </p:sp>
        <p:sp>
          <p:nvSpPr>
            <p:cNvPr id="17433" name="Line 38"/>
            <p:cNvSpPr>
              <a:spLocks noChangeShapeType="1"/>
            </p:cNvSpPr>
            <p:nvPr/>
          </p:nvSpPr>
          <p:spPr bwMode="auto">
            <a:xfrm>
              <a:off x="2640" y="220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524000" y="3886200"/>
            <a:ext cx="6096000" cy="519113"/>
            <a:chOff x="960" y="2448"/>
            <a:chExt cx="3840" cy="327"/>
          </a:xfrm>
        </p:grpSpPr>
        <p:sp>
          <p:nvSpPr>
            <p:cNvPr id="17428" name="Text Box 28"/>
            <p:cNvSpPr txBox="1">
              <a:spLocks noChangeArrowheads="1"/>
            </p:cNvSpPr>
            <p:nvPr/>
          </p:nvSpPr>
          <p:spPr bwMode="auto">
            <a:xfrm>
              <a:off x="960" y="2448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r">
                <a:spcBef>
                  <a:spcPct val="50000"/>
                </a:spcBef>
              </a:pPr>
              <a:r>
                <a:rPr lang="de-DE" sz="2800" b="1"/>
                <a:t>einfach</a:t>
              </a:r>
            </a:p>
          </p:txBody>
        </p:sp>
        <p:sp>
          <p:nvSpPr>
            <p:cNvPr id="17429" name="Text Box 35"/>
            <p:cNvSpPr txBox="1">
              <a:spLocks noChangeArrowheads="1"/>
            </p:cNvSpPr>
            <p:nvPr/>
          </p:nvSpPr>
          <p:spPr bwMode="auto">
            <a:xfrm>
              <a:off x="3168" y="2448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l">
                <a:spcBef>
                  <a:spcPct val="50000"/>
                </a:spcBef>
              </a:pPr>
              <a:r>
                <a:rPr lang="de-DE" sz="2800" b="1"/>
                <a:t>kompliziert</a:t>
              </a:r>
            </a:p>
          </p:txBody>
        </p:sp>
        <p:sp>
          <p:nvSpPr>
            <p:cNvPr id="17430" name="Line 39"/>
            <p:cNvSpPr>
              <a:spLocks noChangeShapeType="1"/>
            </p:cNvSpPr>
            <p:nvPr/>
          </p:nvSpPr>
          <p:spPr bwMode="auto">
            <a:xfrm>
              <a:off x="2640" y="264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524000" y="4572000"/>
            <a:ext cx="6096000" cy="519113"/>
            <a:chOff x="960" y="2880"/>
            <a:chExt cx="3840" cy="327"/>
          </a:xfrm>
        </p:grpSpPr>
        <p:sp>
          <p:nvSpPr>
            <p:cNvPr id="17425" name="Text Box 30"/>
            <p:cNvSpPr txBox="1">
              <a:spLocks noChangeArrowheads="1"/>
            </p:cNvSpPr>
            <p:nvPr/>
          </p:nvSpPr>
          <p:spPr bwMode="auto">
            <a:xfrm>
              <a:off x="960" y="2880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r">
                <a:spcBef>
                  <a:spcPct val="50000"/>
                </a:spcBef>
              </a:pPr>
              <a:r>
                <a:rPr lang="de-DE" sz="2800" b="1"/>
                <a:t>leicht</a:t>
              </a:r>
            </a:p>
          </p:txBody>
        </p:sp>
        <p:sp>
          <p:nvSpPr>
            <p:cNvPr id="17426" name="Text Box 33"/>
            <p:cNvSpPr txBox="1">
              <a:spLocks noChangeArrowheads="1"/>
            </p:cNvSpPr>
            <p:nvPr/>
          </p:nvSpPr>
          <p:spPr bwMode="auto">
            <a:xfrm>
              <a:off x="3168" y="2880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l">
                <a:spcBef>
                  <a:spcPct val="50000"/>
                </a:spcBef>
              </a:pPr>
              <a:r>
                <a:rPr lang="de-DE" sz="2800" b="1"/>
                <a:t>schwierig</a:t>
              </a:r>
            </a:p>
          </p:txBody>
        </p:sp>
        <p:sp>
          <p:nvSpPr>
            <p:cNvPr id="17427" name="Line 40"/>
            <p:cNvSpPr>
              <a:spLocks noChangeShapeType="1"/>
            </p:cNvSpPr>
            <p:nvPr/>
          </p:nvSpPr>
          <p:spPr bwMode="auto">
            <a:xfrm>
              <a:off x="2640" y="30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524000" y="5257800"/>
            <a:ext cx="6096000" cy="519113"/>
            <a:chOff x="960" y="3312"/>
            <a:chExt cx="3840" cy="327"/>
          </a:xfrm>
        </p:grpSpPr>
        <p:sp>
          <p:nvSpPr>
            <p:cNvPr id="17422" name="Text Box 31"/>
            <p:cNvSpPr txBox="1">
              <a:spLocks noChangeArrowheads="1"/>
            </p:cNvSpPr>
            <p:nvPr/>
          </p:nvSpPr>
          <p:spPr bwMode="auto">
            <a:xfrm>
              <a:off x="960" y="3312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r">
                <a:spcBef>
                  <a:spcPct val="50000"/>
                </a:spcBef>
              </a:pPr>
              <a:r>
                <a:rPr lang="de-DE" sz="2800" b="1"/>
                <a:t>konkret</a:t>
              </a:r>
            </a:p>
          </p:txBody>
        </p:sp>
        <p:sp>
          <p:nvSpPr>
            <p:cNvPr id="17423" name="Text Box 32"/>
            <p:cNvSpPr txBox="1">
              <a:spLocks noChangeArrowheads="1"/>
            </p:cNvSpPr>
            <p:nvPr/>
          </p:nvSpPr>
          <p:spPr bwMode="auto">
            <a:xfrm>
              <a:off x="3168" y="3312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l">
                <a:spcBef>
                  <a:spcPct val="50000"/>
                </a:spcBef>
              </a:pPr>
              <a:r>
                <a:rPr lang="de-DE" sz="2800" b="1"/>
                <a:t>abstrakt</a:t>
              </a:r>
            </a:p>
          </p:txBody>
        </p:sp>
        <p:sp>
          <p:nvSpPr>
            <p:cNvPr id="17424" name="Line 41"/>
            <p:cNvSpPr>
              <a:spLocks noChangeShapeType="1"/>
            </p:cNvSpPr>
            <p:nvPr/>
          </p:nvSpPr>
          <p:spPr bwMode="auto">
            <a:xfrm>
              <a:off x="2660" y="350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418" name="Text Box 42"/>
          <p:cNvSpPr txBox="1">
            <a:spLocks noChangeArrowheads="1"/>
          </p:cNvSpPr>
          <p:nvPr/>
        </p:nvSpPr>
        <p:spPr bwMode="auto">
          <a:xfrm>
            <a:off x="1600200" y="1905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de-DE" sz="2800" b="1">
                <a:solidFill>
                  <a:schemeClr val="hlink"/>
                </a:solidFill>
              </a:rPr>
              <a:t>von</a:t>
            </a:r>
          </a:p>
        </p:txBody>
      </p:sp>
      <p:sp>
        <p:nvSpPr>
          <p:cNvPr id="17419" name="Text Box 43"/>
          <p:cNvSpPr txBox="1">
            <a:spLocks noChangeArrowheads="1"/>
          </p:cNvSpPr>
          <p:nvPr/>
        </p:nvSpPr>
        <p:spPr bwMode="auto">
          <a:xfrm>
            <a:off x="5029200" y="1905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de-DE" sz="2800" b="1">
                <a:solidFill>
                  <a:schemeClr val="hlink"/>
                </a:solidFill>
              </a:rPr>
              <a:t>zu</a:t>
            </a:r>
          </a:p>
        </p:txBody>
      </p:sp>
      <p:sp>
        <p:nvSpPr>
          <p:cNvPr id="17420" name="Line 44"/>
          <p:cNvSpPr>
            <a:spLocks noChangeShapeType="1"/>
          </p:cNvSpPr>
          <p:nvPr/>
        </p:nvSpPr>
        <p:spPr bwMode="auto">
          <a:xfrm>
            <a:off x="4191000" y="2209800"/>
            <a:ext cx="762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4562" name="AutoShape 50"/>
          <p:cNvSpPr>
            <a:spLocks noChangeArrowheads="1"/>
          </p:cNvSpPr>
          <p:nvPr/>
        </p:nvSpPr>
        <p:spPr bwMode="auto">
          <a:xfrm flipH="1">
            <a:off x="8783638" y="6497638"/>
            <a:ext cx="360362" cy="36036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62" grpId="0" animBg="1"/>
    </p:bld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E:\DATEN\WORD\VORLAGEN\Leere Präsentation.pot</Template>
  <TotalTime>0</TotalTime>
  <Words>4558</Words>
  <Application>Microsoft Office PowerPoint</Application>
  <PresentationFormat>Bildschirmpräsentation (4:3)</PresentationFormat>
  <Paragraphs>1023</Paragraphs>
  <Slides>82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82</vt:i4>
      </vt:variant>
    </vt:vector>
  </HeadingPairs>
  <TitlesOfParts>
    <vt:vector size="87" baseType="lpstr">
      <vt:lpstr>Arial</vt:lpstr>
      <vt:lpstr>Arial Black</vt:lpstr>
      <vt:lpstr>Times New Roman</vt:lpstr>
      <vt:lpstr>Wingdings</vt:lpstr>
      <vt:lpstr>Leere Präsentation</vt:lpstr>
      <vt:lpstr>Süßes aus und für den Unterricht  Oder: Warum schmecken Gummibärchen rot?</vt:lpstr>
      <vt:lpstr>Sie erfahren heute etwas darüber...</vt:lpstr>
      <vt:lpstr>1. Warum…</vt:lpstr>
      <vt:lpstr>Begründung für Lehrende:</vt:lpstr>
      <vt:lpstr>Begründung 1</vt:lpstr>
      <vt:lpstr>Begründung 2</vt:lpstr>
      <vt:lpstr>Begründung 3</vt:lpstr>
      <vt:lpstr> Begründung 4: Das Entfaltungsmodell</vt:lpstr>
      <vt:lpstr>Didaktische Regeln</vt:lpstr>
      <vt:lpstr>Begründung durch Fachdidaktik:</vt:lpstr>
      <vt:lpstr>Begründung aus der Praxis:</vt:lpstr>
      <vt:lpstr>Begründung durch Lernende:</vt:lpstr>
      <vt:lpstr>Experimente mit Lebensmitteln sind nicht neu:</vt:lpstr>
      <vt:lpstr>Eltern:</vt:lpstr>
      <vt:lpstr>2. Welcher Art…</vt:lpstr>
      <vt:lpstr>Beispiel aus der Technologie</vt:lpstr>
      <vt:lpstr>Alkoholfreie Biere (Centritherm)</vt:lpstr>
      <vt:lpstr>Mögliches Projekt Bier in der Schule</vt:lpstr>
      <vt:lpstr>Zutatendeklarationen 1</vt:lpstr>
      <vt:lpstr>Zutatendeklarationen 2</vt:lpstr>
      <vt:lpstr>Zutatendeklarationen 3</vt:lpstr>
      <vt:lpstr>Die 58 wichtigsten Aroma-Komponenten von Ananas sativa L.</vt:lpstr>
      <vt:lpstr>Ananas-Aromakomposition „Andrea 4“</vt:lpstr>
      <vt:lpstr>Sie sind ja schließlich zum Vergnügen hier!</vt:lpstr>
      <vt:lpstr>Die 100-Euro-Frage:</vt:lpstr>
      <vt:lpstr>Klassifizierung von Aromen (D)</vt:lpstr>
      <vt:lpstr>Brausepulver analysieren</vt:lpstr>
      <vt:lpstr>Vom Untersuchen zum Herstellen</vt:lpstr>
      <vt:lpstr>Das selbst hergestellte Produkt:</vt:lpstr>
      <vt:lpstr>Lernfelder im „Zusammenhang“</vt:lpstr>
      <vt:lpstr>Die 1000-Euro-Frage.</vt:lpstr>
      <vt:lpstr>Die Logik</vt:lpstr>
      <vt:lpstr>Ähnliches Beispiel: Brot</vt:lpstr>
      <vt:lpstr>Die besondere Erkenntnis daraus:</vt:lpstr>
      <vt:lpstr>Was haben wir gelernt?</vt:lpstr>
      <vt:lpstr>3. Wie…</vt:lpstr>
      <vt:lpstr>„Stabilisator: Johannisbrotkernmehl“</vt:lpstr>
      <vt:lpstr>Wir essen gern Eis...</vt:lpstr>
      <vt:lpstr>Eiskrem in der Lehrerfortbildung</vt:lpstr>
      <vt:lpstr>Ein Rezept aus der Chemie</vt:lpstr>
      <vt:lpstr>Aber Vorsicht:</vt:lpstr>
      <vt:lpstr>„Johannisbrotkern-Fabrik“</vt:lpstr>
      <vt:lpstr>Vom Produzenten zum Produkt...</vt:lpstr>
      <vt:lpstr>Was stabilisieren Stabilisatoren?</vt:lpstr>
      <vt:lpstr>Stabilisatoren in Eiskrem</vt:lpstr>
      <vt:lpstr>Die 10.000-Euro-Frage</vt:lpstr>
      <vt:lpstr>Was haben wir gelernt?</vt:lpstr>
      <vt:lpstr>Am Rande: Fettersatzstoffe</vt:lpstr>
      <vt:lpstr>„Aufbereitung“ von Inhalten</vt:lpstr>
      <vt:lpstr>3. Wie…</vt:lpstr>
      <vt:lpstr>Ja. So. Manuelle Kunstwerke SS 2001</vt:lpstr>
      <vt:lpstr>Noch ein Rezept aus der Chemie</vt:lpstr>
      <vt:lpstr>Fruchtgummiproduktion nach Altersstufen</vt:lpstr>
      <vt:lpstr>Technologische Problemstellung</vt:lpstr>
      <vt:lpstr>Bsp.: Ein Projektschema Fruchtgummi</vt:lpstr>
      <vt:lpstr>Produkte</vt:lpstr>
      <vt:lpstr>Die 100.000-Euro-Frage.</vt:lpstr>
      <vt:lpstr>Wahrnehmung von „Geschmack“</vt:lpstr>
      <vt:lpstr>Konsum (einer der ersten Tests 1999)</vt:lpstr>
      <vt:lpstr>Vorteile</vt:lpstr>
      <vt:lpstr>http://www.gummibaeren-forschung.de/</vt:lpstr>
      <vt:lpstr>Gummibären-Forschungsthemen</vt:lpstr>
      <vt:lpstr>Was haben wir gelernt?</vt:lpstr>
      <vt:lpstr>3. Wie…</vt:lpstr>
      <vt:lpstr>Ansatz: Beginnen mit Rezepten</vt:lpstr>
      <vt:lpstr>Ansatz: Formel &amp; Struktur von Isomalt</vt:lpstr>
      <vt:lpstr>Ansatz: Produktorientierung</vt:lpstr>
      <vt:lpstr>Produkte (Lehrerfortbildung 1999)</vt:lpstr>
      <vt:lpstr>Bonbon-Technologie: Schlangenkochmaschine</vt:lpstr>
      <vt:lpstr>Schlangenkochmaschine</vt:lpstr>
      <vt:lpstr>Kleinschlauchbeutel-Maschine</vt:lpstr>
      <vt:lpstr>Kochtemperatur</vt:lpstr>
      <vt:lpstr>Was haben wir gelernt?</vt:lpstr>
      <vt:lpstr>Zusammenfassung</vt:lpstr>
      <vt:lpstr>Genug „Chemie“ drin?</vt:lpstr>
      <vt:lpstr>Zusammenfassung</vt:lpstr>
      <vt:lpstr>Zusammenfassung</vt:lpstr>
      <vt:lpstr>Zusammenfassung</vt:lpstr>
      <vt:lpstr>Dank</vt:lpstr>
      <vt:lpstr>Chemie ist, wenn es...</vt:lpstr>
      <vt:lpstr>Die 1.000.000-Euro-Frage!</vt:lpstr>
      <vt:lpstr>Volltreffer. Hier ist sie!</vt:lpstr>
    </vt:vector>
  </TitlesOfParts>
  <Company>Universität Bayreuth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Wagner</dc:creator>
  <cp:lastModifiedBy>Walter Wagner</cp:lastModifiedBy>
  <cp:revision>207</cp:revision>
  <dcterms:created xsi:type="dcterms:W3CDTF">2000-07-31T09:48:46Z</dcterms:created>
  <dcterms:modified xsi:type="dcterms:W3CDTF">2020-03-28T09:50:48Z</dcterms:modified>
</cp:coreProperties>
</file>