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974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3FBD-5E7E-40B4-8B9E-D77E8A70A504}" type="datetimeFigureOut">
              <a:rPr lang="de-DE" smtClean="0"/>
              <a:t>05.05.2011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A770-E5BE-44B3-85D0-70348846E5F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285875" y="1173163"/>
            <a:ext cx="4527550" cy="338137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Wähle aus den Empfehlungen (Tab. 3) den gewünschten Zucker- (w(Z)),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Emulgator- (w(E)) und Verdickungsmittelgehalt (w(V)) aus.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549650" y="152400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447800" y="1652588"/>
            <a:ext cx="4205288" cy="1190625"/>
          </a:xfrm>
          <a:prstGeom prst="flowChartDecision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" tIns="0" rIns="3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Enthält das Speiseeis neben w(Z), w(V) noch weitere fettfreie Trockenbestandteile w(T), die nicht aus Milchprodukten stammen?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422900" y="1928664"/>
            <a:ext cx="457200" cy="2667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10800" rIns="36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nein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5805488" y="2157413"/>
            <a:ext cx="582612" cy="20955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w(T)=0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9175" y="2368550"/>
            <a:ext cx="0" cy="890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3594100" y="2787650"/>
            <a:ext cx="377825" cy="211138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ja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549650" y="354330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549650" y="2843213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285875" y="3333750"/>
            <a:ext cx="4527550" cy="20955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w(T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= w(Z) + w(E) + w(V) + w(T)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285875" y="2982913"/>
            <a:ext cx="4527550" cy="20955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aus den Angaben der Tabellen 1 und 2 w(T)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549650" y="319405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3529013" y="3243263"/>
            <a:ext cx="2562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1447800" y="3684588"/>
            <a:ext cx="4205288" cy="874712"/>
          </a:xfrm>
          <a:prstGeom prst="flowChartDecision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Enthält das Speiseeis neben Milch-</a:t>
            </a:r>
            <a:r>
              <a:rPr kumimoji="0" lang="de-DE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produkten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zusätzliche „Wasserlieferanten“?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5422900" y="3846513"/>
            <a:ext cx="350838" cy="201612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nein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6097588" y="4222750"/>
            <a:ext cx="0" cy="749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5805488" y="4014788"/>
            <a:ext cx="582612" cy="20796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4000" tIns="10800" rIns="54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w(W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)=0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3702050" y="4503738"/>
            <a:ext cx="311150" cy="2095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ja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1285875" y="4700588"/>
            <a:ext cx="4527550" cy="207962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aus den angegebenen Werten den zusätzlichen Wassergehalt (W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1447800" y="5051425"/>
            <a:ext cx="4205288" cy="909638"/>
          </a:xfrm>
          <a:prstGeom prst="flowChartDecision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Enthält das Speiseeis neben Milchprodukten zusätzliche „Fettlieferanten“?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549650" y="455930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flipH="1">
            <a:off x="3529013" y="4959350"/>
            <a:ext cx="2562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3549650" y="4910138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5422900" y="5218113"/>
            <a:ext cx="457200" cy="214312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nein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5805488" y="5416550"/>
            <a:ext cx="582612" cy="207963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4000" tIns="10800" rIns="54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w(F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)=0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6097588" y="5626100"/>
            <a:ext cx="0" cy="749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H="1">
            <a:off x="3529013" y="6361113"/>
            <a:ext cx="2562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3594100" y="5903913"/>
            <a:ext cx="377825" cy="21113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ja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1285875" y="6451600"/>
            <a:ext cx="4527550" cy="95250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Berechne:		A = 0,119*(1,000 – w(T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 = 0,216*(1,000 – w(T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– w(W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 + 0,454 – w(F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 = 0,032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*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(1,000 – w(T</a:t>
            </a:r>
            <a:r>
              <a:rPr kumimoji="0" lang="en-GB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– w(W</a:t>
            </a:r>
            <a:r>
              <a:rPr kumimoji="0" lang="en-GB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 + 0,807 – w(F</a:t>
            </a:r>
            <a:r>
              <a:rPr kumimoji="0" lang="en-GB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 = 0,087*(1,000 – w(T</a:t>
            </a:r>
            <a:r>
              <a:rPr kumimoji="0" lang="en-GB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– w(W</a:t>
            </a:r>
            <a:r>
              <a:rPr kumimoji="0" lang="en-GB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 + 0,001 – w(F</a:t>
            </a:r>
            <a:r>
              <a:rPr kumimoji="0" lang="en-GB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 = Minimum von A und 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Y = Maximum von C und 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1285875" y="6102350"/>
            <a:ext cx="4527550" cy="207963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aus den angegebenen Werten den zusätzlichen Fettgehalt w(F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3549650" y="5961063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3549650" y="631190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1285875" y="7553325"/>
            <a:ext cx="4527550" cy="207963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Wähle w(T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so, dass Y 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 pitchFamily="18" charset="2"/>
              </a:rPr>
              <a:t>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w(T</a:t>
            </a:r>
            <a:r>
              <a:rPr kumimoji="0" lang="de-DE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 pitchFamily="18" charset="2"/>
              </a:rPr>
              <a:t>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X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1285875" y="7902575"/>
            <a:ext cx="4527550" cy="20955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w(M) = -5,826*w(T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+ 1,259*(1,000 - w(T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- w(W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 + 2,645*w(F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1285875" y="8253413"/>
            <a:ext cx="4527550" cy="20955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w(S) = 4,512*w(T</a:t>
            </a:r>
            <a:r>
              <a:rPr kumimoji="0" lang="en-GB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- 0,143*(1,000 - w(T</a:t>
            </a:r>
            <a:r>
              <a:rPr kumimoji="0" lang="en-GB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- w(W</a:t>
            </a:r>
            <a:r>
              <a:rPr kumimoji="0" lang="en-GB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 - 3,641*w(F</a:t>
            </a:r>
            <a:r>
              <a:rPr kumimoji="0" lang="en-GB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1285875" y="8604250"/>
            <a:ext cx="4527550" cy="207963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Berechne w(P) = 1,307*w(T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- 0,114*(1,000 - w(T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- w(W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)) + 0,001*w(F</a:t>
            </a:r>
            <a:r>
              <a:rPr kumimoji="0" lang="de-DE" sz="1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1285875" y="8953500"/>
            <a:ext cx="4527550" cy="379413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10800" rIns="72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Übertrage die berechneten Massenanteile auf die gewünschte Masse an Speiseeis.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3549650" y="881380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3549650" y="8462963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3549650" y="8113713"/>
            <a:ext cx="0" cy="138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3549650" y="7762875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549650" y="7397750"/>
            <a:ext cx="0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A4-Papier (210x297 mm)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FlorianS</dc:creator>
  <cp:lastModifiedBy>FlorianS</cp:lastModifiedBy>
  <cp:revision>3</cp:revision>
  <dcterms:created xsi:type="dcterms:W3CDTF">2011-05-05T09:50:05Z</dcterms:created>
  <dcterms:modified xsi:type="dcterms:W3CDTF">2011-05-05T10:17:56Z</dcterms:modified>
</cp:coreProperties>
</file>