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8" r:id="rId5"/>
  </p:sldIdLst>
  <p:sldSz cx="9906000" cy="6858000" type="A4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-894" y="-102"/>
      </p:cViewPr>
      <p:guideLst>
        <p:guide orient="horz" pos="2160"/>
        <p:guide orient="horz" pos="1026"/>
        <p:guide orient="horz" pos="3294"/>
        <p:guide orient="horz" pos="618"/>
        <p:guide orient="horz" pos="2750"/>
        <p:guide pos="3120"/>
        <p:guide pos="4708"/>
        <p:guide pos="1532"/>
        <p:guide pos="81"/>
        <p:guide pos="32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A004-D8F4-47AC-A5A9-2C55458857F4}" type="datetimeFigureOut">
              <a:rPr lang="de-DE" smtClean="0"/>
              <a:pPr/>
              <a:t>27.02.2012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C3F8-17B8-4686-9DED-67F52031AB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A004-D8F4-47AC-A5A9-2C55458857F4}" type="datetimeFigureOut">
              <a:rPr lang="de-DE" smtClean="0"/>
              <a:pPr/>
              <a:t>27.02.2012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C3F8-17B8-4686-9DED-67F52031AB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5025008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0" y="3429000"/>
            <a:ext cx="990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5A004-D8F4-47AC-A5A9-2C55458857F4}" type="datetimeFigureOut">
              <a:rPr lang="de-DE" smtClean="0"/>
              <a:pPr/>
              <a:t>27.02.2012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8C3F8-17B8-4686-9DED-67F52031AB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Inhaltsplatzhalter 12"/>
          <p:cNvSpPr txBox="1">
            <a:spLocks/>
          </p:cNvSpPr>
          <p:nvPr/>
        </p:nvSpPr>
        <p:spPr>
          <a:xfrm>
            <a:off x="992561" y="260648"/>
            <a:ext cx="3456384" cy="3603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Vorläufige Gleichung: H</a:t>
            </a:r>
            <a:r>
              <a:rPr kumimoji="0" lang="de-DE" sz="1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O</a:t>
            </a:r>
            <a:r>
              <a:rPr kumimoji="0" lang="de-DE" sz="1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 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/>
              </a:rPr>
              <a:t>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 H</a:t>
            </a:r>
            <a:r>
              <a:rPr kumimoji="0" lang="de-DE" sz="1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2</a:t>
            </a:r>
            <a:r>
              <a:rPr kumimoji="0" lang="de-D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7" name="Inhaltsplatzhalter 28"/>
          <p:cNvSpPr txBox="1">
            <a:spLocks noChangeAspect="1"/>
          </p:cNvSpPr>
          <p:nvPr/>
        </p:nvSpPr>
        <p:spPr>
          <a:xfrm>
            <a:off x="415924" y="981075"/>
            <a:ext cx="4320000" cy="2160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Die Elemente 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Wasserstoff (H), Stickstoff (N), Sauerstoff (O)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und alle Elemente aus der 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7. Hauptgruppe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(die Halogene Fluor (F), Chlor (Cl), Brom (</a:t>
            </a: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Br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), Iod (I)) liegen in der Natur als 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zweiatomige Moleküle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vor. Das bedeutet, dass je 2 Atome zu einem Molekül verbunden sind. </a:t>
            </a:r>
          </a:p>
          <a:p>
            <a:pPr lvl="0"/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 der Formelschreibweise erhalten sie deshalb den Index 2 und werden wie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das Beispiel Wasserstoff geschrieben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lvl="0" algn="ctr"/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</a:t>
            </a:r>
            <a:r>
              <a:rPr kumimoji="0" lang="de-DE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9" name="Textplatzhalter 6"/>
          <p:cNvSpPr txBox="1">
            <a:spLocks noChangeAspect="1"/>
          </p:cNvSpPr>
          <p:nvPr/>
        </p:nvSpPr>
        <p:spPr>
          <a:xfrm>
            <a:off x="128464" y="132184"/>
            <a:ext cx="848544" cy="848544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endParaRPr kumimoji="0" lang="de-DE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" name="Inhaltsplatzhalter 16"/>
          <p:cNvSpPr txBox="1">
            <a:spLocks/>
          </p:cNvSpPr>
          <p:nvPr/>
        </p:nvSpPr>
        <p:spPr>
          <a:xfrm>
            <a:off x="6033715" y="260648"/>
            <a:ext cx="2879725" cy="3603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Masse-Erhaltung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Inhaltsplatzhalter 29"/>
          <p:cNvSpPr txBox="1">
            <a:spLocks noChangeAspect="1"/>
          </p:cNvSpPr>
          <p:nvPr/>
        </p:nvSpPr>
        <p:spPr>
          <a:xfrm>
            <a:off x="5385047" y="980728"/>
            <a:ext cx="4320000" cy="2160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Erinnere dich an den Versuch aus N &amp; 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Versuch: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Ein Streichholz wird in ein Reagenz-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glas gegeben. Dieses wird mit einem Luftballon</a:t>
            </a:r>
            <a:b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verschlossen und gewogen. Anschließend wird das Reagenzglas über einer Brennerflamme erhitzt bis das Streichholz sich entzündet. Ist es vollständig abgebrannt, wird es abermals gewogen.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Beobachtung: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Das Reagenzglas wiegt nach der Reaktion genauso viel wie vor der Reaktion.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Auf 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Stoffebene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kann man daraus schlussfolgern: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Die Produkte einer chemischen Reaktion wiegen genauso viel wie die Edukte. 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Die Masse bleibt erhalten.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3" name="Grafik 62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416" y="116632"/>
            <a:ext cx="1080120" cy="1252299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</p:pic>
      <p:sp>
        <p:nvSpPr>
          <p:cNvPr id="64" name="Textplatzhalter 6"/>
          <p:cNvSpPr txBox="1">
            <a:spLocks noChangeAspect="1"/>
          </p:cNvSpPr>
          <p:nvPr/>
        </p:nvSpPr>
        <p:spPr>
          <a:xfrm>
            <a:off x="5097016" y="116632"/>
            <a:ext cx="848544" cy="848544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endParaRPr kumimoji="0" lang="de-DE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5" name="Inhaltsplatzhalter 27"/>
          <p:cNvSpPr txBox="1">
            <a:spLocks/>
          </p:cNvSpPr>
          <p:nvPr/>
        </p:nvSpPr>
        <p:spPr>
          <a:xfrm>
            <a:off x="1065163" y="3717032"/>
            <a:ext cx="2879725" cy="3603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Atomzahl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6" name="Inhaltsplatzhalter 31"/>
          <p:cNvSpPr txBox="1">
            <a:spLocks/>
          </p:cNvSpPr>
          <p:nvPr/>
        </p:nvSpPr>
        <p:spPr>
          <a:xfrm>
            <a:off x="488254" y="4365344"/>
            <a:ext cx="4320000" cy="2160000"/>
          </a:xfrm>
          <a:prstGeom prst="rect">
            <a:avLst/>
          </a:prstGeom>
        </p:spPr>
        <p:txBody>
          <a:bodyPr r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Atome eines Elements sind untereinander gleich: sie besitzen also auch die gleiche Masse. 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Atome verschiedener Elemente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sind verschieden. Sie besitzen deshalb 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unterschiedliche Massen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Bsp.: ein </a:t>
            </a: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Calciumatom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hat eine andere Masse als ein </a:t>
            </a: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Bleiatom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Pb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Die Atome haben in einer Verbindung die gleiche Masse wie im Element. Bsp.: ein einzelnes </a:t>
            </a: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Calciumatom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wiegt in einem Stück Calcium genauso viel wie in einem Stück </a:t>
            </a: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Calciumsulfat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(CaSO</a:t>
            </a:r>
            <a:r>
              <a:rPr kumimoji="0" lang="de-DE" sz="1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Gips). Daraus folgt: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Die Anzahl der Atome und ihre Sorte bestimmen die Masse eines Stoffes.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</a:p>
        </p:txBody>
      </p:sp>
      <p:sp>
        <p:nvSpPr>
          <p:cNvPr id="68" name="Textplatzhalter 6"/>
          <p:cNvSpPr txBox="1">
            <a:spLocks noChangeAspect="1"/>
          </p:cNvSpPr>
          <p:nvPr/>
        </p:nvSpPr>
        <p:spPr>
          <a:xfrm>
            <a:off x="128464" y="3516560"/>
            <a:ext cx="848544" cy="848544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endParaRPr kumimoji="0" lang="de-DE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9" name="Textplatzhalter 6"/>
          <p:cNvSpPr txBox="1">
            <a:spLocks noChangeAspect="1"/>
          </p:cNvSpPr>
          <p:nvPr/>
        </p:nvSpPr>
        <p:spPr>
          <a:xfrm>
            <a:off x="5112568" y="3516560"/>
            <a:ext cx="848544" cy="848544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kumimoji="0" lang="de-DE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0" name="Inhaltsplatzhalter 26"/>
          <p:cNvSpPr txBox="1">
            <a:spLocks/>
          </p:cNvSpPr>
          <p:nvPr/>
        </p:nvSpPr>
        <p:spPr>
          <a:xfrm>
            <a:off x="6033715" y="3717032"/>
            <a:ext cx="2879725" cy="3603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Atome zählen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Inhaltsplatzhalter 30"/>
          <p:cNvSpPr txBox="1">
            <a:spLocks noChangeAspect="1"/>
          </p:cNvSpPr>
          <p:nvPr/>
        </p:nvSpPr>
        <p:spPr>
          <a:xfrm>
            <a:off x="5385047" y="4437335"/>
            <a:ext cx="4320000" cy="2160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Um auf Teilchenebene die Erhaltung der Masse bei einer Reaktion zu überprüfen, muss die Anzahl der Atome jeder Sorte überprüft werden.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Zähle, wie viele Atome sich jeweils auf der Edukt- und der Produktseite befinden.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Zähle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also zuerst jeweils die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Wasserstoffatome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(H-Atome), dann jeweils die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Sauerstoffatome 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(O-Atome).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Beachte dabei, dass es sich bei Wasserstoff und Sauerstoff um zweiatomige Moleküle handelt.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6"/>
          <p:cNvSpPr txBox="1">
            <a:spLocks/>
          </p:cNvSpPr>
          <p:nvPr/>
        </p:nvSpPr>
        <p:spPr>
          <a:xfrm>
            <a:off x="1352600" y="549152"/>
            <a:ext cx="2160000" cy="2160000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endParaRPr kumimoji="0" lang="de-DE" sz="1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platzhalter 6"/>
          <p:cNvSpPr txBox="1">
            <a:spLocks/>
          </p:cNvSpPr>
          <p:nvPr/>
        </p:nvSpPr>
        <p:spPr>
          <a:xfrm>
            <a:off x="6393950" y="548775"/>
            <a:ext cx="2160000" cy="2160000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endParaRPr kumimoji="0" lang="de-DE" sz="1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platzhalter 6"/>
          <p:cNvSpPr txBox="1">
            <a:spLocks/>
          </p:cNvSpPr>
          <p:nvPr/>
        </p:nvSpPr>
        <p:spPr>
          <a:xfrm>
            <a:off x="1352050" y="4149225"/>
            <a:ext cx="2160000" cy="2160000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kumimoji="0" lang="de-DE" sz="1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extplatzhalter 6"/>
          <p:cNvSpPr txBox="1">
            <a:spLocks/>
          </p:cNvSpPr>
          <p:nvPr/>
        </p:nvSpPr>
        <p:spPr>
          <a:xfrm>
            <a:off x="6393950" y="4149225"/>
            <a:ext cx="2160000" cy="2160000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endParaRPr kumimoji="0" lang="de-DE" sz="1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Inhaltsplatzhalter 28"/>
          <p:cNvSpPr txBox="1">
            <a:spLocks noChangeAspect="1"/>
          </p:cNvSpPr>
          <p:nvPr/>
        </p:nvSpPr>
        <p:spPr>
          <a:xfrm>
            <a:off x="415924" y="1269000"/>
            <a:ext cx="4320000" cy="2160000"/>
          </a:xfrm>
          <a:prstGeom prst="rect">
            <a:avLst/>
          </a:prstGeom>
        </p:spPr>
        <p:txBody>
          <a:bodyPr/>
          <a:lstStyle/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Der Index sagt aus, wie viele Atome einer Sorte in einem Molekül gebunden sind.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Hier im Beispiel: 2 Wasserstoffatome und 1 Sauerstoffatom sind in einem Wassermolekül (= Teilchenpaket) gebunden.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Würde man den Index verändern, also das Teilchenpaket „aufschnüren“, so würde man einen anderen Stoff erhalten.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Beispiel: H</a:t>
            </a:r>
            <a:r>
              <a:rPr lang="de-DE" sz="1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O   = Wasser 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de-DE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H</a:t>
            </a:r>
            <a:r>
              <a:rPr lang="de-DE" sz="1200" baseline="-25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</a:t>
            </a:r>
            <a:r>
              <a:rPr lang="de-DE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</a:t>
            </a:r>
            <a:r>
              <a:rPr lang="de-DE" sz="1200" baseline="-25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</a:t>
            </a:r>
            <a:r>
              <a:rPr lang="de-DE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= Wasserstoffperoxid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Im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Wasserstoffperoxidmolekül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sind 2 Wasserstoffatome und </a:t>
            </a:r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Sauerstoffatome miteinander verbunden.</a:t>
            </a:r>
          </a:p>
        </p:txBody>
      </p:sp>
      <p:sp>
        <p:nvSpPr>
          <p:cNvPr id="59" name="Textplatzhalter 6"/>
          <p:cNvSpPr txBox="1">
            <a:spLocks noChangeAspect="1"/>
          </p:cNvSpPr>
          <p:nvPr/>
        </p:nvSpPr>
        <p:spPr>
          <a:xfrm>
            <a:off x="128464" y="132184"/>
            <a:ext cx="848544" cy="848544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</a:t>
            </a:r>
            <a:endParaRPr kumimoji="0" lang="de-DE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" name="Inhaltsplatzhalter 16"/>
          <p:cNvSpPr txBox="1">
            <a:spLocks/>
          </p:cNvSpPr>
          <p:nvPr/>
        </p:nvSpPr>
        <p:spPr>
          <a:xfrm>
            <a:off x="6033715" y="260648"/>
            <a:ext cx="2879725" cy="3603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Masse-Erhaltung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4" name="Textplatzhalter 6"/>
          <p:cNvSpPr txBox="1">
            <a:spLocks noChangeAspect="1"/>
          </p:cNvSpPr>
          <p:nvPr/>
        </p:nvSpPr>
        <p:spPr>
          <a:xfrm>
            <a:off x="5097016" y="116632"/>
            <a:ext cx="848544" cy="848544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</a:t>
            </a:r>
            <a:endParaRPr kumimoji="0" lang="de-DE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5" name="Inhaltsplatzhalter 27"/>
          <p:cNvSpPr txBox="1">
            <a:spLocks/>
          </p:cNvSpPr>
          <p:nvPr/>
        </p:nvSpPr>
        <p:spPr>
          <a:xfrm>
            <a:off x="1065163" y="3717032"/>
            <a:ext cx="3167757" cy="3603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Vergleich der Atomzahlen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8" name="Textplatzhalter 6"/>
          <p:cNvSpPr txBox="1">
            <a:spLocks noChangeAspect="1"/>
          </p:cNvSpPr>
          <p:nvPr/>
        </p:nvSpPr>
        <p:spPr>
          <a:xfrm>
            <a:off x="128464" y="3516560"/>
            <a:ext cx="848544" cy="848544"/>
          </a:xfrm>
          <a:prstGeom prst="ellipse">
            <a:avLst/>
          </a:prstGeom>
          <a:solidFill>
            <a:srgbClr val="00FF00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endParaRPr kumimoji="0" lang="de-DE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9" name="Textplatzhalter 6"/>
          <p:cNvSpPr txBox="1">
            <a:spLocks noChangeAspect="1"/>
          </p:cNvSpPr>
          <p:nvPr/>
        </p:nvSpPr>
        <p:spPr>
          <a:xfrm>
            <a:off x="5112568" y="3516560"/>
            <a:ext cx="848544" cy="848544"/>
          </a:xfrm>
          <a:prstGeom prst="ellipse">
            <a:avLst/>
          </a:prstGeom>
          <a:solidFill>
            <a:srgbClr val="00FF00"/>
          </a:solidFill>
        </p:spPr>
        <p:txBody>
          <a:bodyPr vert="horz" lIns="0" tIns="45720" rIns="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</a:t>
            </a:r>
            <a:endParaRPr kumimoji="0" lang="de-DE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0" name="Inhaltsplatzhalter 26"/>
          <p:cNvSpPr txBox="1">
            <a:spLocks/>
          </p:cNvSpPr>
          <p:nvPr/>
        </p:nvSpPr>
        <p:spPr>
          <a:xfrm>
            <a:off x="6033715" y="3717032"/>
            <a:ext cx="3239765" cy="3603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Vergleich der Atomzahlen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Inhaltsplatzhalter 1"/>
          <p:cNvSpPr txBox="1">
            <a:spLocks/>
          </p:cNvSpPr>
          <p:nvPr/>
        </p:nvSpPr>
        <p:spPr>
          <a:xfrm>
            <a:off x="1065163" y="260648"/>
            <a:ext cx="2879725" cy="3603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Index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064568" y="776611"/>
            <a:ext cx="774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200" dirty="0" smtClean="0">
                <a:latin typeface="Arial" pitchFamily="34" charset="0"/>
                <a:cs typeface="Arial" pitchFamily="34" charset="0"/>
              </a:rPr>
              <a:t>Beispiel:  </a:t>
            </a:r>
          </a:p>
        </p:txBody>
      </p:sp>
      <p:grpSp>
        <p:nvGrpSpPr>
          <p:cNvPr id="30" name="Gruppieren 29"/>
          <p:cNvGrpSpPr/>
          <p:nvPr/>
        </p:nvGrpSpPr>
        <p:grpSpPr>
          <a:xfrm>
            <a:off x="1954693" y="730445"/>
            <a:ext cx="1198107" cy="538315"/>
            <a:chOff x="2636912" y="1496616"/>
            <a:chExt cx="1198107" cy="538315"/>
          </a:xfrm>
        </p:grpSpPr>
        <p:grpSp>
          <p:nvGrpSpPr>
            <p:cNvPr id="31" name="Gruppieren 15"/>
            <p:cNvGrpSpPr/>
            <p:nvPr/>
          </p:nvGrpSpPr>
          <p:grpSpPr>
            <a:xfrm>
              <a:off x="2999950" y="1727154"/>
              <a:ext cx="835069" cy="307777"/>
              <a:chOff x="3486493" y="1871170"/>
              <a:chExt cx="835069" cy="307777"/>
            </a:xfrm>
          </p:grpSpPr>
          <p:cxnSp>
            <p:nvCxnSpPr>
              <p:cNvPr id="33" name="Gerade Verbindung 32"/>
              <p:cNvCxnSpPr/>
              <p:nvPr/>
            </p:nvCxnSpPr>
            <p:spPr>
              <a:xfrm>
                <a:off x="3486493" y="1979775"/>
                <a:ext cx="140457" cy="135885"/>
              </a:xfrm>
              <a:prstGeom prst="line">
                <a:avLst/>
              </a:prstGeom>
              <a:ln w="19050">
                <a:solidFill>
                  <a:srgbClr val="0000FF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/>
              <p:cNvCxnSpPr/>
              <p:nvPr/>
            </p:nvCxnSpPr>
            <p:spPr>
              <a:xfrm>
                <a:off x="3626950" y="2115660"/>
                <a:ext cx="694612" cy="0"/>
              </a:xfrm>
              <a:prstGeom prst="line">
                <a:avLst/>
              </a:prstGeom>
              <a:ln w="1905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feld 34"/>
              <p:cNvSpPr txBox="1"/>
              <p:nvPr/>
            </p:nvSpPr>
            <p:spPr>
              <a:xfrm>
                <a:off x="3698290" y="1871170"/>
                <a:ext cx="622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400" dirty="0" smtClean="0">
                    <a:latin typeface="Arial" pitchFamily="34" charset="0"/>
                    <a:cs typeface="Arial" pitchFamily="34" charset="0"/>
                  </a:rPr>
                  <a:t>Index</a:t>
                </a:r>
                <a:endParaRPr lang="de-DE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" name="Textfeld 31"/>
            <p:cNvSpPr txBox="1"/>
            <p:nvPr/>
          </p:nvSpPr>
          <p:spPr>
            <a:xfrm>
              <a:off x="2636912" y="1496616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20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de-DE" sz="20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DE" sz="2000" dirty="0" smtClean="0">
                  <a:latin typeface="Arial" pitchFamily="34" charset="0"/>
                  <a:cs typeface="Arial" pitchFamily="34" charset="0"/>
                </a:rPr>
                <a:t>O </a:t>
              </a:r>
              <a:endParaRPr lang="de-D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Ovale Legende 35"/>
          <p:cNvSpPr/>
          <p:nvPr/>
        </p:nvSpPr>
        <p:spPr>
          <a:xfrm>
            <a:off x="3080792" y="332656"/>
            <a:ext cx="1800200" cy="606399"/>
          </a:xfrm>
          <a:prstGeom prst="wedgeEllipseCallout">
            <a:avLst>
              <a:gd name="adj1" fmla="val -77909"/>
              <a:gd name="adj2" fmla="val 60864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Index=1 wird nicht  geschrieben!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Inhaltsplatzhalter 38"/>
          <p:cNvSpPr txBox="1">
            <a:spLocks/>
          </p:cNvSpPr>
          <p:nvPr/>
        </p:nvSpPr>
        <p:spPr>
          <a:xfrm>
            <a:off x="200729" y="4437112"/>
            <a:ext cx="4464240" cy="2232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</a:t>
            </a:r>
            <a:r>
              <a:rPr kumimoji="0" lang="de-DE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+ 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de-DE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Symbol"/>
              </a:rPr>
              <a:t>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 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H</a:t>
            </a:r>
            <a:r>
              <a:rPr kumimoji="0" lang="de-DE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2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272480" y="5517232"/>
            <a:ext cx="2160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Atomzahl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Eduktseite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de-DE" sz="1200" dirty="0">
                <a:latin typeface="Arial" pitchFamily="34" charset="0"/>
                <a:cs typeface="Arial" pitchFamily="34" charset="0"/>
              </a:rPr>
              <a:t>1 x </a:t>
            </a:r>
            <a:r>
              <a:rPr lang="de-DE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de-DE" sz="12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  </a:t>
            </a:r>
            <a:r>
              <a:rPr lang="de-DE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H-Atome</a:t>
            </a:r>
          </a:p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de-DE" sz="12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de-DE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  </a:t>
            </a:r>
            <a:r>
              <a:rPr lang="de-DE" sz="1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 O-Atome </a:t>
            </a:r>
          </a:p>
        </p:txBody>
      </p:sp>
      <p:grpSp>
        <p:nvGrpSpPr>
          <p:cNvPr id="41" name="Gruppieren 40"/>
          <p:cNvGrpSpPr/>
          <p:nvPr/>
        </p:nvGrpSpPr>
        <p:grpSpPr>
          <a:xfrm>
            <a:off x="2504728" y="5517233"/>
            <a:ext cx="2160000" cy="646331"/>
            <a:chOff x="3379844" y="6897217"/>
            <a:chExt cx="3452825" cy="678828"/>
          </a:xfrm>
        </p:grpSpPr>
        <p:sp>
          <p:nvSpPr>
            <p:cNvPr id="42" name="Textfeld 41"/>
            <p:cNvSpPr txBox="1"/>
            <p:nvPr/>
          </p:nvSpPr>
          <p:spPr>
            <a:xfrm>
              <a:off x="3379844" y="6897217"/>
              <a:ext cx="3452825" cy="6788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>
                  <a:latin typeface="Arial" pitchFamily="34" charset="0"/>
                  <a:cs typeface="Arial" pitchFamily="34" charset="0"/>
                </a:rPr>
                <a:t>Atomzahl</a:t>
              </a:r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 Produktseite</a:t>
              </a:r>
              <a:r>
                <a:rPr lang="de-DE" sz="1200" dirty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 algn="ctr"/>
              <a:r>
                <a:rPr lang="de-DE" sz="1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                  </a:t>
              </a:r>
              <a:r>
                <a:rPr lang="de-DE" sz="1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 H-Atome </a:t>
              </a:r>
            </a:p>
            <a:p>
              <a:pPr algn="ctr"/>
              <a:r>
                <a:rPr lang="de-DE" sz="1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                </a:t>
              </a:r>
              <a:r>
                <a:rPr lang="de-DE" sz="12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 O-Atom </a:t>
              </a:r>
              <a:endParaRPr lang="de-DE" sz="1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3851865" y="7182210"/>
              <a:ext cx="1479655" cy="290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1 x </a:t>
              </a:r>
              <a:r>
                <a:rPr lang="de-DE" sz="1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de-DE" sz="1200" baseline="-25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de-DE" sz="12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  = 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Ellipse 43"/>
          <p:cNvSpPr/>
          <p:nvPr/>
        </p:nvSpPr>
        <p:spPr>
          <a:xfrm>
            <a:off x="2064504" y="4869160"/>
            <a:ext cx="252000" cy="25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2244614" y="4869160"/>
            <a:ext cx="252000" cy="25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/>
          <p:cNvSpPr/>
          <p:nvPr/>
        </p:nvSpPr>
        <p:spPr>
          <a:xfrm>
            <a:off x="1695969" y="4943153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/>
          <p:cNvSpPr/>
          <p:nvPr/>
        </p:nvSpPr>
        <p:spPr>
          <a:xfrm>
            <a:off x="2936776" y="4869160"/>
            <a:ext cx="252000" cy="25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Ellipse 47"/>
          <p:cNvSpPr/>
          <p:nvPr/>
        </p:nvSpPr>
        <p:spPr>
          <a:xfrm>
            <a:off x="3122644" y="5038148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2859584" y="4941168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/>
        </p:nvSpPr>
        <p:spPr>
          <a:xfrm>
            <a:off x="1607373" y="4905176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Inhaltsplatzhalter 37"/>
          <p:cNvSpPr txBox="1">
            <a:spLocks/>
          </p:cNvSpPr>
          <p:nvPr/>
        </p:nvSpPr>
        <p:spPr>
          <a:xfrm>
            <a:off x="5385048" y="4437335"/>
            <a:ext cx="4176713" cy="19439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Um die Reaktionsgleichung zu korrigieren, muss man den Koeffizienten „</a:t>
            </a: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“ bei Wasserstoff auf der </a:t>
            </a:r>
            <a:r>
              <a:rPr kumimoji="0" lang="de-DE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Eduktseite</a:t>
            </a: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und bei Wasser auf der Produktseite hinzufügen.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</a:t>
            </a:r>
            <a:r>
              <a:rPr kumimoji="0" lang="de-DE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+ 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de-DE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dirty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de-DE" dirty="0">
                <a:latin typeface="Arial" pitchFamily="34" charset="0"/>
                <a:cs typeface="Arial" pitchFamily="34" charset="0"/>
                <a:sym typeface="Wingdings" pitchFamily="2" charset="2"/>
              </a:rPr>
              <a:t> 2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H</a:t>
            </a:r>
            <a:r>
              <a:rPr kumimoji="0" lang="de-DE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2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7066315" y="5533820"/>
            <a:ext cx="252000" cy="25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/>
        </p:nvSpPr>
        <p:spPr>
          <a:xfrm>
            <a:off x="7246425" y="5533820"/>
            <a:ext cx="252000" cy="25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/>
        </p:nvSpPr>
        <p:spPr>
          <a:xfrm>
            <a:off x="6656215" y="5524683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Ellipse 61"/>
          <p:cNvSpPr/>
          <p:nvPr/>
        </p:nvSpPr>
        <p:spPr>
          <a:xfrm>
            <a:off x="7994007" y="5464545"/>
            <a:ext cx="252000" cy="25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Ellipse 66"/>
          <p:cNvSpPr/>
          <p:nvPr/>
        </p:nvSpPr>
        <p:spPr>
          <a:xfrm>
            <a:off x="8179875" y="5633533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/>
          <p:cNvSpPr/>
          <p:nvPr/>
        </p:nvSpPr>
        <p:spPr>
          <a:xfrm>
            <a:off x="7916815" y="5536553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Ellipse 72"/>
          <p:cNvSpPr/>
          <p:nvPr/>
        </p:nvSpPr>
        <p:spPr>
          <a:xfrm>
            <a:off x="6567619" y="5486706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/>
          <p:cNvSpPr/>
          <p:nvPr/>
        </p:nvSpPr>
        <p:spPr>
          <a:xfrm>
            <a:off x="6717208" y="5727707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Ellipse 74"/>
          <p:cNvSpPr/>
          <p:nvPr/>
        </p:nvSpPr>
        <p:spPr>
          <a:xfrm>
            <a:off x="6789216" y="5691691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Ellipse 75"/>
          <p:cNvSpPr/>
          <p:nvPr/>
        </p:nvSpPr>
        <p:spPr>
          <a:xfrm>
            <a:off x="8320418" y="5672292"/>
            <a:ext cx="252000" cy="25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Ellipse 76"/>
          <p:cNvSpPr/>
          <p:nvPr/>
        </p:nvSpPr>
        <p:spPr>
          <a:xfrm>
            <a:off x="8326254" y="5841280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/>
          <p:cNvSpPr/>
          <p:nvPr/>
        </p:nvSpPr>
        <p:spPr>
          <a:xfrm>
            <a:off x="8348415" y="5600284"/>
            <a:ext cx="108000" cy="108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Textfeld 78"/>
          <p:cNvSpPr txBox="1"/>
          <p:nvPr/>
        </p:nvSpPr>
        <p:spPr>
          <a:xfrm>
            <a:off x="5241032" y="6023029"/>
            <a:ext cx="2160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Atomzahl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Eduktseite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de-DE" sz="1200" dirty="0">
                <a:latin typeface="Arial" pitchFamily="34" charset="0"/>
                <a:cs typeface="Arial" pitchFamily="34" charset="0"/>
              </a:rPr>
              <a:t>2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x </a:t>
            </a:r>
            <a:r>
              <a:rPr lang="de-DE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de-DE" sz="12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 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  </a:t>
            </a:r>
            <a:r>
              <a:rPr lang="de-DE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H-Atome</a:t>
            </a:r>
          </a:p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x</a:t>
            </a:r>
            <a:r>
              <a:rPr lang="de-DE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de-DE" sz="1200" baseline="-25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de-DE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=  </a:t>
            </a:r>
            <a:r>
              <a:rPr lang="de-DE" sz="1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 O-Atome 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7545528" y="6027502"/>
            <a:ext cx="2160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Atomzahl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Produktseite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H-Atome </a:t>
            </a:r>
          </a:p>
          <a:p>
            <a:pPr algn="ctr"/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de-DE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de-DE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O-Atome </a:t>
            </a:r>
            <a:endParaRPr lang="de-DE" sz="1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7807890" y="6299938"/>
            <a:ext cx="925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2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de-DE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de-DE" sz="12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de-DE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= 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Inhaltsplatzhalter 10"/>
          <p:cNvSpPr txBox="1">
            <a:spLocks/>
          </p:cNvSpPr>
          <p:nvPr/>
        </p:nvSpPr>
        <p:spPr>
          <a:xfrm>
            <a:off x="5385047" y="1269000"/>
            <a:ext cx="4320000" cy="2160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Der Koeffizient sagt aus, wie viele Moleküle einer Sorte vorhanden sind.</a:t>
            </a:r>
            <a:endParaRPr kumimoji="0" lang="de-DE" sz="1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Hier im Beispiel: 3 Moleküle Wasser sind vorhanden.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Möchte man die Gesamtzahl der Atome (= Teilchen) ermitteln, muss man den Koeffizienten mit dem Index der jeweiligen Atomsorte multiplizieren.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Hier im Beispiel:   3 x 2  H-Atome = 6 H-Atome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       3 x 1  O-Atom   = 3 O-Atome</a:t>
            </a:r>
          </a:p>
        </p:txBody>
      </p:sp>
      <p:sp>
        <p:nvSpPr>
          <p:cNvPr id="85" name="Textfeld 84"/>
          <p:cNvSpPr txBox="1"/>
          <p:nvPr/>
        </p:nvSpPr>
        <p:spPr>
          <a:xfrm>
            <a:off x="6051122" y="779218"/>
            <a:ext cx="774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200" dirty="0" smtClean="0">
                <a:latin typeface="Arial" pitchFamily="34" charset="0"/>
                <a:cs typeface="Arial" pitchFamily="34" charset="0"/>
              </a:rPr>
              <a:t>Beispiel:  </a:t>
            </a:r>
          </a:p>
        </p:txBody>
      </p:sp>
      <p:sp>
        <p:nvSpPr>
          <p:cNvPr id="86" name="Ovale Legende 85"/>
          <p:cNvSpPr/>
          <p:nvPr/>
        </p:nvSpPr>
        <p:spPr>
          <a:xfrm>
            <a:off x="8121352" y="548680"/>
            <a:ext cx="1728192" cy="648072"/>
          </a:xfrm>
          <a:prstGeom prst="wedgeEllipseCallout">
            <a:avLst>
              <a:gd name="adj1" fmla="val -59572"/>
              <a:gd name="adj2" fmla="val -36205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Koeffizient =1 wird nicht geschrieben!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7" name="Gruppieren 86"/>
          <p:cNvGrpSpPr/>
          <p:nvPr/>
        </p:nvGrpSpPr>
        <p:grpSpPr>
          <a:xfrm>
            <a:off x="6753200" y="487705"/>
            <a:ext cx="1253983" cy="673272"/>
            <a:chOff x="2636912" y="905506"/>
            <a:chExt cx="1253983" cy="673272"/>
          </a:xfrm>
        </p:grpSpPr>
        <p:sp>
          <p:nvSpPr>
            <p:cNvPr id="88" name="Textfeld 87"/>
            <p:cNvSpPr txBox="1"/>
            <p:nvPr/>
          </p:nvSpPr>
          <p:spPr>
            <a:xfrm>
              <a:off x="2636912" y="1240224"/>
              <a:ext cx="7970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>
                  <a:latin typeface="Arial" pitchFamily="34" charset="0"/>
                  <a:cs typeface="Arial" pitchFamily="34" charset="0"/>
                </a:rPr>
                <a:t>3 H</a:t>
              </a:r>
              <a:r>
                <a:rPr lang="de-DE" sz="16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DE" sz="1600" dirty="0" smtClean="0">
                  <a:latin typeface="Arial" pitchFamily="34" charset="0"/>
                  <a:cs typeface="Arial" pitchFamily="34" charset="0"/>
                </a:rPr>
                <a:t>O </a:t>
              </a:r>
              <a:endParaRPr lang="de-DE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9" name="Gerade Verbindung mit Pfeil 88"/>
            <p:cNvCxnSpPr/>
            <p:nvPr/>
          </p:nvCxnSpPr>
          <p:spPr>
            <a:xfrm flipH="1">
              <a:off x="2809394" y="1124671"/>
              <a:ext cx="179976" cy="173047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/>
            <p:nvPr/>
          </p:nvCxnSpPr>
          <p:spPr>
            <a:xfrm>
              <a:off x="2989370" y="1124672"/>
              <a:ext cx="870936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feld 90"/>
            <p:cNvSpPr txBox="1"/>
            <p:nvPr/>
          </p:nvSpPr>
          <p:spPr>
            <a:xfrm>
              <a:off x="2992444" y="905506"/>
              <a:ext cx="898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latin typeface="Arial" pitchFamily="34" charset="0"/>
                  <a:cs typeface="Arial" pitchFamily="34" charset="0"/>
                </a:rPr>
                <a:t>Koeffizient</a:t>
              </a:r>
              <a:endParaRPr lang="de-DE" sz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6"/>
          <p:cNvSpPr txBox="1">
            <a:spLocks/>
          </p:cNvSpPr>
          <p:nvPr/>
        </p:nvSpPr>
        <p:spPr>
          <a:xfrm>
            <a:off x="1352600" y="549152"/>
            <a:ext cx="2160000" cy="2160000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</a:t>
            </a:r>
            <a:endParaRPr kumimoji="0" lang="de-DE" sz="1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platzhalter 6"/>
          <p:cNvSpPr txBox="1">
            <a:spLocks/>
          </p:cNvSpPr>
          <p:nvPr/>
        </p:nvSpPr>
        <p:spPr>
          <a:xfrm>
            <a:off x="6393950" y="548775"/>
            <a:ext cx="2160000" cy="2160000"/>
          </a:xfrm>
          <a:prstGeom prst="ellipse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</a:t>
            </a:r>
            <a:endParaRPr kumimoji="0" lang="de-DE" sz="1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platzhalter 6"/>
          <p:cNvSpPr txBox="1">
            <a:spLocks/>
          </p:cNvSpPr>
          <p:nvPr/>
        </p:nvSpPr>
        <p:spPr>
          <a:xfrm>
            <a:off x="1352050" y="4149225"/>
            <a:ext cx="2160000" cy="2160000"/>
          </a:xfrm>
          <a:prstGeom prst="ellipse">
            <a:avLst/>
          </a:prstGeom>
          <a:solidFill>
            <a:srgbClr val="00FF00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9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</a:t>
            </a:r>
            <a:endParaRPr kumimoji="0" lang="de-DE" sz="9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extplatzhalter 6"/>
          <p:cNvSpPr txBox="1">
            <a:spLocks/>
          </p:cNvSpPr>
          <p:nvPr/>
        </p:nvSpPr>
        <p:spPr>
          <a:xfrm>
            <a:off x="6393950" y="4149225"/>
            <a:ext cx="2160000" cy="2160000"/>
          </a:xfrm>
          <a:prstGeom prst="ellipse">
            <a:avLst/>
          </a:prstGeom>
          <a:solidFill>
            <a:srgbClr val="00FF00"/>
          </a:solidFill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endParaRPr kumimoji="0" lang="de-DE" sz="1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A4-Papier (210x297 mm)</PresentationFormat>
  <Paragraphs>77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Company>Uni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7</cp:revision>
  <dcterms:created xsi:type="dcterms:W3CDTF">2012-02-27T13:35:43Z</dcterms:created>
  <dcterms:modified xsi:type="dcterms:W3CDTF">2012-02-27T14:30:34Z</dcterms:modified>
</cp:coreProperties>
</file>