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8" r:id="rId2"/>
    <p:sldMasterId id="2147483720" r:id="rId3"/>
  </p:sldMasterIdLst>
  <p:notesMasterIdLst>
    <p:notesMasterId r:id="rId59"/>
  </p:notesMasterIdLst>
  <p:sldIdLst>
    <p:sldId id="256" r:id="rId4"/>
    <p:sldId id="277" r:id="rId5"/>
    <p:sldId id="257" r:id="rId6"/>
    <p:sldId id="278" r:id="rId7"/>
    <p:sldId id="259" r:id="rId8"/>
    <p:sldId id="280" r:id="rId9"/>
    <p:sldId id="292" r:id="rId10"/>
    <p:sldId id="293" r:id="rId11"/>
    <p:sldId id="262" r:id="rId12"/>
    <p:sldId id="281" r:id="rId13"/>
    <p:sldId id="287" r:id="rId14"/>
    <p:sldId id="288" r:id="rId15"/>
    <p:sldId id="289" r:id="rId16"/>
    <p:sldId id="291" r:id="rId17"/>
    <p:sldId id="263" r:id="rId18"/>
    <p:sldId id="264" r:id="rId19"/>
    <p:sldId id="294" r:id="rId20"/>
    <p:sldId id="295" r:id="rId21"/>
    <p:sldId id="296" r:id="rId22"/>
    <p:sldId id="290" r:id="rId23"/>
    <p:sldId id="265" r:id="rId24"/>
    <p:sldId id="282" r:id="rId25"/>
    <p:sldId id="266" r:id="rId26"/>
    <p:sldId id="267" r:id="rId27"/>
    <p:sldId id="297" r:id="rId28"/>
    <p:sldId id="298" r:id="rId29"/>
    <p:sldId id="299" r:id="rId30"/>
    <p:sldId id="300" r:id="rId31"/>
    <p:sldId id="268" r:id="rId32"/>
    <p:sldId id="283" r:id="rId33"/>
    <p:sldId id="301" r:id="rId34"/>
    <p:sldId id="302" r:id="rId35"/>
    <p:sldId id="303" r:id="rId36"/>
    <p:sldId id="304" r:id="rId37"/>
    <p:sldId id="269" r:id="rId38"/>
    <p:sldId id="270" r:id="rId39"/>
    <p:sldId id="305" r:id="rId40"/>
    <p:sldId id="284" r:id="rId41"/>
    <p:sldId id="306" r:id="rId42"/>
    <p:sldId id="307" r:id="rId43"/>
    <p:sldId id="273" r:id="rId44"/>
    <p:sldId id="285" r:id="rId45"/>
    <p:sldId id="308" r:id="rId46"/>
    <p:sldId id="309" r:id="rId47"/>
    <p:sldId id="311" r:id="rId48"/>
    <p:sldId id="312" r:id="rId49"/>
    <p:sldId id="313" r:id="rId50"/>
    <p:sldId id="314" r:id="rId51"/>
    <p:sldId id="315" r:id="rId52"/>
    <p:sldId id="316" r:id="rId53"/>
    <p:sldId id="310" r:id="rId54"/>
    <p:sldId id="317" r:id="rId55"/>
    <p:sldId id="275" r:id="rId56"/>
    <p:sldId id="318" r:id="rId57"/>
    <p:sldId id="276" r:id="rId58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9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6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624" y="108"/>
      </p:cViewPr>
      <p:guideLst>
        <p:guide orient="horz" pos="299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96424-E4FD-4E7A-9374-9E61F1B32A01}" type="datetimeFigureOut">
              <a:rPr lang="de-DE" smtClean="0"/>
              <a:t>11.09.2019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9838"/>
            <a:ext cx="48355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EB034-05A9-4396-BE02-81B8D830A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47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EB034-05A9-4396-BE02-81B8D830AF17}" type="slidenum">
              <a:rPr lang="de-DE" smtClean="0"/>
              <a:t>55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901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rst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68424" y="1620000"/>
            <a:ext cx="7200000" cy="36000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1368000" y="5580950"/>
            <a:ext cx="7200000" cy="540000"/>
          </a:xfrm>
        </p:spPr>
        <p:txBody>
          <a:bodyPr anchor="ctr">
            <a:noAutofit/>
          </a:bodyPr>
          <a:lstStyle>
            <a:lvl1pPr>
              <a:defRPr b="1"/>
            </a:lvl1pPr>
          </a:lstStyle>
          <a:p>
            <a:pPr lvl="0"/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705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tsorg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 anchor="t">
            <a:noAutofit/>
          </a:bodyPr>
          <a:lstStyle>
            <a:lvl1pPr marL="177800" indent="-177800"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3960000" y="720000"/>
            <a:ext cx="205200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 smtClean="0"/>
              <a:t>Entsorgung</a:t>
            </a:r>
            <a:endParaRPr lang="de-DE" sz="2800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6000" y="504000"/>
            <a:ext cx="814784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67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ilf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 anchor="ctr">
            <a:noAutofit/>
          </a:bodyPr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500000" y="720000"/>
            <a:ext cx="90000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 smtClean="0"/>
              <a:t>Hilfe</a:t>
            </a:r>
            <a:endParaRPr lang="de-DE" sz="2800" dirty="0"/>
          </a:p>
        </p:txBody>
      </p:sp>
      <p:pic>
        <p:nvPicPr>
          <p:cNvPr id="7" name="Inhaltsplatzhalter 3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0000" y="540000"/>
            <a:ext cx="58212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985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ilf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6838" y="1440000"/>
            <a:ext cx="7200000" cy="3600000"/>
          </a:xfrm>
        </p:spPr>
        <p:txBody>
          <a:bodyPr anchor="ctr">
            <a:noAutofit/>
          </a:bodyPr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Inhaltsplatzhalter 4"/>
          <p:cNvSpPr>
            <a:spLocks noGrp="1" noChangeAspect="1"/>
          </p:cNvSpPr>
          <p:nvPr>
            <p:ph sz="quarter" idx="14"/>
          </p:nvPr>
        </p:nvSpPr>
        <p:spPr>
          <a:xfrm>
            <a:off x="720000" y="5220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1726838" y="5220000"/>
            <a:ext cx="6840000" cy="900000"/>
          </a:xfrm>
        </p:spPr>
        <p:txBody>
          <a:bodyPr anchor="ctr">
            <a:noAutofit/>
          </a:bodyPr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4500000" y="720000"/>
            <a:ext cx="90000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 smtClean="0"/>
              <a:t>Hilfe</a:t>
            </a:r>
            <a:endParaRPr lang="de-DE" sz="2800" dirty="0"/>
          </a:p>
        </p:txBody>
      </p:sp>
      <p:pic>
        <p:nvPicPr>
          <p:cNvPr id="8" name="Inhaltsplatzhalter 3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0000" y="540000"/>
            <a:ext cx="58212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5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oesu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 anchor="ctr">
            <a:noAutofit/>
          </a:bodyPr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284000" y="720000"/>
            <a:ext cx="136608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 smtClean="0"/>
              <a:t>Lösung</a:t>
            </a:r>
            <a:endParaRPr lang="de-DE" sz="2800" dirty="0"/>
          </a:p>
        </p:txBody>
      </p:sp>
      <p:pic>
        <p:nvPicPr>
          <p:cNvPr id="7" name="Inhaltsplatzhalter 3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0000" y="540000"/>
            <a:ext cx="46664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8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oesu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6838" y="1440000"/>
            <a:ext cx="7200000" cy="3600000"/>
          </a:xfrm>
        </p:spPr>
        <p:txBody>
          <a:bodyPr anchor="ctr">
            <a:noAutofit/>
          </a:bodyPr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720000" y="5220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1726838" y="5220000"/>
            <a:ext cx="6840000" cy="900000"/>
          </a:xfrm>
        </p:spPr>
        <p:txBody>
          <a:bodyPr anchor="ctr">
            <a:noAutofit/>
          </a:bodyPr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4284000" y="720000"/>
            <a:ext cx="136608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 smtClean="0"/>
              <a:t>Lösung</a:t>
            </a:r>
            <a:endParaRPr lang="de-DE" sz="2800" dirty="0"/>
          </a:p>
        </p:txBody>
      </p:sp>
      <p:pic>
        <p:nvPicPr>
          <p:cNvPr id="8" name="Inhaltsplatzhalter 3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0000" y="540000"/>
            <a:ext cx="46664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46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lbsteinschätz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feld 4"/>
          <p:cNvSpPr txBox="1"/>
          <p:nvPr userDrawn="1"/>
        </p:nvSpPr>
        <p:spPr>
          <a:xfrm>
            <a:off x="2664000" y="1438190"/>
            <a:ext cx="4608000" cy="3600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de-DE" b="1" dirty="0" smtClean="0"/>
              <a:t>Ordne</a:t>
            </a:r>
            <a:r>
              <a:rPr lang="de-DE" b="1" baseline="0" dirty="0" smtClean="0"/>
              <a:t> dich gedanklich einem Smiley zu.</a:t>
            </a:r>
            <a:endParaRPr lang="de-DE" b="1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1366838" y="1980000"/>
            <a:ext cx="7199312" cy="720000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/>
          </p:nvPr>
        </p:nvSpPr>
        <p:spPr>
          <a:xfrm>
            <a:off x="1366838" y="4140000"/>
            <a:ext cx="7199312" cy="1980000"/>
          </a:xfrm>
        </p:spPr>
        <p:txBody>
          <a:bodyPr anchor="t">
            <a:noAutofit/>
          </a:bodyPr>
          <a:lstStyle>
            <a:lvl1pPr marL="180000" indent="-180000">
              <a:buFont typeface="Arial" panose="020B0604020202020204" pitchFamily="34" charset="0"/>
              <a:buChar char="•"/>
              <a:defRPr/>
            </a:lvl1pPr>
            <a:lvl2pPr marL="180000" indent="-180000">
              <a:buFont typeface="Arial" panose="020B0604020202020204" pitchFamily="34" charset="0"/>
              <a:buChar char="•"/>
              <a:defRPr/>
            </a:lvl2pPr>
            <a:lvl3pPr marL="180000" indent="-180000">
              <a:buFont typeface="Arial" panose="020B0604020202020204" pitchFamily="34" charset="0"/>
              <a:buChar char="•"/>
              <a:defRPr/>
            </a:lvl3pPr>
            <a:lvl4pPr marL="180000" indent="-180000">
              <a:buFont typeface="Arial" panose="020B0604020202020204" pitchFamily="34" charset="0"/>
              <a:buChar char="•"/>
              <a:defRPr/>
            </a:lvl4pPr>
            <a:lvl5pPr marL="180000" indent="-18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0" y="2880000"/>
            <a:ext cx="5262410" cy="108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33324"/>
            <a:ext cx="49366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87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Rueck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96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eck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866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512B0DB9-0322-4ED9-940E-5222A7C612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07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Hilf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Inhaltsplatzhalter 3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44000" y="540000"/>
            <a:ext cx="3104647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83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oe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Inhaltsplatzhalter 3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2000" y="540000"/>
            <a:ext cx="248877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29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tzt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20000" y="3600000"/>
            <a:ext cx="8460000" cy="252000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b="0"/>
            </a:lvl1pPr>
            <a:lvl2pPr algn="l">
              <a:lnSpc>
                <a:spcPct val="100000"/>
              </a:lnSpc>
              <a:spcBef>
                <a:spcPts val="0"/>
              </a:spcBef>
              <a:defRPr sz="1400" b="0"/>
            </a:lvl2pPr>
            <a:lvl3pPr algn="l">
              <a:lnSpc>
                <a:spcPct val="100000"/>
              </a:lnSpc>
              <a:spcBef>
                <a:spcPts val="0"/>
              </a:spcBef>
              <a:defRPr sz="1400" b="0"/>
            </a:lvl3pPr>
            <a:lvl4pPr algn="l">
              <a:lnSpc>
                <a:spcPct val="100000"/>
              </a:lnSpc>
              <a:spcBef>
                <a:spcPts val="0"/>
              </a:spcBef>
              <a:defRPr sz="1400" b="0"/>
            </a:lvl4pPr>
            <a:lvl5pPr algn="l">
              <a:lnSpc>
                <a:spcPct val="100000"/>
              </a:lnSpc>
              <a:spcBef>
                <a:spcPts val="0"/>
              </a:spcBef>
              <a:defRPr sz="1400" b="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852000" y="6444000"/>
            <a:ext cx="2232000" cy="360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512B0DB9-0322-4ED9-940E-5222A7C612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Inhaltsplatzhalter 2"/>
          <p:cNvSpPr>
            <a:spLocks noGrp="1"/>
          </p:cNvSpPr>
          <p:nvPr>
            <p:ph idx="13"/>
          </p:nvPr>
        </p:nvSpPr>
        <p:spPr>
          <a:xfrm>
            <a:off x="720000" y="612000"/>
            <a:ext cx="8460000" cy="2736000"/>
          </a:xfrm>
        </p:spPr>
        <p:txBody>
          <a:bodyPr anchor="ctr">
            <a:noAutofit/>
          </a:bodyPr>
          <a:lstStyle>
            <a:lvl1pPr algn="ctr">
              <a:lnSpc>
                <a:spcPct val="150000"/>
              </a:lnSpc>
              <a:spcBef>
                <a:spcPts val="0"/>
              </a:spcBef>
              <a:defRPr sz="2000" b="0"/>
            </a:lvl1pPr>
            <a:lvl2pPr algn="ctr">
              <a:lnSpc>
                <a:spcPct val="150000"/>
              </a:lnSpc>
              <a:spcBef>
                <a:spcPts val="0"/>
              </a:spcBef>
              <a:defRPr sz="2000" b="0"/>
            </a:lvl2pPr>
            <a:lvl3pPr algn="ctr">
              <a:lnSpc>
                <a:spcPct val="150000"/>
              </a:lnSpc>
              <a:spcBef>
                <a:spcPts val="0"/>
              </a:spcBef>
              <a:defRPr sz="2000" b="0"/>
            </a:lvl3pPr>
            <a:lvl4pPr algn="ctr">
              <a:lnSpc>
                <a:spcPct val="150000"/>
              </a:lnSpc>
              <a:spcBef>
                <a:spcPts val="0"/>
              </a:spcBef>
              <a:defRPr sz="2000" b="0"/>
            </a:lvl4pPr>
            <a:lvl5pPr algn="ctr">
              <a:lnSpc>
                <a:spcPct val="150000"/>
              </a:lnSpc>
              <a:spcBef>
                <a:spcPts val="0"/>
              </a:spcBef>
              <a:defRPr sz="2000" b="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60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ufgab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 noChangeAspect="1"/>
          </p:cNvSpPr>
          <p:nvPr>
            <p:ph sz="quarter" idx="13"/>
          </p:nvPr>
        </p:nvSpPr>
        <p:spPr>
          <a:xfrm>
            <a:off x="432000" y="504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2535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ufgab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indent="0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 anchor="t">
            <a:noAutofit/>
          </a:bodyPr>
          <a:lstStyle>
            <a:lvl1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1pPr>
            <a:lvl2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2pPr>
            <a:lvl3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3pPr>
            <a:lvl4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4pPr>
            <a:lvl5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indent="0">
              <a:defRPr/>
            </a:lvl1pPr>
          </a:lstStyle>
          <a:p>
            <a:fld id="{649AAC7D-4B30-4604-BD35-0C4E56313D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 noChangeAspect="1"/>
          </p:cNvSpPr>
          <p:nvPr>
            <p:ph sz="quarter" idx="13"/>
          </p:nvPr>
        </p:nvSpPr>
        <p:spPr>
          <a:xfrm>
            <a:off x="432000" y="504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7" name="Inhaltsplatzhalter 7"/>
          <p:cNvSpPr>
            <a:spLocks noGrp="1" noChangeAspect="1"/>
          </p:cNvSpPr>
          <p:nvPr>
            <p:ph sz="quarter" idx="14"/>
          </p:nvPr>
        </p:nvSpPr>
        <p:spPr>
          <a:xfrm>
            <a:off x="432000" y="1512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9" name="Inhaltsplatzhalter 7"/>
          <p:cNvSpPr>
            <a:spLocks noGrp="1"/>
          </p:cNvSpPr>
          <p:nvPr>
            <p:ph sz="quarter" idx="15"/>
          </p:nvPr>
        </p:nvSpPr>
        <p:spPr>
          <a:xfrm>
            <a:off x="432000" y="2628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10" name="Inhaltsplatzhalter 7"/>
          <p:cNvSpPr>
            <a:spLocks noGrp="1" noChangeAspect="1"/>
          </p:cNvSpPr>
          <p:nvPr>
            <p:ph sz="quarter" idx="16"/>
          </p:nvPr>
        </p:nvSpPr>
        <p:spPr>
          <a:xfrm>
            <a:off x="432000" y="3744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11" name="Inhaltsplatzhalter 7"/>
          <p:cNvSpPr>
            <a:spLocks noGrp="1" noChangeAspect="1"/>
          </p:cNvSpPr>
          <p:nvPr>
            <p:ph sz="quarter" idx="17"/>
          </p:nvPr>
        </p:nvSpPr>
        <p:spPr>
          <a:xfrm>
            <a:off x="432000" y="4860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8790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ufgab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6838" y="1440000"/>
            <a:ext cx="7200000" cy="3600000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 noChangeAspect="1"/>
          </p:cNvSpPr>
          <p:nvPr>
            <p:ph sz="quarter" idx="13"/>
          </p:nvPr>
        </p:nvSpPr>
        <p:spPr>
          <a:xfrm>
            <a:off x="432000" y="504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720000" y="5220000"/>
            <a:ext cx="900000" cy="900000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1726838" y="5220000"/>
            <a:ext cx="6840000" cy="900000"/>
          </a:xfrm>
        </p:spPr>
        <p:txBody>
          <a:bodyPr anchor="ctr"/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5781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ufgab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Inhaltsplatzhalter 7"/>
          <p:cNvSpPr>
            <a:spLocks noGrp="1" noChangeAspect="1"/>
          </p:cNvSpPr>
          <p:nvPr>
            <p:ph sz="quarter" idx="13"/>
          </p:nvPr>
        </p:nvSpPr>
        <p:spPr>
          <a:xfrm>
            <a:off x="432000" y="504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5980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20000" y="648000"/>
            <a:ext cx="84600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000" y="1620000"/>
            <a:ext cx="7200000" cy="36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52000" y="6444000"/>
            <a:ext cx="2232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0DB9-0322-4ED9-940E-5222A7C612B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360000" y="432000"/>
            <a:ext cx="9180000" cy="5940000"/>
          </a:xfrm>
          <a:prstGeom prst="rect">
            <a:avLst/>
          </a:prstGeom>
          <a:noFill/>
          <a:ln w="38100" cap="sq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92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1" r:id="rId3"/>
    <p:sldLayoutId id="2147483696" r:id="rId4"/>
    <p:sldLayoutId id="2147483697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838" y="613324"/>
            <a:ext cx="7200000" cy="720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000" y="1440000"/>
            <a:ext cx="7200000" cy="4320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52000" y="6444000"/>
            <a:ext cx="2232000" cy="360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AC7D-4B30-4604-BD35-0C4E56313D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360000" y="432000"/>
            <a:ext cx="9180000" cy="5940000"/>
          </a:xfrm>
          <a:prstGeom prst="rect">
            <a:avLst/>
          </a:prstGeom>
          <a:noFill/>
          <a:ln w="38100" cap="sq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/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1188000" y="1368000"/>
            <a:ext cx="756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97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0" r:id="rId2"/>
    <p:sldLayoutId id="2147483712" r:id="rId3"/>
    <p:sldLayoutId id="2147483713" r:id="rId4"/>
    <p:sldLayoutId id="2147483714" r:id="rId5"/>
    <p:sldLayoutId id="2147483715" r:id="rId6"/>
    <p:sldLayoutId id="2147483717" r:id="rId7"/>
    <p:sldLayoutId id="2147483716" r:id="rId8"/>
    <p:sldLayoutId id="2147483718" r:id="rId9"/>
    <p:sldLayoutId id="2147483719" r:id="rId10"/>
    <p:sldLayoutId id="214748372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52000" y="6444000"/>
            <a:ext cx="22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61DB-6A4C-470A-BFE3-24928CEFD3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65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image" Target="../media/image9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Die Fällungsreaktion auf Teilchen-Ebene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Analyse einer Steinsalz-Leuchte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Stand </a:t>
            </a:r>
            <a:fld id="{7FF099BC-DE27-4D02-83B1-60D8B0D88970}" type="datetime1">
              <a:rPr lang="de-DE" smtClean="0"/>
              <a:t>11.09.2019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125" y="1855886"/>
            <a:ext cx="3600000" cy="2571429"/>
          </a:xfrm>
          <a:prstGeom prst="ellipse">
            <a:avLst/>
          </a:prstGeom>
          <a:ln>
            <a:noFill/>
          </a:ln>
          <a:effectLst>
            <a:softEdge rad="114300"/>
          </a:effectLst>
        </p:spPr>
      </p:pic>
      <p:grpSp>
        <p:nvGrpSpPr>
          <p:cNvPr id="7" name="Gruppieren 6"/>
          <p:cNvGrpSpPr>
            <a:grpSpLocks noChangeAspect="1"/>
          </p:cNvGrpSpPr>
          <p:nvPr/>
        </p:nvGrpSpPr>
        <p:grpSpPr>
          <a:xfrm rot="8073178">
            <a:off x="2248633" y="2058653"/>
            <a:ext cx="2228727" cy="2089696"/>
            <a:chOff x="2142388" y="422150"/>
            <a:chExt cx="6336575" cy="5941288"/>
          </a:xfrm>
        </p:grpSpPr>
        <p:sp>
          <p:nvSpPr>
            <p:cNvPr id="8" name="Würfel 50"/>
            <p:cNvSpPr/>
            <p:nvPr/>
          </p:nvSpPr>
          <p:spPr>
            <a:xfrm>
              <a:off x="2591779" y="692150"/>
              <a:ext cx="5617183" cy="5221288"/>
            </a:xfrm>
            <a:prstGeom prst="cub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>
              <a:spLocks noChangeAspect="1"/>
            </p:cNvSpPr>
            <p:nvPr/>
          </p:nvSpPr>
          <p:spPr>
            <a:xfrm>
              <a:off x="2142388" y="1563430"/>
              <a:ext cx="900000" cy="900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>
              <a:spLocks noChangeAspect="1"/>
            </p:cNvSpPr>
            <p:nvPr/>
          </p:nvSpPr>
          <p:spPr>
            <a:xfrm>
              <a:off x="6451342" y="5463438"/>
              <a:ext cx="900000" cy="900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>
              <a:spLocks noChangeAspect="1"/>
            </p:cNvSpPr>
            <p:nvPr/>
          </p:nvSpPr>
          <p:spPr>
            <a:xfrm>
              <a:off x="6461975" y="1552797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2" name="Gerade Verbindung 54"/>
            <p:cNvCxnSpPr/>
            <p:nvPr/>
          </p:nvCxnSpPr>
          <p:spPr>
            <a:xfrm>
              <a:off x="3887788" y="692150"/>
              <a:ext cx="0" cy="39243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55"/>
            <p:cNvCxnSpPr/>
            <p:nvPr/>
          </p:nvCxnSpPr>
          <p:spPr>
            <a:xfrm flipH="1" flipV="1">
              <a:off x="3887788" y="4606218"/>
              <a:ext cx="4321175" cy="1023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56"/>
            <p:cNvCxnSpPr/>
            <p:nvPr/>
          </p:nvCxnSpPr>
          <p:spPr>
            <a:xfrm flipV="1">
              <a:off x="2592388" y="4616450"/>
              <a:ext cx="1295400" cy="12969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Ellipse 14"/>
            <p:cNvSpPr>
              <a:spLocks noChangeAspect="1"/>
            </p:cNvSpPr>
            <p:nvPr/>
          </p:nvSpPr>
          <p:spPr>
            <a:xfrm>
              <a:off x="2142388" y="5452805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>
              <a:spLocks noChangeAspect="1"/>
            </p:cNvSpPr>
            <p:nvPr/>
          </p:nvSpPr>
          <p:spPr>
            <a:xfrm>
              <a:off x="7938963" y="422150"/>
              <a:ext cx="540000" cy="540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>
              <a:spLocks noChangeAspect="1"/>
            </p:cNvSpPr>
            <p:nvPr/>
          </p:nvSpPr>
          <p:spPr>
            <a:xfrm>
              <a:off x="3628421" y="4346450"/>
              <a:ext cx="540000" cy="540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>
              <a:spLocks noChangeAspect="1"/>
            </p:cNvSpPr>
            <p:nvPr/>
          </p:nvSpPr>
          <p:spPr>
            <a:xfrm>
              <a:off x="3617788" y="422150"/>
              <a:ext cx="540000" cy="54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/>
            <p:cNvSpPr>
              <a:spLocks noChangeAspect="1"/>
            </p:cNvSpPr>
            <p:nvPr/>
          </p:nvSpPr>
          <p:spPr>
            <a:xfrm>
              <a:off x="7938963" y="4346450"/>
              <a:ext cx="540000" cy="54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76285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929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Legende. Du findest folgende Kärtchen vor: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11</a:t>
            </a:fld>
            <a:endParaRPr lang="de-DE"/>
          </a:p>
        </p:txBody>
      </p:sp>
      <p:pic>
        <p:nvPicPr>
          <p:cNvPr id="13" name="Inhaltsplatzhalter 12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31800" y="530606"/>
            <a:ext cx="900113" cy="845376"/>
          </a:xfrm>
          <a:prstGeom prst="rect">
            <a:avLst/>
          </a:prstGeom>
        </p:spPr>
      </p:pic>
      <p:pic>
        <p:nvPicPr>
          <p:cNvPr id="16" name="Inhaltsplatzhalter 1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31800" y="1622294"/>
            <a:ext cx="900113" cy="6781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Inhaltsplatzhalter 16"/>
          <p:cNvPicPr>
            <a:picLocks noGrp="1" noChangeAspect="1"/>
          </p:cNvPicPr>
          <p:nvPr>
            <p:ph sz="quarter" idx="15"/>
          </p:nvPr>
        </p:nvPicPr>
        <p:blipFill>
          <a:blip r:embed="rId4"/>
          <a:stretch>
            <a:fillRect/>
          </a:stretch>
        </p:blipFill>
        <p:spPr>
          <a:xfrm>
            <a:off x="433321" y="2627313"/>
            <a:ext cx="897071" cy="9001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Inhaltsplatzhalter 19"/>
          <p:cNvPicPr>
            <a:picLocks noGrp="1" noChangeAspect="1"/>
          </p:cNvPicPr>
          <p:nvPr>
            <p:ph sz="quarter" idx="17"/>
          </p:nvPr>
        </p:nvPicPr>
        <p:blipFill>
          <a:blip r:embed="rId5"/>
          <a:stretch>
            <a:fillRect/>
          </a:stretch>
        </p:blipFill>
        <p:spPr>
          <a:xfrm>
            <a:off x="437882" y="4859338"/>
            <a:ext cx="887948" cy="9001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Inhaltsplatzhalt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de-DE" dirty="0" smtClean="0"/>
              <a:t>Diese Kärtchen bedeuten „Wasser-Teilchen“. Die 4 abgebildeten stehen für „viele Wasser-Teilchen“.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de-DE" dirty="0" smtClean="0"/>
              <a:t>Anionen, z.B. das Chlorid-Anion. Der gefärbte Rand steht für eine „besondere Eigenschaft“, die man jetzt noch nicht kennen muss.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de-DE" dirty="0" smtClean="0"/>
              <a:t>Genauso bei Kationen. Die sind meistens kleiner als Anionen, was hier aber keine Rolle spielt.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de-DE" dirty="0" smtClean="0"/>
              <a:t>Das besondere Silber-Kation hat gleich mehrere Farben, also mehrere „besondere Eigenschaften“.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endParaRPr lang="de-DE" dirty="0"/>
          </a:p>
        </p:txBody>
      </p:sp>
      <p:pic>
        <p:nvPicPr>
          <p:cNvPr id="21" name="Inhaltsplatzhalter 20"/>
          <p:cNvPicPr>
            <a:picLocks noGrp="1" noChangeAspect="1"/>
          </p:cNvPicPr>
          <p:nvPr>
            <p:ph sz="quarter" idx="16"/>
          </p:nvPr>
        </p:nvPicPr>
        <p:blipFill>
          <a:blip r:embed="rId6"/>
          <a:stretch>
            <a:fillRect/>
          </a:stretch>
        </p:blipFill>
        <p:spPr>
          <a:xfrm>
            <a:off x="435550" y="3743325"/>
            <a:ext cx="892612" cy="90011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75122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206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1 von 5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Lege mit den Kärtchen die beiden Reinstoffe:</a:t>
            </a:r>
          </a:p>
          <a:p>
            <a:r>
              <a:rPr lang="de-DE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>
                <a:solidFill>
                  <a:schemeClr val="tx2"/>
                </a:solidFill>
              </a:rPr>
              <a:t>Kochsalz (mit insgesamt 4 Kärtchen),</a:t>
            </a:r>
          </a:p>
          <a:p>
            <a:pPr marL="457200" indent="-457200">
              <a:buFont typeface="+mj-lt"/>
              <a:buAutoNum type="arabicPeriod"/>
            </a:pPr>
            <a:endParaRPr lang="de-DE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dirty="0" smtClean="0">
                <a:solidFill>
                  <a:schemeClr val="tx2"/>
                </a:solidFill>
              </a:rPr>
              <a:t>Wasser (mit 4 Kärtchen).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13</a:t>
            </a:fld>
            <a:endParaRPr lang="de-DE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34947" y="505199"/>
            <a:ext cx="493819" cy="8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30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281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722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de-DE" sz="1800" dirty="0"/>
              <a:t>In einem Salz im festen </a:t>
            </a:r>
            <a:r>
              <a:rPr lang="de-DE" sz="1800" dirty="0" smtClean="0"/>
              <a:t>Aggregat-Zustand </a:t>
            </a:r>
            <a:r>
              <a:rPr lang="de-DE" sz="1800" dirty="0"/>
              <a:t>(1) bilden Kationen und Anionen ein </a:t>
            </a:r>
            <a:r>
              <a:rPr lang="de-DE" sz="1800" b="1" dirty="0" smtClean="0">
                <a:solidFill>
                  <a:schemeClr val="bg2"/>
                </a:solidFill>
              </a:rPr>
              <a:t>Ionen-Gitter</a:t>
            </a:r>
            <a:r>
              <a:rPr lang="de-DE" sz="1800" dirty="0" smtClean="0"/>
              <a:t>. Das Muster (1) wird sehr oft wiederholt.</a:t>
            </a:r>
          </a:p>
          <a:p>
            <a:r>
              <a:rPr lang="de-DE" sz="1800" dirty="0" smtClean="0"/>
              <a:t>Wasser (2) ist im flüssigen Aggregat-Zustand nicht ganz so regelmäßig gebaut wie es im Modell aussieht, das ist aber in diesem Fall nicht so wichtig. </a:t>
            </a:r>
            <a:endParaRPr lang="de-DE" sz="1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16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21892" y="5224710"/>
            <a:ext cx="896190" cy="890093"/>
          </a:xfrm>
          <a:prstGeom prst="rect">
            <a:avLst/>
          </a:prstGeom>
        </p:spPr>
      </p:pic>
      <p:sp>
        <p:nvSpPr>
          <p:cNvPr id="15" name="Textplatzhalt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>
                <a:solidFill>
                  <a:schemeClr val="bg2"/>
                </a:solidFill>
              </a:rPr>
              <a:t>Wenn deine Kärtchen </a:t>
            </a:r>
            <a:r>
              <a:rPr lang="de-DE" dirty="0" smtClean="0">
                <a:solidFill>
                  <a:schemeClr val="bg2"/>
                </a:solidFill>
              </a:rPr>
              <a:t>alle in </a:t>
            </a:r>
            <a:r>
              <a:rPr lang="de-DE" dirty="0">
                <a:solidFill>
                  <a:schemeClr val="bg2"/>
                </a:solidFill>
              </a:rPr>
              <a:t>einer Reihe liegen ist das auch richtig</a:t>
            </a:r>
            <a:r>
              <a:rPr lang="de-DE" dirty="0" smtClean="0">
                <a:solidFill>
                  <a:schemeClr val="bg2"/>
                </a:solidFill>
              </a:rPr>
              <a:t>.</a:t>
            </a:r>
            <a:endParaRPr lang="de-DE" dirty="0">
              <a:solidFill>
                <a:schemeClr val="bg2"/>
              </a:solidFill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69310" y="3126129"/>
            <a:ext cx="1622930" cy="1810385"/>
            <a:chOff x="5769310" y="2955209"/>
            <a:chExt cx="1622930" cy="1810385"/>
          </a:xfrm>
        </p:grpSpPr>
        <p:pic>
          <p:nvPicPr>
            <p:cNvPr id="5" name="Inhaltsplatzhalter 51"/>
            <p:cNvPicPr>
              <a:picLocks noChangeAspect="1"/>
            </p:cNvPicPr>
            <p:nvPr/>
          </p:nvPicPr>
          <p:blipFill rotWithShape="1">
            <a:blip r:embed="rId3"/>
            <a:srcRect r="-1610" b="33602"/>
            <a:stretch/>
          </p:blipFill>
          <p:spPr>
            <a:xfrm>
              <a:off x="5769310" y="2955209"/>
              <a:ext cx="1622930" cy="1195321"/>
            </a:xfrm>
            <a:prstGeom prst="rect">
              <a:avLst/>
            </a:prstGeom>
          </p:spPr>
        </p:pic>
        <p:sp>
          <p:nvSpPr>
            <p:cNvPr id="9" name="Rechteck 8"/>
            <p:cNvSpPr>
              <a:spLocks noChangeAspect="1"/>
            </p:cNvSpPr>
            <p:nvPr/>
          </p:nvSpPr>
          <p:spPr>
            <a:xfrm>
              <a:off x="6306459" y="4225594"/>
              <a:ext cx="540000" cy="5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000" dirty="0" smtClean="0">
                  <a:solidFill>
                    <a:schemeClr val="tx1"/>
                  </a:solidFill>
                </a:rPr>
                <a:t>2</a:t>
              </a:r>
              <a:endParaRPr lang="de-DE" sz="4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2904467" y="3123188"/>
            <a:ext cx="1260000" cy="1809485"/>
            <a:chOff x="2904467" y="2952268"/>
            <a:chExt cx="1260000" cy="1809485"/>
          </a:xfrm>
        </p:grpSpPr>
        <p:sp>
          <p:nvSpPr>
            <p:cNvPr id="8" name="Rechteck 7"/>
            <p:cNvSpPr>
              <a:spLocks noChangeAspect="1"/>
            </p:cNvSpPr>
            <p:nvPr/>
          </p:nvSpPr>
          <p:spPr>
            <a:xfrm>
              <a:off x="3274992" y="4221753"/>
              <a:ext cx="540000" cy="5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000" dirty="0" smtClean="0">
                  <a:solidFill>
                    <a:schemeClr val="tx1"/>
                  </a:solidFill>
                </a:rPr>
                <a:t>1</a:t>
              </a:r>
              <a:endParaRPr lang="de-DE" sz="4000" dirty="0">
                <a:solidFill>
                  <a:schemeClr val="tx1"/>
                </a:solidFill>
              </a:endParaRPr>
            </a:p>
          </p:txBody>
        </p:sp>
        <p:grpSp>
          <p:nvGrpSpPr>
            <p:cNvPr id="16" name="Gruppieren 15"/>
            <p:cNvGrpSpPr>
              <a:grpSpLocks noChangeAspect="1"/>
            </p:cNvGrpSpPr>
            <p:nvPr/>
          </p:nvGrpSpPr>
          <p:grpSpPr>
            <a:xfrm>
              <a:off x="2904467" y="2952268"/>
              <a:ext cx="1260000" cy="1260000"/>
              <a:chOff x="656919" y="567989"/>
              <a:chExt cx="3600000" cy="3600000"/>
            </a:xfrm>
          </p:grpSpPr>
          <p:grpSp>
            <p:nvGrpSpPr>
              <p:cNvPr id="17" name="Gruppieren 16"/>
              <p:cNvGrpSpPr/>
              <p:nvPr/>
            </p:nvGrpSpPr>
            <p:grpSpPr>
              <a:xfrm>
                <a:off x="2456919" y="2367989"/>
                <a:ext cx="1800000" cy="1800000"/>
                <a:chOff x="2994933" y="1268797"/>
                <a:chExt cx="1800000" cy="1800000"/>
              </a:xfrm>
            </p:grpSpPr>
            <p:sp>
              <p:nvSpPr>
                <p:cNvPr id="27" name="Rechteck 26"/>
                <p:cNvSpPr>
                  <a:spLocks noChangeAspect="1"/>
                </p:cNvSpPr>
                <p:nvPr/>
              </p:nvSpPr>
              <p:spPr>
                <a:xfrm>
                  <a:off x="2994933" y="1268797"/>
                  <a:ext cx="1800000" cy="1800000"/>
                </a:xfrm>
                <a:prstGeom prst="rect">
                  <a:avLst/>
                </a:prstGeom>
                <a:solidFill>
                  <a:srgbClr val="00FF00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28" name="Rechteck 27"/>
                <p:cNvSpPr>
                  <a:spLocks noChangeAspect="1"/>
                </p:cNvSpPr>
                <p:nvPr/>
              </p:nvSpPr>
              <p:spPr>
                <a:xfrm>
                  <a:off x="3357457" y="16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Cl</a:t>
                  </a:r>
                  <a:r>
                    <a:rPr lang="de-DE" sz="12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18" name="Gruppieren 17"/>
              <p:cNvGrpSpPr/>
              <p:nvPr/>
            </p:nvGrpSpPr>
            <p:grpSpPr>
              <a:xfrm>
                <a:off x="656919" y="567989"/>
                <a:ext cx="1800000" cy="1800000"/>
                <a:chOff x="2994933" y="1268797"/>
                <a:chExt cx="1800000" cy="1800000"/>
              </a:xfrm>
            </p:grpSpPr>
            <p:sp>
              <p:nvSpPr>
                <p:cNvPr id="25" name="Rechteck 24"/>
                <p:cNvSpPr>
                  <a:spLocks noChangeAspect="1"/>
                </p:cNvSpPr>
                <p:nvPr/>
              </p:nvSpPr>
              <p:spPr>
                <a:xfrm>
                  <a:off x="2994933" y="1268797"/>
                  <a:ext cx="1800000" cy="1800000"/>
                </a:xfrm>
                <a:prstGeom prst="rect">
                  <a:avLst/>
                </a:prstGeom>
                <a:solidFill>
                  <a:srgbClr val="00FF00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26" name="Rechteck 25"/>
                <p:cNvSpPr>
                  <a:spLocks noChangeAspect="1"/>
                </p:cNvSpPr>
                <p:nvPr/>
              </p:nvSpPr>
              <p:spPr>
                <a:xfrm>
                  <a:off x="3357457" y="16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Cl</a:t>
                  </a:r>
                  <a:r>
                    <a:rPr lang="de-DE" sz="12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19" name="Gruppieren 18"/>
              <p:cNvGrpSpPr/>
              <p:nvPr/>
            </p:nvGrpSpPr>
            <p:grpSpPr>
              <a:xfrm>
                <a:off x="656919" y="2358689"/>
                <a:ext cx="1800000" cy="1800000"/>
                <a:chOff x="1194933" y="4869383"/>
                <a:chExt cx="1800000" cy="1800000"/>
              </a:xfrm>
            </p:grpSpPr>
            <p:sp>
              <p:nvSpPr>
                <p:cNvPr id="23" name="Rechteck 22"/>
                <p:cNvSpPr>
                  <a:spLocks noChangeAspect="1"/>
                </p:cNvSpPr>
                <p:nvPr/>
              </p:nvSpPr>
              <p:spPr>
                <a:xfrm>
                  <a:off x="1194933" y="4869383"/>
                  <a:ext cx="1800000" cy="1800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24" name="Rechteck 23"/>
                <p:cNvSpPr>
                  <a:spLocks noChangeAspect="1"/>
                </p:cNvSpPr>
                <p:nvPr/>
              </p:nvSpPr>
              <p:spPr>
                <a:xfrm>
                  <a:off x="1557457" y="5224733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2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</a:t>
                  </a:r>
                  <a:r>
                    <a:rPr lang="de-DE" sz="1200" baseline="500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  <a:endParaRPr lang="de-DE" sz="12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0" name="Gruppieren 19"/>
              <p:cNvGrpSpPr/>
              <p:nvPr/>
            </p:nvGrpSpPr>
            <p:grpSpPr>
              <a:xfrm>
                <a:off x="2456919" y="567989"/>
                <a:ext cx="1800000" cy="1800000"/>
                <a:chOff x="1194933" y="4869383"/>
                <a:chExt cx="1800000" cy="1800000"/>
              </a:xfrm>
            </p:grpSpPr>
            <p:sp>
              <p:nvSpPr>
                <p:cNvPr id="21" name="Rechteck 20"/>
                <p:cNvSpPr>
                  <a:spLocks noChangeAspect="1"/>
                </p:cNvSpPr>
                <p:nvPr/>
              </p:nvSpPr>
              <p:spPr>
                <a:xfrm>
                  <a:off x="1194933" y="4869383"/>
                  <a:ext cx="1800000" cy="1800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22" name="Rechteck 21"/>
                <p:cNvSpPr>
                  <a:spLocks noChangeAspect="1"/>
                </p:cNvSpPr>
                <p:nvPr/>
              </p:nvSpPr>
              <p:spPr>
                <a:xfrm>
                  <a:off x="1557457" y="5224733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2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</a:t>
                  </a:r>
                  <a:r>
                    <a:rPr lang="de-DE" sz="1200" baseline="500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  <a:endParaRPr lang="de-DE" sz="12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61231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2 von 5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Lege nun nur mit den vorhin verwendeten Kärtchen folgende beiden Fälle: </a:t>
            </a:r>
          </a:p>
          <a:p>
            <a:endParaRPr lang="de-DE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dirty="0" smtClean="0">
                <a:solidFill>
                  <a:schemeClr val="tx2"/>
                </a:solidFill>
              </a:rPr>
              <a:t>Dein Kochsalz-Kristall wird ins Wasser gegeben (und ist noch nicht gelöst).</a:t>
            </a:r>
          </a:p>
          <a:p>
            <a:pPr marL="457200" indent="-457200">
              <a:buFont typeface="+mj-lt"/>
              <a:buAutoNum type="arabicPeriod"/>
            </a:pPr>
            <a:endParaRPr lang="de-DE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dirty="0" smtClean="0">
                <a:solidFill>
                  <a:schemeClr val="tx2"/>
                </a:solidFill>
              </a:rPr>
              <a:t>Das Kochsalz-Kristall hat sich in Wasser gelöst.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17</a:t>
            </a:fld>
            <a:endParaRPr lang="de-DE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34947" y="505199"/>
            <a:ext cx="493819" cy="8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105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939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13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025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de-DE" dirty="0" smtClean="0"/>
              <a:t>Ganz zu Beginn liegt der Kristall Kochsalz noch unverändert im Wasser </a:t>
            </a:r>
            <a:r>
              <a:rPr lang="de-DE" dirty="0"/>
              <a:t>(3</a:t>
            </a:r>
            <a:r>
              <a:rPr lang="de-DE" dirty="0" smtClean="0"/>
              <a:t>).</a:t>
            </a:r>
          </a:p>
          <a:p>
            <a:r>
              <a:rPr lang="de-DE" dirty="0" smtClean="0"/>
              <a:t>Nachdem es sich gelöst hat, </a:t>
            </a:r>
            <a:r>
              <a:rPr lang="de-DE" dirty="0"/>
              <a:t>trennen sich die Ionen voneinander. Sie liegen nun als </a:t>
            </a:r>
            <a:r>
              <a:rPr lang="de-DE" b="1" dirty="0"/>
              <a:t>frei bewegliche Ionen</a:t>
            </a:r>
            <a:r>
              <a:rPr lang="de-DE" b="1" dirty="0">
                <a:solidFill>
                  <a:schemeClr val="bg2"/>
                </a:solidFill>
              </a:rPr>
              <a:t> </a:t>
            </a:r>
            <a:r>
              <a:rPr lang="de-DE" dirty="0" smtClean="0"/>
              <a:t>irgendwo regellos vor und sind </a:t>
            </a:r>
            <a:r>
              <a:rPr lang="de-DE" dirty="0"/>
              <a:t>jeweils von einer </a:t>
            </a:r>
            <a:r>
              <a:rPr lang="de-DE" b="1" dirty="0"/>
              <a:t>Hülle aus Wasser-Molekülen</a:t>
            </a:r>
            <a:r>
              <a:rPr lang="de-DE" dirty="0"/>
              <a:t> umgeben </a:t>
            </a:r>
            <a:r>
              <a:rPr lang="de-DE" dirty="0" smtClean="0"/>
              <a:t>(</a:t>
            </a:r>
            <a:r>
              <a:rPr lang="de-DE" dirty="0"/>
              <a:t>4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20</a:t>
            </a:fld>
            <a:endParaRPr 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1955618" y="3779828"/>
            <a:ext cx="2400625" cy="2453911"/>
            <a:chOff x="1955618" y="3779828"/>
            <a:chExt cx="2400625" cy="2453911"/>
          </a:xfrm>
        </p:grpSpPr>
        <p:sp>
          <p:nvSpPr>
            <p:cNvPr id="10" name="Rechteck 9"/>
            <p:cNvSpPr>
              <a:spLocks noChangeAspect="1"/>
            </p:cNvSpPr>
            <p:nvPr/>
          </p:nvSpPr>
          <p:spPr>
            <a:xfrm>
              <a:off x="2885406" y="5693739"/>
              <a:ext cx="540000" cy="5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800" dirty="0" smtClean="0">
                  <a:solidFill>
                    <a:schemeClr val="tx1"/>
                  </a:solidFill>
                </a:rPr>
                <a:t>3</a:t>
              </a:r>
              <a:endParaRPr lang="de-DE" sz="4800" dirty="0">
                <a:solidFill>
                  <a:schemeClr val="tx1"/>
                </a:solidFill>
              </a:endParaRPr>
            </a:p>
          </p:txBody>
        </p:sp>
        <p:grpSp>
          <p:nvGrpSpPr>
            <p:cNvPr id="20" name="Gruppieren 19"/>
            <p:cNvGrpSpPr/>
            <p:nvPr/>
          </p:nvGrpSpPr>
          <p:grpSpPr>
            <a:xfrm>
              <a:off x="1955618" y="3779828"/>
              <a:ext cx="2400625" cy="1816825"/>
              <a:chOff x="5168840" y="566606"/>
              <a:chExt cx="2400625" cy="1816825"/>
            </a:xfrm>
          </p:grpSpPr>
          <p:grpSp>
            <p:nvGrpSpPr>
              <p:cNvPr id="21" name="Gruppieren 20"/>
              <p:cNvGrpSpPr>
                <a:grpSpLocks noChangeAspect="1"/>
              </p:cNvGrpSpPr>
              <p:nvPr/>
            </p:nvGrpSpPr>
            <p:grpSpPr>
              <a:xfrm>
                <a:off x="5168840" y="566606"/>
                <a:ext cx="2400625" cy="1800000"/>
                <a:chOff x="4633249" y="713746"/>
                <a:chExt cx="5765853" cy="4323242"/>
              </a:xfrm>
            </p:grpSpPr>
            <p:grpSp>
              <p:nvGrpSpPr>
                <p:cNvPr id="35" name="Gruppieren 34"/>
                <p:cNvGrpSpPr/>
                <p:nvPr/>
              </p:nvGrpSpPr>
              <p:grpSpPr>
                <a:xfrm>
                  <a:off x="4633249" y="719289"/>
                  <a:ext cx="2889428" cy="4314376"/>
                  <a:chOff x="4633249" y="719289"/>
                  <a:chExt cx="2889428" cy="4314376"/>
                </a:xfrm>
              </p:grpSpPr>
              <p:grpSp>
                <p:nvGrpSpPr>
                  <p:cNvPr id="67" name="Gruppieren 34"/>
                  <p:cNvGrpSpPr/>
                  <p:nvPr/>
                </p:nvGrpSpPr>
                <p:grpSpPr>
                  <a:xfrm>
                    <a:off x="4642677" y="719289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83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85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95" name="Rechteck 9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96" name="Gleichschenkliges Dreieck 9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86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93" name="Rechteck 9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94" name="Gleichschenkliges Dreieck 9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87" name="Gruppieren 86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91" name="Rechteck 9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92" name="Gleichschenkliges Dreieck 9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88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89" name="Rechteck 8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90" name="Gleichschenkliges Dreieck 8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84" name="Rechteck 83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  <p:grpSp>
                <p:nvGrpSpPr>
                  <p:cNvPr id="68" name="Gruppieren 34"/>
                  <p:cNvGrpSpPr/>
                  <p:nvPr/>
                </p:nvGrpSpPr>
                <p:grpSpPr>
                  <a:xfrm>
                    <a:off x="4633249" y="2873665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69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71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81" name="Rechteck 8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82" name="Gleichschenkliges Dreieck 8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72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79" name="Rechteck 7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80" name="Gleichschenkliges Dreieck 7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73" name="Gruppieren 72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77" name="Rechteck 7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78" name="Gleichschenkliges Dreieck 7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74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75" name="Rechteck 7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76" name="Gleichschenkliges Dreieck 7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70" name="Rechteck 69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</p:grpSp>
            <p:grpSp>
              <p:nvGrpSpPr>
                <p:cNvPr id="36" name="Gruppieren 35"/>
                <p:cNvGrpSpPr/>
                <p:nvPr/>
              </p:nvGrpSpPr>
              <p:grpSpPr>
                <a:xfrm>
                  <a:off x="7510681" y="713746"/>
                  <a:ext cx="2888421" cy="4323242"/>
                  <a:chOff x="3282104" y="1741267"/>
                  <a:chExt cx="2888421" cy="4323242"/>
                </a:xfrm>
              </p:grpSpPr>
              <p:grpSp>
                <p:nvGrpSpPr>
                  <p:cNvPr id="37" name="Gruppieren 34"/>
                  <p:cNvGrpSpPr/>
                  <p:nvPr/>
                </p:nvGrpSpPr>
                <p:grpSpPr>
                  <a:xfrm>
                    <a:off x="3290525" y="1741267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53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55" name="Gruppieren 54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65" name="Rechteck 6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66" name="Gleichschenkliges Dreieck 6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56" name="Gruppieren 55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63" name="Rechteck 6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64" name="Gleichschenkliges Dreieck 6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57" name="Gruppieren 56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61" name="Rechteck 6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62" name="Gleichschenkliges Dreieck 6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58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59" name="Rechteck 5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60" name="Gleichschenkliges Dreieck 5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54" name="Rechteck 53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  <p:grpSp>
                <p:nvGrpSpPr>
                  <p:cNvPr id="38" name="Gruppieren 34"/>
                  <p:cNvGrpSpPr/>
                  <p:nvPr/>
                </p:nvGrpSpPr>
                <p:grpSpPr>
                  <a:xfrm>
                    <a:off x="3282104" y="3904509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39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41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51" name="Rechteck 5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52" name="Gleichschenkliges Dreieck 5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42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49" name="Rechteck 4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50" name="Gleichschenkliges Dreieck 4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43" name="Gruppieren 42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47" name="Rechteck 4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48" name="Gleichschenkliges Dreieck 4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44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45" name="Rechteck 4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46" name="Gleichschenkliges Dreieck 4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40" name="Rechteck 39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</p:grpSp>
          </p:grpSp>
          <p:grpSp>
            <p:nvGrpSpPr>
              <p:cNvPr id="22" name="Gruppieren 21"/>
              <p:cNvGrpSpPr>
                <a:grpSpLocks noChangeAspect="1"/>
              </p:cNvGrpSpPr>
              <p:nvPr/>
            </p:nvGrpSpPr>
            <p:grpSpPr>
              <a:xfrm>
                <a:off x="5770824" y="1123431"/>
                <a:ext cx="1260000" cy="1260000"/>
                <a:chOff x="656919" y="567989"/>
                <a:chExt cx="3600000" cy="3600000"/>
              </a:xfrm>
            </p:grpSpPr>
            <p:grpSp>
              <p:nvGrpSpPr>
                <p:cNvPr id="23" name="Gruppieren 22"/>
                <p:cNvGrpSpPr/>
                <p:nvPr/>
              </p:nvGrpSpPr>
              <p:grpSpPr>
                <a:xfrm>
                  <a:off x="2456919" y="2367989"/>
                  <a:ext cx="1800000" cy="1800000"/>
                  <a:chOff x="2994933" y="1268797"/>
                  <a:chExt cx="1800000" cy="1800000"/>
                </a:xfrm>
              </p:grpSpPr>
              <p:sp>
                <p:nvSpPr>
                  <p:cNvPr id="33" name="Rechteck 32"/>
                  <p:cNvSpPr>
                    <a:spLocks noChangeAspect="1"/>
                  </p:cNvSpPr>
                  <p:nvPr/>
                </p:nvSpPr>
                <p:spPr>
                  <a:xfrm>
                    <a:off x="2994933" y="1268797"/>
                    <a:ext cx="1800000" cy="1800000"/>
                  </a:xfrm>
                  <a:prstGeom prst="rect">
                    <a:avLst/>
                  </a:prstGeom>
                  <a:solidFill>
                    <a:srgbClr val="00FF00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200" dirty="0"/>
                  </a:p>
                </p:txBody>
              </p:sp>
              <p:sp>
                <p:nvSpPr>
                  <p:cNvPr id="34" name="Rechteck 33"/>
                  <p:cNvSpPr>
                    <a:spLocks noChangeAspect="1"/>
                  </p:cNvSpPr>
                  <p:nvPr/>
                </p:nvSpPr>
                <p:spPr>
                  <a:xfrm>
                    <a:off x="3357457" y="1624147"/>
                    <a:ext cx="1080000" cy="1080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Cl</a:t>
                    </a:r>
                    <a:r>
                      <a:rPr lang="de-DE" sz="1200" baseline="5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-</a:t>
                    </a:r>
                  </a:p>
                </p:txBody>
              </p:sp>
            </p:grpSp>
            <p:grpSp>
              <p:nvGrpSpPr>
                <p:cNvPr id="24" name="Gruppieren 23"/>
                <p:cNvGrpSpPr/>
                <p:nvPr/>
              </p:nvGrpSpPr>
              <p:grpSpPr>
                <a:xfrm>
                  <a:off x="656919" y="567989"/>
                  <a:ext cx="1800000" cy="1800000"/>
                  <a:chOff x="2994933" y="1268797"/>
                  <a:chExt cx="1800000" cy="1800000"/>
                </a:xfrm>
              </p:grpSpPr>
              <p:sp>
                <p:nvSpPr>
                  <p:cNvPr id="31" name="Rechteck 30"/>
                  <p:cNvSpPr>
                    <a:spLocks noChangeAspect="1"/>
                  </p:cNvSpPr>
                  <p:nvPr/>
                </p:nvSpPr>
                <p:spPr>
                  <a:xfrm>
                    <a:off x="2994933" y="1268797"/>
                    <a:ext cx="1800000" cy="1800000"/>
                  </a:xfrm>
                  <a:prstGeom prst="rect">
                    <a:avLst/>
                  </a:prstGeom>
                  <a:solidFill>
                    <a:srgbClr val="00FF00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200" dirty="0"/>
                  </a:p>
                </p:txBody>
              </p:sp>
              <p:sp>
                <p:nvSpPr>
                  <p:cNvPr id="32" name="Rechteck 31"/>
                  <p:cNvSpPr>
                    <a:spLocks noChangeAspect="1"/>
                  </p:cNvSpPr>
                  <p:nvPr/>
                </p:nvSpPr>
                <p:spPr>
                  <a:xfrm>
                    <a:off x="3357457" y="1624147"/>
                    <a:ext cx="1080000" cy="1080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Cl</a:t>
                    </a:r>
                    <a:r>
                      <a:rPr lang="de-DE" sz="1200" baseline="5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-</a:t>
                    </a:r>
                  </a:p>
                </p:txBody>
              </p:sp>
            </p:grpSp>
            <p:grpSp>
              <p:nvGrpSpPr>
                <p:cNvPr id="25" name="Gruppieren 24"/>
                <p:cNvGrpSpPr/>
                <p:nvPr/>
              </p:nvGrpSpPr>
              <p:grpSpPr>
                <a:xfrm>
                  <a:off x="656919" y="2358689"/>
                  <a:ext cx="1800000" cy="1800000"/>
                  <a:chOff x="1194933" y="4869383"/>
                  <a:chExt cx="1800000" cy="1800000"/>
                </a:xfrm>
              </p:grpSpPr>
              <p:sp>
                <p:nvSpPr>
                  <p:cNvPr id="29" name="Rechteck 28"/>
                  <p:cNvSpPr>
                    <a:spLocks noChangeAspect="1"/>
                  </p:cNvSpPr>
                  <p:nvPr/>
                </p:nvSpPr>
                <p:spPr>
                  <a:xfrm>
                    <a:off x="1194933" y="4869383"/>
                    <a:ext cx="1800000" cy="18000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200" dirty="0"/>
                  </a:p>
                </p:txBody>
              </p:sp>
              <p:sp>
                <p:nvSpPr>
                  <p:cNvPr id="30" name="Rechteck 29"/>
                  <p:cNvSpPr>
                    <a:spLocks noChangeAspect="1"/>
                  </p:cNvSpPr>
                  <p:nvPr/>
                </p:nvSpPr>
                <p:spPr>
                  <a:xfrm>
                    <a:off x="1557457" y="5224733"/>
                    <a:ext cx="1080000" cy="1080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</a:t>
                    </a:r>
                    <a:r>
                      <a:rPr lang="de-DE" sz="1200" baseline="50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+</a:t>
                    </a:r>
                    <a:endParaRPr lang="de-DE" sz="12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6" name="Gruppieren 25"/>
                <p:cNvGrpSpPr/>
                <p:nvPr/>
              </p:nvGrpSpPr>
              <p:grpSpPr>
                <a:xfrm>
                  <a:off x="2456919" y="567989"/>
                  <a:ext cx="1800000" cy="1800000"/>
                  <a:chOff x="1194933" y="4869383"/>
                  <a:chExt cx="1800000" cy="1800000"/>
                </a:xfrm>
              </p:grpSpPr>
              <p:sp>
                <p:nvSpPr>
                  <p:cNvPr id="27" name="Rechteck 26"/>
                  <p:cNvSpPr>
                    <a:spLocks noChangeAspect="1"/>
                  </p:cNvSpPr>
                  <p:nvPr/>
                </p:nvSpPr>
                <p:spPr>
                  <a:xfrm>
                    <a:off x="1194933" y="4869383"/>
                    <a:ext cx="1800000" cy="18000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200" dirty="0"/>
                  </a:p>
                </p:txBody>
              </p:sp>
              <p:sp>
                <p:nvSpPr>
                  <p:cNvPr id="28" name="Rechteck 27"/>
                  <p:cNvSpPr>
                    <a:spLocks noChangeAspect="1"/>
                  </p:cNvSpPr>
                  <p:nvPr/>
                </p:nvSpPr>
                <p:spPr>
                  <a:xfrm>
                    <a:off x="1557457" y="5224733"/>
                    <a:ext cx="1080000" cy="1080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</a:t>
                    </a:r>
                    <a:r>
                      <a:rPr lang="de-DE" sz="1200" baseline="50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+</a:t>
                    </a:r>
                    <a:endParaRPr lang="de-DE" sz="12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1" name="Rechteck 10"/>
          <p:cNvSpPr>
            <a:spLocks noChangeAspect="1"/>
          </p:cNvSpPr>
          <p:nvPr/>
        </p:nvSpPr>
        <p:spPr>
          <a:xfrm>
            <a:off x="6477846" y="5693739"/>
            <a:ext cx="54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 smtClean="0">
                <a:solidFill>
                  <a:schemeClr val="tx1"/>
                </a:solidFill>
              </a:rPr>
              <a:t>4</a:t>
            </a:r>
            <a:endParaRPr lang="de-DE" sz="4800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5562209" y="3795467"/>
            <a:ext cx="2400625" cy="1800000"/>
            <a:chOff x="5562209" y="3795467"/>
            <a:chExt cx="2400625" cy="1800000"/>
          </a:xfrm>
        </p:grpSpPr>
        <p:grpSp>
          <p:nvGrpSpPr>
            <p:cNvPr id="98" name="Gruppieren 97"/>
            <p:cNvGrpSpPr>
              <a:grpSpLocks noChangeAspect="1"/>
            </p:cNvGrpSpPr>
            <p:nvPr/>
          </p:nvGrpSpPr>
          <p:grpSpPr>
            <a:xfrm>
              <a:off x="5562209" y="3795467"/>
              <a:ext cx="2400625" cy="1800000"/>
              <a:chOff x="4633249" y="713746"/>
              <a:chExt cx="5765853" cy="4323242"/>
            </a:xfrm>
          </p:grpSpPr>
          <p:grpSp>
            <p:nvGrpSpPr>
              <p:cNvPr id="111" name="Gruppieren 110"/>
              <p:cNvGrpSpPr/>
              <p:nvPr/>
            </p:nvGrpSpPr>
            <p:grpSpPr>
              <a:xfrm>
                <a:off x="4633249" y="719289"/>
                <a:ext cx="2889428" cy="4314376"/>
                <a:chOff x="4633249" y="719289"/>
                <a:chExt cx="2889428" cy="4314376"/>
              </a:xfrm>
            </p:grpSpPr>
            <p:grpSp>
              <p:nvGrpSpPr>
                <p:cNvPr id="143" name="Gruppieren 34"/>
                <p:cNvGrpSpPr/>
                <p:nvPr/>
              </p:nvGrpSpPr>
              <p:grpSpPr>
                <a:xfrm>
                  <a:off x="4642677" y="719289"/>
                  <a:ext cx="2880000" cy="2160000"/>
                  <a:chOff x="0" y="0"/>
                  <a:chExt cx="3240000" cy="2160000"/>
                </a:xfrm>
              </p:grpSpPr>
              <p:grpSp>
                <p:nvGrpSpPr>
                  <p:cNvPr id="159" name="Gruppieren 32"/>
                  <p:cNvGrpSpPr/>
                  <p:nvPr/>
                </p:nvGrpSpPr>
                <p:grpSpPr>
                  <a:xfrm>
                    <a:off x="0" y="0"/>
                    <a:ext cx="3240000" cy="2160000"/>
                    <a:chOff x="0" y="0"/>
                    <a:chExt cx="3240000" cy="2160000"/>
                  </a:xfrm>
                </p:grpSpPr>
                <p:grpSp>
                  <p:nvGrpSpPr>
                    <p:cNvPr id="161" name="Gruppieren 22"/>
                    <p:cNvGrpSpPr/>
                    <p:nvPr/>
                  </p:nvGrpSpPr>
                  <p:grpSpPr>
                    <a:xfrm>
                      <a:off x="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85" name="Rechteck 184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86" name="Gleichschenkliges Dreieck 185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62" name="Gruppieren 23"/>
                    <p:cNvGrpSpPr/>
                    <p:nvPr/>
                  </p:nvGrpSpPr>
                  <p:grpSpPr>
                    <a:xfrm>
                      <a:off x="162000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83" name="Rechteck 182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84" name="Gleichschenkliges Dreieck 183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63" name="Gruppieren 162"/>
                    <p:cNvGrpSpPr/>
                    <p:nvPr/>
                  </p:nvGrpSpPr>
                  <p:grpSpPr>
                    <a:xfrm>
                      <a:off x="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81" name="Rechteck 180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82" name="Gleichschenkliges Dreieck 181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64" name="Gruppieren 29"/>
                    <p:cNvGrpSpPr/>
                    <p:nvPr/>
                  </p:nvGrpSpPr>
                  <p:grpSpPr>
                    <a:xfrm>
                      <a:off x="162000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65" name="Rechteck 164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80" name="Gleichschenkliges Dreieck 179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</p:grpSp>
              <p:sp>
                <p:nvSpPr>
                  <p:cNvPr id="160" name="Rechteck 159"/>
                  <p:cNvSpPr/>
                  <p:nvPr/>
                </p:nvSpPr>
                <p:spPr>
                  <a:xfrm>
                    <a:off x="0" y="0"/>
                    <a:ext cx="3240000" cy="216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</p:grpSp>
            <p:grpSp>
              <p:nvGrpSpPr>
                <p:cNvPr id="144" name="Gruppieren 34"/>
                <p:cNvGrpSpPr/>
                <p:nvPr/>
              </p:nvGrpSpPr>
              <p:grpSpPr>
                <a:xfrm>
                  <a:off x="4633249" y="2873665"/>
                  <a:ext cx="2880000" cy="2160000"/>
                  <a:chOff x="0" y="0"/>
                  <a:chExt cx="3240000" cy="2160000"/>
                </a:xfrm>
              </p:grpSpPr>
              <p:grpSp>
                <p:nvGrpSpPr>
                  <p:cNvPr id="145" name="Gruppieren 32"/>
                  <p:cNvGrpSpPr/>
                  <p:nvPr/>
                </p:nvGrpSpPr>
                <p:grpSpPr>
                  <a:xfrm>
                    <a:off x="0" y="0"/>
                    <a:ext cx="3240000" cy="2160000"/>
                    <a:chOff x="0" y="0"/>
                    <a:chExt cx="3240000" cy="2160000"/>
                  </a:xfrm>
                </p:grpSpPr>
                <p:grpSp>
                  <p:nvGrpSpPr>
                    <p:cNvPr id="147" name="Gruppieren 22"/>
                    <p:cNvGrpSpPr/>
                    <p:nvPr/>
                  </p:nvGrpSpPr>
                  <p:grpSpPr>
                    <a:xfrm>
                      <a:off x="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57" name="Rechteck 156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58" name="Gleichschenkliges Dreieck 157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48" name="Gruppieren 23"/>
                    <p:cNvGrpSpPr/>
                    <p:nvPr/>
                  </p:nvGrpSpPr>
                  <p:grpSpPr>
                    <a:xfrm>
                      <a:off x="162000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55" name="Rechteck 154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56" name="Gleichschenkliges Dreieck 155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49" name="Gruppieren 148"/>
                    <p:cNvGrpSpPr/>
                    <p:nvPr/>
                  </p:nvGrpSpPr>
                  <p:grpSpPr>
                    <a:xfrm>
                      <a:off x="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53" name="Rechteck 152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54" name="Gleichschenkliges Dreieck 153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50" name="Gruppieren 29"/>
                    <p:cNvGrpSpPr/>
                    <p:nvPr/>
                  </p:nvGrpSpPr>
                  <p:grpSpPr>
                    <a:xfrm>
                      <a:off x="162000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51" name="Rechteck 150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52" name="Gleichschenkliges Dreieck 151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</p:grpSp>
              <p:sp>
                <p:nvSpPr>
                  <p:cNvPr id="146" name="Rechteck 145"/>
                  <p:cNvSpPr/>
                  <p:nvPr/>
                </p:nvSpPr>
                <p:spPr>
                  <a:xfrm>
                    <a:off x="0" y="0"/>
                    <a:ext cx="3240000" cy="216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</p:grpSp>
          </p:grpSp>
          <p:grpSp>
            <p:nvGrpSpPr>
              <p:cNvPr id="112" name="Gruppieren 111"/>
              <p:cNvGrpSpPr/>
              <p:nvPr/>
            </p:nvGrpSpPr>
            <p:grpSpPr>
              <a:xfrm>
                <a:off x="7510681" y="713746"/>
                <a:ext cx="2888421" cy="4323242"/>
                <a:chOff x="3282104" y="1741267"/>
                <a:chExt cx="2888421" cy="4323242"/>
              </a:xfrm>
            </p:grpSpPr>
            <p:grpSp>
              <p:nvGrpSpPr>
                <p:cNvPr id="113" name="Gruppieren 34"/>
                <p:cNvGrpSpPr/>
                <p:nvPr/>
              </p:nvGrpSpPr>
              <p:grpSpPr>
                <a:xfrm>
                  <a:off x="3290525" y="1741267"/>
                  <a:ext cx="2880000" cy="2160000"/>
                  <a:chOff x="0" y="0"/>
                  <a:chExt cx="3240000" cy="2160000"/>
                </a:xfrm>
              </p:grpSpPr>
              <p:grpSp>
                <p:nvGrpSpPr>
                  <p:cNvPr id="129" name="Gruppieren 32"/>
                  <p:cNvGrpSpPr/>
                  <p:nvPr/>
                </p:nvGrpSpPr>
                <p:grpSpPr>
                  <a:xfrm>
                    <a:off x="0" y="0"/>
                    <a:ext cx="3240000" cy="2160000"/>
                    <a:chOff x="0" y="0"/>
                    <a:chExt cx="3240000" cy="2160000"/>
                  </a:xfrm>
                </p:grpSpPr>
                <p:grpSp>
                  <p:nvGrpSpPr>
                    <p:cNvPr id="131" name="Gruppieren 130"/>
                    <p:cNvGrpSpPr/>
                    <p:nvPr/>
                  </p:nvGrpSpPr>
                  <p:grpSpPr>
                    <a:xfrm>
                      <a:off x="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41" name="Rechteck 140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42" name="Gleichschenkliges Dreieck 141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32" name="Gruppieren 131"/>
                    <p:cNvGrpSpPr/>
                    <p:nvPr/>
                  </p:nvGrpSpPr>
                  <p:grpSpPr>
                    <a:xfrm>
                      <a:off x="162000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39" name="Rechteck 138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40" name="Gleichschenkliges Dreieck 139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33" name="Gruppieren 132"/>
                    <p:cNvGrpSpPr/>
                    <p:nvPr/>
                  </p:nvGrpSpPr>
                  <p:grpSpPr>
                    <a:xfrm>
                      <a:off x="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37" name="Rechteck 136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38" name="Gleichschenkliges Dreieck 137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34" name="Gruppieren 29"/>
                    <p:cNvGrpSpPr/>
                    <p:nvPr/>
                  </p:nvGrpSpPr>
                  <p:grpSpPr>
                    <a:xfrm>
                      <a:off x="162000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35" name="Rechteck 134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36" name="Gleichschenkliges Dreieck 135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</p:grpSp>
              <p:sp>
                <p:nvSpPr>
                  <p:cNvPr id="130" name="Rechteck 129"/>
                  <p:cNvSpPr/>
                  <p:nvPr/>
                </p:nvSpPr>
                <p:spPr>
                  <a:xfrm>
                    <a:off x="0" y="0"/>
                    <a:ext cx="3240000" cy="216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</p:grpSp>
            <p:grpSp>
              <p:nvGrpSpPr>
                <p:cNvPr id="114" name="Gruppieren 34"/>
                <p:cNvGrpSpPr/>
                <p:nvPr/>
              </p:nvGrpSpPr>
              <p:grpSpPr>
                <a:xfrm>
                  <a:off x="3282104" y="3904509"/>
                  <a:ext cx="2880000" cy="2160000"/>
                  <a:chOff x="0" y="0"/>
                  <a:chExt cx="3240000" cy="2160000"/>
                </a:xfrm>
              </p:grpSpPr>
              <p:grpSp>
                <p:nvGrpSpPr>
                  <p:cNvPr id="115" name="Gruppieren 32"/>
                  <p:cNvGrpSpPr/>
                  <p:nvPr/>
                </p:nvGrpSpPr>
                <p:grpSpPr>
                  <a:xfrm>
                    <a:off x="0" y="0"/>
                    <a:ext cx="3240000" cy="2160000"/>
                    <a:chOff x="0" y="0"/>
                    <a:chExt cx="3240000" cy="2160000"/>
                  </a:xfrm>
                </p:grpSpPr>
                <p:grpSp>
                  <p:nvGrpSpPr>
                    <p:cNvPr id="117" name="Gruppieren 22"/>
                    <p:cNvGrpSpPr/>
                    <p:nvPr/>
                  </p:nvGrpSpPr>
                  <p:grpSpPr>
                    <a:xfrm>
                      <a:off x="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27" name="Rechteck 126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28" name="Gleichschenkliges Dreieck 127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18" name="Gruppieren 23"/>
                    <p:cNvGrpSpPr/>
                    <p:nvPr/>
                  </p:nvGrpSpPr>
                  <p:grpSpPr>
                    <a:xfrm>
                      <a:off x="162000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25" name="Rechteck 124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26" name="Gleichschenkliges Dreieck 125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19" name="Gruppieren 118"/>
                    <p:cNvGrpSpPr/>
                    <p:nvPr/>
                  </p:nvGrpSpPr>
                  <p:grpSpPr>
                    <a:xfrm>
                      <a:off x="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23" name="Rechteck 122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24" name="Gleichschenkliges Dreieck 123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20" name="Gruppieren 29"/>
                    <p:cNvGrpSpPr/>
                    <p:nvPr/>
                  </p:nvGrpSpPr>
                  <p:grpSpPr>
                    <a:xfrm>
                      <a:off x="162000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21" name="Rechteck 120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22" name="Gleichschenkliges Dreieck 121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</p:grpSp>
              <p:sp>
                <p:nvSpPr>
                  <p:cNvPr id="116" name="Rechteck 115"/>
                  <p:cNvSpPr/>
                  <p:nvPr/>
                </p:nvSpPr>
                <p:spPr>
                  <a:xfrm>
                    <a:off x="0" y="0"/>
                    <a:ext cx="3240000" cy="216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</p:grpSp>
          </p:grpSp>
        </p:grpSp>
        <p:grpSp>
          <p:nvGrpSpPr>
            <p:cNvPr id="99" name="Gruppieren 98"/>
            <p:cNvGrpSpPr/>
            <p:nvPr/>
          </p:nvGrpSpPr>
          <p:grpSpPr>
            <a:xfrm>
              <a:off x="7177590" y="4693380"/>
              <a:ext cx="630000" cy="630000"/>
              <a:chOff x="2994933" y="1268797"/>
              <a:chExt cx="1800000" cy="1800000"/>
            </a:xfrm>
          </p:grpSpPr>
          <p:sp>
            <p:nvSpPr>
              <p:cNvPr id="109" name="Rechteck 108"/>
              <p:cNvSpPr>
                <a:spLocks noChangeAspect="1"/>
              </p:cNvSpPr>
              <p:nvPr/>
            </p:nvSpPr>
            <p:spPr>
              <a:xfrm>
                <a:off x="2994933" y="1268797"/>
                <a:ext cx="1800000" cy="1800000"/>
              </a:xfrm>
              <a:prstGeom prst="rect">
                <a:avLst/>
              </a:prstGeom>
              <a:solidFill>
                <a:srgbClr val="00FF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110" name="Rechteck 109"/>
              <p:cNvSpPr>
                <a:spLocks noChangeAspect="1"/>
              </p:cNvSpPr>
              <p:nvPr/>
            </p:nvSpPr>
            <p:spPr>
              <a:xfrm>
                <a:off x="3357457" y="1624147"/>
                <a:ext cx="1080000" cy="108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Cl</a:t>
                </a:r>
                <a:r>
                  <a:rPr lang="de-DE" sz="12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00" name="Gruppieren 99"/>
            <p:cNvGrpSpPr/>
            <p:nvPr/>
          </p:nvGrpSpPr>
          <p:grpSpPr>
            <a:xfrm>
              <a:off x="5766111" y="3946925"/>
              <a:ext cx="630000" cy="630000"/>
              <a:chOff x="2994933" y="1268797"/>
              <a:chExt cx="1800000" cy="1800000"/>
            </a:xfrm>
          </p:grpSpPr>
          <p:sp>
            <p:nvSpPr>
              <p:cNvPr id="107" name="Rechteck 106"/>
              <p:cNvSpPr>
                <a:spLocks noChangeAspect="1"/>
              </p:cNvSpPr>
              <p:nvPr/>
            </p:nvSpPr>
            <p:spPr>
              <a:xfrm>
                <a:off x="2994933" y="1268797"/>
                <a:ext cx="1800000" cy="1800000"/>
              </a:xfrm>
              <a:prstGeom prst="rect">
                <a:avLst/>
              </a:prstGeom>
              <a:solidFill>
                <a:srgbClr val="00FF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108" name="Rechteck 107"/>
              <p:cNvSpPr>
                <a:spLocks noChangeAspect="1"/>
              </p:cNvSpPr>
              <p:nvPr/>
            </p:nvSpPr>
            <p:spPr>
              <a:xfrm>
                <a:off x="3357457" y="1624147"/>
                <a:ext cx="1080000" cy="108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Cl</a:t>
                </a:r>
                <a:r>
                  <a:rPr lang="de-DE" sz="12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01" name="Gruppieren 100"/>
            <p:cNvGrpSpPr/>
            <p:nvPr/>
          </p:nvGrpSpPr>
          <p:grpSpPr>
            <a:xfrm>
              <a:off x="5848928" y="4932981"/>
              <a:ext cx="630000" cy="630000"/>
              <a:chOff x="1194933" y="4869383"/>
              <a:chExt cx="1800000" cy="1800000"/>
            </a:xfrm>
          </p:grpSpPr>
          <p:sp>
            <p:nvSpPr>
              <p:cNvPr id="105" name="Rechteck 104"/>
              <p:cNvSpPr>
                <a:spLocks noChangeAspect="1"/>
              </p:cNvSpPr>
              <p:nvPr/>
            </p:nvSpPr>
            <p:spPr>
              <a:xfrm>
                <a:off x="1194933" y="4869383"/>
                <a:ext cx="1800000" cy="1800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106" name="Rechteck 105"/>
              <p:cNvSpPr>
                <a:spLocks noChangeAspect="1"/>
              </p:cNvSpPr>
              <p:nvPr/>
            </p:nvSpPr>
            <p:spPr>
              <a:xfrm>
                <a:off x="1557457" y="5224733"/>
                <a:ext cx="1080000" cy="108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Na</a:t>
                </a:r>
                <a:r>
                  <a:rPr lang="de-DE" sz="1200" baseline="50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de-DE" sz="1200" baseline="5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2" name="Gruppieren 101"/>
            <p:cNvGrpSpPr/>
            <p:nvPr/>
          </p:nvGrpSpPr>
          <p:grpSpPr>
            <a:xfrm>
              <a:off x="6824340" y="4020298"/>
              <a:ext cx="630000" cy="630000"/>
              <a:chOff x="1194933" y="4869383"/>
              <a:chExt cx="1800000" cy="1800000"/>
            </a:xfrm>
          </p:grpSpPr>
          <p:sp>
            <p:nvSpPr>
              <p:cNvPr id="103" name="Rechteck 102"/>
              <p:cNvSpPr>
                <a:spLocks noChangeAspect="1"/>
              </p:cNvSpPr>
              <p:nvPr/>
            </p:nvSpPr>
            <p:spPr>
              <a:xfrm>
                <a:off x="1194933" y="4869383"/>
                <a:ext cx="1800000" cy="1800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104" name="Rechteck 103"/>
              <p:cNvSpPr>
                <a:spLocks noChangeAspect="1"/>
              </p:cNvSpPr>
              <p:nvPr/>
            </p:nvSpPr>
            <p:spPr>
              <a:xfrm>
                <a:off x="1557457" y="5224733"/>
                <a:ext cx="1080000" cy="108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Na</a:t>
                </a:r>
                <a:r>
                  <a:rPr lang="de-DE" sz="1200" baseline="50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de-DE" sz="1200" baseline="5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9546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3 von 5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Du </a:t>
            </a:r>
            <a:r>
              <a:rPr lang="de-DE" dirty="0"/>
              <a:t>hast anschließend die Silbernitrat-Lösung zur Hand genommen.</a:t>
            </a:r>
          </a:p>
          <a:p>
            <a:endParaRPr lang="de-DE" dirty="0"/>
          </a:p>
          <a:p>
            <a:r>
              <a:rPr lang="de-DE" dirty="0" smtClean="0"/>
              <a:t>Lass das Modell der Kochsalz-</a:t>
            </a:r>
            <a:r>
              <a:rPr lang="de-DE" b="1" dirty="0" smtClean="0"/>
              <a:t>Lösung</a:t>
            </a:r>
            <a:r>
              <a:rPr lang="de-DE" dirty="0" smtClean="0"/>
              <a:t> stehen.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21</a:t>
            </a:fld>
            <a:endParaRPr lang="de-DE"/>
          </a:p>
        </p:txBody>
      </p:sp>
      <p:pic>
        <p:nvPicPr>
          <p:cNvPr id="6" name="Inhaltsplatzhalter 26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34565" y="503238"/>
            <a:ext cx="494582" cy="900112"/>
          </a:xfrm>
          <a:prstGeom prst="rect">
            <a:avLst/>
          </a:prstGeom>
        </p:spPr>
      </p:pic>
      <p:pic>
        <p:nvPicPr>
          <p:cNvPr id="8" name="Inhaltsplatzhalter 7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720725" y="5250849"/>
            <a:ext cx="898525" cy="837814"/>
          </a:xfrm>
          <a:prstGeom prst="rect">
            <a:avLst/>
          </a:prstGeom>
        </p:spPr>
      </p:pic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Stelle </a:t>
            </a:r>
            <a:r>
              <a:rPr lang="de-DE" dirty="0" smtClean="0"/>
              <a:t>daneben </a:t>
            </a:r>
            <a:r>
              <a:rPr lang="de-DE" dirty="0"/>
              <a:t>die Silbernitrat-Lösung </a:t>
            </a:r>
            <a:r>
              <a:rPr lang="de-DE" dirty="0" smtClean="0"/>
              <a:t>mit Hilfe des bekannten Modells dar.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433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663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234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de-DE" dirty="0"/>
              <a:t>Da </a:t>
            </a:r>
            <a:r>
              <a:rPr lang="de-DE" dirty="0" smtClean="0"/>
              <a:t>in beiden Fällen eine </a:t>
            </a:r>
            <a:r>
              <a:rPr lang="de-DE" b="1" dirty="0"/>
              <a:t>Lösung</a:t>
            </a:r>
            <a:r>
              <a:rPr lang="de-DE" dirty="0"/>
              <a:t> vorliegt, sind die </a:t>
            </a:r>
            <a:r>
              <a:rPr lang="de-DE" dirty="0" smtClean="0"/>
              <a:t>Silber-Kationen </a:t>
            </a:r>
            <a:r>
              <a:rPr lang="de-DE" dirty="0"/>
              <a:t>und die </a:t>
            </a:r>
            <a:r>
              <a:rPr lang="de-DE" dirty="0" smtClean="0"/>
              <a:t>Nitrat-Anionen auch </a:t>
            </a:r>
            <a:r>
              <a:rPr lang="de-DE" dirty="0"/>
              <a:t>frei beweglich und von einer Hülle aus </a:t>
            </a:r>
            <a:r>
              <a:rPr lang="de-DE" dirty="0" smtClean="0"/>
              <a:t>Wasser-Teilchen </a:t>
            </a:r>
            <a:r>
              <a:rPr lang="de-DE" dirty="0"/>
              <a:t>umgeben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Beide Modelle benötigst du später noch.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24</a:t>
            </a:fld>
            <a:endParaRPr lang="de-DE"/>
          </a:p>
        </p:txBody>
      </p:sp>
      <p:grpSp>
        <p:nvGrpSpPr>
          <p:cNvPr id="334" name="Gruppieren 333"/>
          <p:cNvGrpSpPr/>
          <p:nvPr/>
        </p:nvGrpSpPr>
        <p:grpSpPr>
          <a:xfrm>
            <a:off x="1972126" y="3011539"/>
            <a:ext cx="5998856" cy="1801383"/>
            <a:chOff x="1972126" y="3011539"/>
            <a:chExt cx="5998856" cy="1801383"/>
          </a:xfrm>
        </p:grpSpPr>
        <p:grpSp>
          <p:nvGrpSpPr>
            <p:cNvPr id="333" name="Gruppieren 332"/>
            <p:cNvGrpSpPr/>
            <p:nvPr/>
          </p:nvGrpSpPr>
          <p:grpSpPr>
            <a:xfrm>
              <a:off x="5570357" y="3012922"/>
              <a:ext cx="2400625" cy="1800000"/>
              <a:chOff x="5570357" y="3012922"/>
              <a:chExt cx="2400625" cy="1800000"/>
            </a:xfrm>
          </p:grpSpPr>
          <p:grpSp>
            <p:nvGrpSpPr>
              <p:cNvPr id="172" name="Gruppieren 171"/>
              <p:cNvGrpSpPr>
                <a:grpSpLocks noChangeAspect="1"/>
              </p:cNvGrpSpPr>
              <p:nvPr/>
            </p:nvGrpSpPr>
            <p:grpSpPr>
              <a:xfrm>
                <a:off x="5570357" y="3012922"/>
                <a:ext cx="2400625" cy="1800000"/>
                <a:chOff x="4633249" y="713746"/>
                <a:chExt cx="5765853" cy="4323242"/>
              </a:xfrm>
            </p:grpSpPr>
            <p:grpSp>
              <p:nvGrpSpPr>
                <p:cNvPr id="195" name="Gruppieren 194"/>
                <p:cNvGrpSpPr/>
                <p:nvPr/>
              </p:nvGrpSpPr>
              <p:grpSpPr>
                <a:xfrm>
                  <a:off x="4633249" y="719289"/>
                  <a:ext cx="2889428" cy="4314376"/>
                  <a:chOff x="4633249" y="719289"/>
                  <a:chExt cx="2889428" cy="4314376"/>
                </a:xfrm>
              </p:grpSpPr>
              <p:grpSp>
                <p:nvGrpSpPr>
                  <p:cNvPr id="227" name="Gruppieren 34"/>
                  <p:cNvGrpSpPr/>
                  <p:nvPr/>
                </p:nvGrpSpPr>
                <p:grpSpPr>
                  <a:xfrm>
                    <a:off x="4642677" y="719289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243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245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55" name="Rechteck 25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56" name="Gleichschenkliges Dreieck 25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46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53" name="Rechteck 25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54" name="Gleichschenkliges Dreieck 25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47" name="Gruppieren 246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51" name="Rechteck 25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52" name="Gleichschenkliges Dreieck 25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48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49" name="Rechteck 24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50" name="Gleichschenkliges Dreieck 24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244" name="Rechteck 243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  <p:grpSp>
                <p:nvGrpSpPr>
                  <p:cNvPr id="228" name="Gruppieren 34"/>
                  <p:cNvGrpSpPr/>
                  <p:nvPr/>
                </p:nvGrpSpPr>
                <p:grpSpPr>
                  <a:xfrm>
                    <a:off x="4633249" y="2873665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229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231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41" name="Rechteck 24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42" name="Gleichschenkliges Dreieck 24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32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39" name="Rechteck 23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40" name="Gleichschenkliges Dreieck 23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33" name="Gruppieren 232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37" name="Rechteck 23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38" name="Gleichschenkliges Dreieck 23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34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35" name="Rechteck 23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36" name="Gleichschenkliges Dreieck 23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230" name="Rechteck 229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</p:grpSp>
            <p:grpSp>
              <p:nvGrpSpPr>
                <p:cNvPr id="196" name="Gruppieren 195"/>
                <p:cNvGrpSpPr/>
                <p:nvPr/>
              </p:nvGrpSpPr>
              <p:grpSpPr>
                <a:xfrm>
                  <a:off x="7510681" y="713746"/>
                  <a:ext cx="2888421" cy="4323242"/>
                  <a:chOff x="3282104" y="1741267"/>
                  <a:chExt cx="2888421" cy="4323242"/>
                </a:xfrm>
              </p:grpSpPr>
              <p:grpSp>
                <p:nvGrpSpPr>
                  <p:cNvPr id="197" name="Gruppieren 34"/>
                  <p:cNvGrpSpPr/>
                  <p:nvPr/>
                </p:nvGrpSpPr>
                <p:grpSpPr>
                  <a:xfrm>
                    <a:off x="3290525" y="1741267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213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215" name="Gruppieren 214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25" name="Rechteck 22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26" name="Gleichschenkliges Dreieck 22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16" name="Gruppieren 215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23" name="Rechteck 22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24" name="Gleichschenkliges Dreieck 22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17" name="Gruppieren 216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21" name="Rechteck 22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22" name="Gleichschenkliges Dreieck 22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18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19" name="Rechteck 21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20" name="Gleichschenkliges Dreieck 21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214" name="Rechteck 213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  <p:grpSp>
                <p:nvGrpSpPr>
                  <p:cNvPr id="198" name="Gruppieren 34"/>
                  <p:cNvGrpSpPr/>
                  <p:nvPr/>
                </p:nvGrpSpPr>
                <p:grpSpPr>
                  <a:xfrm>
                    <a:off x="3282104" y="3904509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199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201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11" name="Rechteck 21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12" name="Gleichschenkliges Dreieck 21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02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09" name="Rechteck 20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10" name="Gleichschenkliges Dreieck 20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03" name="Gruppieren 202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07" name="Rechteck 20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08" name="Gleichschenkliges Dreieck 20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04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05" name="Rechteck 20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06" name="Gleichschenkliges Dreieck 20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200" name="Rechteck 199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</p:grpSp>
          </p:grpSp>
          <p:grpSp>
            <p:nvGrpSpPr>
              <p:cNvPr id="173" name="Gruppieren 172"/>
              <p:cNvGrpSpPr/>
              <p:nvPr/>
            </p:nvGrpSpPr>
            <p:grpSpPr>
              <a:xfrm>
                <a:off x="5863598" y="3272980"/>
                <a:ext cx="628606" cy="628605"/>
                <a:chOff x="5116412" y="5098195"/>
                <a:chExt cx="1800000" cy="1799999"/>
              </a:xfrm>
            </p:grpSpPr>
            <p:grpSp>
              <p:nvGrpSpPr>
                <p:cNvPr id="188" name="Gruppieren 69"/>
                <p:cNvGrpSpPr>
                  <a:grpSpLocks noChangeAspect="1"/>
                </p:cNvGrpSpPr>
                <p:nvPr/>
              </p:nvGrpSpPr>
              <p:grpSpPr>
                <a:xfrm>
                  <a:off x="5116412" y="5098195"/>
                  <a:ext cx="1800000" cy="1799999"/>
                  <a:chOff x="0" y="0"/>
                  <a:chExt cx="1080000" cy="1080000"/>
                </a:xfrm>
              </p:grpSpPr>
              <p:grpSp>
                <p:nvGrpSpPr>
                  <p:cNvPr id="190" name="Gruppieren 63"/>
                  <p:cNvGrpSpPr/>
                  <p:nvPr/>
                </p:nvGrpSpPr>
                <p:grpSpPr>
                  <a:xfrm>
                    <a:off x="0" y="0"/>
                    <a:ext cx="1080000" cy="1080000"/>
                    <a:chOff x="0" y="0"/>
                    <a:chExt cx="1080000" cy="1080000"/>
                  </a:xfrm>
                </p:grpSpPr>
                <p:sp>
                  <p:nvSpPr>
                    <p:cNvPr id="193" name="Rechteck 192"/>
                    <p:cNvSpPr>
                      <a:spLocks noChangeAspect="1"/>
                    </p:cNvSpPr>
                    <p:nvPr/>
                  </p:nvSpPr>
                  <p:spPr>
                    <a:xfrm>
                      <a:off x="0" y="0"/>
                      <a:ext cx="1080000" cy="540000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Rechteck 193"/>
                    <p:cNvSpPr>
                      <a:spLocks noChangeAspect="1"/>
                    </p:cNvSpPr>
                    <p:nvPr/>
                  </p:nvSpPr>
                  <p:spPr>
                    <a:xfrm>
                      <a:off x="0" y="540000"/>
                      <a:ext cx="1080000" cy="540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91" name="Gleichschenkliges Dreieck 190"/>
                  <p:cNvSpPr>
                    <a:spLocks noChangeAspect="1"/>
                  </p:cNvSpPr>
                  <p:nvPr/>
                </p:nvSpPr>
                <p:spPr>
                  <a:xfrm rot="5400000">
                    <a:off x="-270000" y="270000"/>
                    <a:ext cx="1080000" cy="540000"/>
                  </a:xfrm>
                  <a:prstGeom prst="triangle">
                    <a:avLst/>
                  </a:prstGeom>
                  <a:solidFill>
                    <a:srgbClr val="FF000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2" name="Gleichschenkliges Dreieck 191"/>
                  <p:cNvSpPr>
                    <a:spLocks noChangeAspect="1"/>
                  </p:cNvSpPr>
                  <p:nvPr/>
                </p:nvSpPr>
                <p:spPr>
                  <a:xfrm rot="-5400000">
                    <a:off x="270000" y="270000"/>
                    <a:ext cx="1080000" cy="540000"/>
                  </a:xfrm>
                  <a:prstGeom prst="triangle">
                    <a:avLst/>
                  </a:prstGeom>
                  <a:solidFill>
                    <a:srgbClr val="9900CC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9" name="Rechteck 188"/>
                <p:cNvSpPr>
                  <a:spLocks noChangeAspect="1"/>
                </p:cNvSpPr>
                <p:nvPr/>
              </p:nvSpPr>
              <p:spPr>
                <a:xfrm>
                  <a:off x="5547735" y="5527889"/>
                  <a:ext cx="936000" cy="93599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000" dirty="0" err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Ag</a:t>
                  </a:r>
                  <a:r>
                    <a:rPr lang="de-DE" sz="10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</a:p>
              </p:txBody>
            </p:sp>
          </p:grpSp>
          <p:grpSp>
            <p:nvGrpSpPr>
              <p:cNvPr id="174" name="Gruppieren 173"/>
              <p:cNvGrpSpPr/>
              <p:nvPr/>
            </p:nvGrpSpPr>
            <p:grpSpPr>
              <a:xfrm>
                <a:off x="7054477" y="3074248"/>
                <a:ext cx="628606" cy="628605"/>
                <a:chOff x="2994933" y="3068797"/>
                <a:chExt cx="1800000" cy="1800000"/>
              </a:xfrm>
            </p:grpSpPr>
            <p:sp>
              <p:nvSpPr>
                <p:cNvPr id="186" name="Rechteck 185"/>
                <p:cNvSpPr>
                  <a:spLocks noChangeAspect="1"/>
                </p:cNvSpPr>
                <p:nvPr/>
              </p:nvSpPr>
              <p:spPr>
                <a:xfrm>
                  <a:off x="2994933" y="3068797"/>
                  <a:ext cx="1800000" cy="1800000"/>
                </a:xfrm>
                <a:prstGeom prst="rect">
                  <a:avLst/>
                </a:prstGeom>
                <a:solidFill>
                  <a:srgbClr val="99CCFF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 dirty="0"/>
                </a:p>
              </p:txBody>
            </p:sp>
            <p:sp>
              <p:nvSpPr>
                <p:cNvPr id="187" name="Rechteck 186"/>
                <p:cNvSpPr>
                  <a:spLocks noChangeAspect="1"/>
                </p:cNvSpPr>
                <p:nvPr/>
              </p:nvSpPr>
              <p:spPr>
                <a:xfrm>
                  <a:off x="3357457" y="34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NO</a:t>
                  </a:r>
                  <a:r>
                    <a:rPr lang="de-DE" sz="1000" baseline="-25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r>
                    <a:rPr lang="de-DE" sz="10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175" name="Gruppieren 174"/>
              <p:cNvGrpSpPr/>
              <p:nvPr/>
            </p:nvGrpSpPr>
            <p:grpSpPr>
              <a:xfrm>
                <a:off x="6947631" y="3949547"/>
                <a:ext cx="628606" cy="628605"/>
                <a:chOff x="5116412" y="5098195"/>
                <a:chExt cx="1800000" cy="1799999"/>
              </a:xfrm>
            </p:grpSpPr>
            <p:grpSp>
              <p:nvGrpSpPr>
                <p:cNvPr id="179" name="Gruppieren 69"/>
                <p:cNvGrpSpPr>
                  <a:grpSpLocks noChangeAspect="1"/>
                </p:cNvGrpSpPr>
                <p:nvPr/>
              </p:nvGrpSpPr>
              <p:grpSpPr>
                <a:xfrm>
                  <a:off x="5116412" y="5098195"/>
                  <a:ext cx="1800000" cy="1799999"/>
                  <a:chOff x="0" y="0"/>
                  <a:chExt cx="1080000" cy="1080000"/>
                </a:xfrm>
              </p:grpSpPr>
              <p:grpSp>
                <p:nvGrpSpPr>
                  <p:cNvPr id="181" name="Gruppieren 63"/>
                  <p:cNvGrpSpPr/>
                  <p:nvPr/>
                </p:nvGrpSpPr>
                <p:grpSpPr>
                  <a:xfrm>
                    <a:off x="0" y="0"/>
                    <a:ext cx="1080000" cy="1080000"/>
                    <a:chOff x="0" y="0"/>
                    <a:chExt cx="1080000" cy="1080000"/>
                  </a:xfrm>
                </p:grpSpPr>
                <p:sp>
                  <p:nvSpPr>
                    <p:cNvPr id="184" name="Rechteck 183"/>
                    <p:cNvSpPr>
                      <a:spLocks noChangeAspect="1"/>
                    </p:cNvSpPr>
                    <p:nvPr/>
                  </p:nvSpPr>
                  <p:spPr>
                    <a:xfrm>
                      <a:off x="0" y="0"/>
                      <a:ext cx="1080000" cy="540000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5" name="Rechteck 184"/>
                    <p:cNvSpPr>
                      <a:spLocks noChangeAspect="1"/>
                    </p:cNvSpPr>
                    <p:nvPr/>
                  </p:nvSpPr>
                  <p:spPr>
                    <a:xfrm>
                      <a:off x="0" y="540000"/>
                      <a:ext cx="1080000" cy="540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82" name="Gleichschenkliges Dreieck 181"/>
                  <p:cNvSpPr>
                    <a:spLocks noChangeAspect="1"/>
                  </p:cNvSpPr>
                  <p:nvPr/>
                </p:nvSpPr>
                <p:spPr>
                  <a:xfrm rot="5400000">
                    <a:off x="-270000" y="270000"/>
                    <a:ext cx="1080000" cy="540000"/>
                  </a:xfrm>
                  <a:prstGeom prst="triangle">
                    <a:avLst/>
                  </a:prstGeom>
                  <a:solidFill>
                    <a:srgbClr val="FF000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3" name="Gleichschenkliges Dreieck 182"/>
                  <p:cNvSpPr>
                    <a:spLocks noChangeAspect="1"/>
                  </p:cNvSpPr>
                  <p:nvPr/>
                </p:nvSpPr>
                <p:spPr>
                  <a:xfrm rot="-5400000">
                    <a:off x="270000" y="270000"/>
                    <a:ext cx="1080000" cy="540000"/>
                  </a:xfrm>
                  <a:prstGeom prst="triangle">
                    <a:avLst/>
                  </a:prstGeom>
                  <a:solidFill>
                    <a:srgbClr val="9900CC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0" name="Rechteck 179"/>
                <p:cNvSpPr>
                  <a:spLocks noChangeAspect="1"/>
                </p:cNvSpPr>
                <p:nvPr/>
              </p:nvSpPr>
              <p:spPr>
                <a:xfrm>
                  <a:off x="5547735" y="5527888"/>
                  <a:ext cx="936000" cy="93599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000" dirty="0" err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Ag</a:t>
                  </a:r>
                  <a:r>
                    <a:rPr lang="de-DE" sz="10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</a:p>
              </p:txBody>
            </p:sp>
          </p:grpSp>
          <p:grpSp>
            <p:nvGrpSpPr>
              <p:cNvPr id="176" name="Gruppieren 175"/>
              <p:cNvGrpSpPr/>
              <p:nvPr/>
            </p:nvGrpSpPr>
            <p:grpSpPr>
              <a:xfrm>
                <a:off x="6089985" y="4052980"/>
                <a:ext cx="628606" cy="628605"/>
                <a:chOff x="2994933" y="3068797"/>
                <a:chExt cx="1800000" cy="1800000"/>
              </a:xfrm>
            </p:grpSpPr>
            <p:sp>
              <p:nvSpPr>
                <p:cNvPr id="177" name="Rechteck 176"/>
                <p:cNvSpPr>
                  <a:spLocks noChangeAspect="1"/>
                </p:cNvSpPr>
                <p:nvPr/>
              </p:nvSpPr>
              <p:spPr>
                <a:xfrm>
                  <a:off x="2994933" y="3068797"/>
                  <a:ext cx="1800000" cy="1800000"/>
                </a:xfrm>
                <a:prstGeom prst="rect">
                  <a:avLst/>
                </a:prstGeom>
                <a:solidFill>
                  <a:srgbClr val="99CCFF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 dirty="0"/>
                </a:p>
              </p:txBody>
            </p:sp>
            <p:sp>
              <p:nvSpPr>
                <p:cNvPr id="178" name="Rechteck 177"/>
                <p:cNvSpPr>
                  <a:spLocks noChangeAspect="1"/>
                </p:cNvSpPr>
                <p:nvPr/>
              </p:nvSpPr>
              <p:spPr>
                <a:xfrm>
                  <a:off x="3357457" y="34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NO</a:t>
                  </a:r>
                  <a:r>
                    <a:rPr lang="de-DE" sz="1000" baseline="-25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r>
                    <a:rPr lang="de-DE" sz="10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</p:grpSp>
        <p:grpSp>
          <p:nvGrpSpPr>
            <p:cNvPr id="257" name="Gruppieren 256"/>
            <p:cNvGrpSpPr/>
            <p:nvPr/>
          </p:nvGrpSpPr>
          <p:grpSpPr>
            <a:xfrm>
              <a:off x="1972126" y="3011539"/>
              <a:ext cx="2400625" cy="1800000"/>
              <a:chOff x="5562209" y="3795467"/>
              <a:chExt cx="2400625" cy="1800000"/>
            </a:xfrm>
          </p:grpSpPr>
          <p:grpSp>
            <p:nvGrpSpPr>
              <p:cNvPr id="258" name="Gruppieren 257"/>
              <p:cNvGrpSpPr>
                <a:grpSpLocks noChangeAspect="1"/>
              </p:cNvGrpSpPr>
              <p:nvPr/>
            </p:nvGrpSpPr>
            <p:grpSpPr>
              <a:xfrm>
                <a:off x="5562209" y="3795467"/>
                <a:ext cx="2400625" cy="1800000"/>
                <a:chOff x="4633249" y="713746"/>
                <a:chExt cx="5765853" cy="4323242"/>
              </a:xfrm>
            </p:grpSpPr>
            <p:grpSp>
              <p:nvGrpSpPr>
                <p:cNvPr id="271" name="Gruppieren 270"/>
                <p:cNvGrpSpPr/>
                <p:nvPr/>
              </p:nvGrpSpPr>
              <p:grpSpPr>
                <a:xfrm>
                  <a:off x="4633249" y="719289"/>
                  <a:ext cx="2889428" cy="4314376"/>
                  <a:chOff x="4633249" y="719289"/>
                  <a:chExt cx="2889428" cy="4314376"/>
                </a:xfrm>
              </p:grpSpPr>
              <p:grpSp>
                <p:nvGrpSpPr>
                  <p:cNvPr id="303" name="Gruppieren 34"/>
                  <p:cNvGrpSpPr/>
                  <p:nvPr/>
                </p:nvGrpSpPr>
                <p:grpSpPr>
                  <a:xfrm>
                    <a:off x="4642677" y="719289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319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321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31" name="Rechteck 33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32" name="Gleichschenkliges Dreieck 33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22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29" name="Rechteck 32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30" name="Gleichschenkliges Dreieck 32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23" name="Gruppieren 322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27" name="Rechteck 32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28" name="Gleichschenkliges Dreieck 32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24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25" name="Rechteck 32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26" name="Gleichschenkliges Dreieck 32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320" name="Rechteck 319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  <p:grpSp>
                <p:nvGrpSpPr>
                  <p:cNvPr id="304" name="Gruppieren 34"/>
                  <p:cNvGrpSpPr/>
                  <p:nvPr/>
                </p:nvGrpSpPr>
                <p:grpSpPr>
                  <a:xfrm>
                    <a:off x="4633249" y="2873665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305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307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17" name="Rechteck 31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18" name="Gleichschenkliges Dreieck 31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08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15" name="Rechteck 31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16" name="Gleichschenkliges Dreieck 31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09" name="Gruppieren 308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13" name="Rechteck 31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14" name="Gleichschenkliges Dreieck 31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10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11" name="Rechteck 31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12" name="Gleichschenkliges Dreieck 31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306" name="Rechteck 305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</p:grpSp>
            <p:grpSp>
              <p:nvGrpSpPr>
                <p:cNvPr id="272" name="Gruppieren 271"/>
                <p:cNvGrpSpPr/>
                <p:nvPr/>
              </p:nvGrpSpPr>
              <p:grpSpPr>
                <a:xfrm>
                  <a:off x="7510681" y="713746"/>
                  <a:ext cx="2888421" cy="4323242"/>
                  <a:chOff x="3282104" y="1741267"/>
                  <a:chExt cx="2888421" cy="4323242"/>
                </a:xfrm>
              </p:grpSpPr>
              <p:grpSp>
                <p:nvGrpSpPr>
                  <p:cNvPr id="273" name="Gruppieren 34"/>
                  <p:cNvGrpSpPr/>
                  <p:nvPr/>
                </p:nvGrpSpPr>
                <p:grpSpPr>
                  <a:xfrm>
                    <a:off x="3290525" y="1741267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289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291" name="Gruppieren 290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01" name="Rechteck 30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02" name="Gleichschenkliges Dreieck 30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92" name="Gruppieren 291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99" name="Rechteck 29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00" name="Gleichschenkliges Dreieck 29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93" name="Gruppieren 292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97" name="Rechteck 29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98" name="Gleichschenkliges Dreieck 29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94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95" name="Rechteck 29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96" name="Gleichschenkliges Dreieck 29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290" name="Rechteck 289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  <p:grpSp>
                <p:nvGrpSpPr>
                  <p:cNvPr id="274" name="Gruppieren 34"/>
                  <p:cNvGrpSpPr/>
                  <p:nvPr/>
                </p:nvGrpSpPr>
                <p:grpSpPr>
                  <a:xfrm>
                    <a:off x="3282104" y="3904509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275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277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87" name="Rechteck 28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88" name="Gleichschenkliges Dreieck 28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78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85" name="Rechteck 28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86" name="Gleichschenkliges Dreieck 28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79" name="Gruppieren 278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83" name="Rechteck 28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84" name="Gleichschenkliges Dreieck 28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80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81" name="Rechteck 28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82" name="Gleichschenkliges Dreieck 28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276" name="Rechteck 275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</p:grpSp>
          </p:grpSp>
          <p:grpSp>
            <p:nvGrpSpPr>
              <p:cNvPr id="259" name="Gruppieren 258"/>
              <p:cNvGrpSpPr/>
              <p:nvPr/>
            </p:nvGrpSpPr>
            <p:grpSpPr>
              <a:xfrm>
                <a:off x="7177590" y="4693380"/>
                <a:ext cx="630000" cy="630000"/>
                <a:chOff x="2994933" y="1268797"/>
                <a:chExt cx="1800000" cy="1800000"/>
              </a:xfrm>
            </p:grpSpPr>
            <p:sp>
              <p:nvSpPr>
                <p:cNvPr id="269" name="Rechteck 268"/>
                <p:cNvSpPr>
                  <a:spLocks noChangeAspect="1"/>
                </p:cNvSpPr>
                <p:nvPr/>
              </p:nvSpPr>
              <p:spPr>
                <a:xfrm>
                  <a:off x="2994933" y="1268797"/>
                  <a:ext cx="1800000" cy="1800000"/>
                </a:xfrm>
                <a:prstGeom prst="rect">
                  <a:avLst/>
                </a:prstGeom>
                <a:solidFill>
                  <a:srgbClr val="00FF00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270" name="Rechteck 269"/>
                <p:cNvSpPr>
                  <a:spLocks noChangeAspect="1"/>
                </p:cNvSpPr>
                <p:nvPr/>
              </p:nvSpPr>
              <p:spPr>
                <a:xfrm>
                  <a:off x="3357457" y="16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Cl</a:t>
                  </a:r>
                  <a:r>
                    <a:rPr lang="de-DE" sz="12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260" name="Gruppieren 259"/>
              <p:cNvGrpSpPr/>
              <p:nvPr/>
            </p:nvGrpSpPr>
            <p:grpSpPr>
              <a:xfrm>
                <a:off x="5766111" y="3946925"/>
                <a:ext cx="630000" cy="630000"/>
                <a:chOff x="2994933" y="1268797"/>
                <a:chExt cx="1800000" cy="1800000"/>
              </a:xfrm>
            </p:grpSpPr>
            <p:sp>
              <p:nvSpPr>
                <p:cNvPr id="267" name="Rechteck 266"/>
                <p:cNvSpPr>
                  <a:spLocks noChangeAspect="1"/>
                </p:cNvSpPr>
                <p:nvPr/>
              </p:nvSpPr>
              <p:spPr>
                <a:xfrm>
                  <a:off x="2994933" y="1268797"/>
                  <a:ext cx="1800000" cy="1800000"/>
                </a:xfrm>
                <a:prstGeom prst="rect">
                  <a:avLst/>
                </a:prstGeom>
                <a:solidFill>
                  <a:srgbClr val="00FF00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268" name="Rechteck 267"/>
                <p:cNvSpPr>
                  <a:spLocks noChangeAspect="1"/>
                </p:cNvSpPr>
                <p:nvPr/>
              </p:nvSpPr>
              <p:spPr>
                <a:xfrm>
                  <a:off x="3357457" y="16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Cl</a:t>
                  </a:r>
                  <a:r>
                    <a:rPr lang="de-DE" sz="12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261" name="Gruppieren 260"/>
              <p:cNvGrpSpPr/>
              <p:nvPr/>
            </p:nvGrpSpPr>
            <p:grpSpPr>
              <a:xfrm>
                <a:off x="5848928" y="4932981"/>
                <a:ext cx="630000" cy="630000"/>
                <a:chOff x="1194933" y="4869383"/>
                <a:chExt cx="1800000" cy="1800000"/>
              </a:xfrm>
            </p:grpSpPr>
            <p:sp>
              <p:nvSpPr>
                <p:cNvPr id="265" name="Rechteck 264"/>
                <p:cNvSpPr>
                  <a:spLocks noChangeAspect="1"/>
                </p:cNvSpPr>
                <p:nvPr/>
              </p:nvSpPr>
              <p:spPr>
                <a:xfrm>
                  <a:off x="1194933" y="4869383"/>
                  <a:ext cx="1800000" cy="1800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266" name="Rechteck 265"/>
                <p:cNvSpPr>
                  <a:spLocks noChangeAspect="1"/>
                </p:cNvSpPr>
                <p:nvPr/>
              </p:nvSpPr>
              <p:spPr>
                <a:xfrm>
                  <a:off x="1557457" y="5224733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2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</a:t>
                  </a:r>
                  <a:r>
                    <a:rPr lang="de-DE" sz="1200" baseline="500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  <a:endParaRPr lang="de-DE" sz="12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62" name="Gruppieren 261"/>
              <p:cNvGrpSpPr/>
              <p:nvPr/>
            </p:nvGrpSpPr>
            <p:grpSpPr>
              <a:xfrm>
                <a:off x="6824340" y="4020298"/>
                <a:ext cx="630000" cy="630000"/>
                <a:chOff x="1194933" y="4869383"/>
                <a:chExt cx="1800000" cy="1800000"/>
              </a:xfrm>
            </p:grpSpPr>
            <p:sp>
              <p:nvSpPr>
                <p:cNvPr id="263" name="Rechteck 262"/>
                <p:cNvSpPr>
                  <a:spLocks noChangeAspect="1"/>
                </p:cNvSpPr>
                <p:nvPr/>
              </p:nvSpPr>
              <p:spPr>
                <a:xfrm>
                  <a:off x="1194933" y="4869383"/>
                  <a:ext cx="1800000" cy="1800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264" name="Rechteck 263"/>
                <p:cNvSpPr>
                  <a:spLocks noChangeAspect="1"/>
                </p:cNvSpPr>
                <p:nvPr/>
              </p:nvSpPr>
              <p:spPr>
                <a:xfrm>
                  <a:off x="1557457" y="5224733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2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</a:t>
                  </a:r>
                  <a:r>
                    <a:rPr lang="de-DE" sz="1200" baseline="500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  <a:endParaRPr lang="de-DE" sz="12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9158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Jetzt benötigst du noch folgende Informationen: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Treffen </a:t>
            </a:r>
            <a:r>
              <a:rPr lang="de-DE" dirty="0" smtClean="0"/>
              <a:t>mehrere Anionen- </a:t>
            </a:r>
            <a:r>
              <a:rPr lang="de-DE" dirty="0"/>
              <a:t>und </a:t>
            </a:r>
            <a:r>
              <a:rPr lang="de-DE" dirty="0" smtClean="0"/>
              <a:t>Kationen-Sorten </a:t>
            </a:r>
            <a:r>
              <a:rPr lang="de-DE" dirty="0"/>
              <a:t>aufeinander, so </a:t>
            </a:r>
            <a:r>
              <a:rPr lang="de-DE" dirty="0" smtClean="0"/>
              <a:t>kann der Fall eintreten, dass </a:t>
            </a:r>
            <a:r>
              <a:rPr lang="de-DE" b="1" dirty="0" smtClean="0"/>
              <a:t>manche</a:t>
            </a:r>
            <a:r>
              <a:rPr lang="de-DE" dirty="0" smtClean="0"/>
              <a:t> </a:t>
            </a:r>
            <a:r>
              <a:rPr lang="de-DE" dirty="0"/>
              <a:t>ihre Hüllen aus Wasser-Molekülen </a:t>
            </a:r>
            <a:r>
              <a:rPr lang="de-DE" dirty="0" smtClean="0"/>
              <a:t>abwerfen </a:t>
            </a:r>
            <a:r>
              <a:rPr lang="de-DE" dirty="0"/>
              <a:t>und </a:t>
            </a:r>
            <a:r>
              <a:rPr lang="de-DE" dirty="0" smtClean="0"/>
              <a:t>zu </a:t>
            </a:r>
            <a:r>
              <a:rPr lang="de-DE" dirty="0"/>
              <a:t>einem sehr stabilen </a:t>
            </a:r>
            <a:r>
              <a:rPr lang="de-DE" dirty="0" smtClean="0"/>
              <a:t>Ionen-Gitter zusammentreten.</a:t>
            </a:r>
          </a:p>
          <a:p>
            <a:endParaRPr lang="de-DE" dirty="0"/>
          </a:p>
          <a:p>
            <a:r>
              <a:rPr lang="de-DE" dirty="0" smtClean="0"/>
              <a:t>Man sieht das auf </a:t>
            </a:r>
            <a:r>
              <a:rPr lang="de-DE" dirty="0"/>
              <a:t>der </a:t>
            </a:r>
            <a:r>
              <a:rPr lang="de-DE" b="1" dirty="0" smtClean="0"/>
              <a:t>Stoff-Ebene</a:t>
            </a:r>
            <a:r>
              <a:rPr lang="de-DE" dirty="0" smtClean="0"/>
              <a:t> als Trübung und sagt:</a:t>
            </a:r>
            <a:br>
              <a:rPr lang="de-DE" dirty="0" smtClean="0"/>
            </a:br>
            <a:r>
              <a:rPr lang="de-DE" dirty="0" smtClean="0"/>
              <a:t>„</a:t>
            </a:r>
            <a:r>
              <a:rPr lang="de-DE" dirty="0"/>
              <a:t>Es fällt ein Niederschlag aus“ oder „ein schwer lösliches Salz setzt sich ab</a:t>
            </a:r>
            <a:r>
              <a:rPr lang="de-DE" dirty="0" smtClean="0"/>
              <a:t>“. Du hast diesen Fall bei der Erfahrungskiste „Analyse </a:t>
            </a:r>
            <a:r>
              <a:rPr lang="de-DE" dirty="0"/>
              <a:t>einer </a:t>
            </a:r>
            <a:r>
              <a:rPr lang="de-DE" dirty="0" smtClean="0"/>
              <a:t>Steinsalz-Leuchte“ als weiße Trübung schon beobachten können.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25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7296" y="503238"/>
            <a:ext cx="529120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8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919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Und weiter: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Ob eine Anionen- </a:t>
            </a:r>
            <a:r>
              <a:rPr lang="de-DE" dirty="0"/>
              <a:t>und </a:t>
            </a:r>
            <a:r>
              <a:rPr lang="de-DE" dirty="0" smtClean="0"/>
              <a:t>eine Kationen-Sorten zu einem </a:t>
            </a:r>
            <a:r>
              <a:rPr lang="de-DE" dirty="0"/>
              <a:t>sehr stabilen </a:t>
            </a:r>
            <a:r>
              <a:rPr lang="de-DE" dirty="0" smtClean="0"/>
              <a:t>Ionen-Gitter zusammentreten, können Chemiker an mehreren Eigenschaften dieser Ionen ablesen.</a:t>
            </a:r>
          </a:p>
          <a:p>
            <a:endParaRPr lang="de-DE" dirty="0"/>
          </a:p>
          <a:p>
            <a:r>
              <a:rPr lang="de-DE" dirty="0" smtClean="0"/>
              <a:t>Für dich sind diese Eigenschaften als farbiger Rand im Ionen-Modell dargestellt.</a:t>
            </a:r>
          </a:p>
          <a:p>
            <a:endParaRPr lang="de-DE" dirty="0"/>
          </a:p>
          <a:p>
            <a:r>
              <a:rPr lang="de-DE" dirty="0" smtClean="0"/>
              <a:t>Sobald ein Kation und ein Anion die gleiche Farbe im Rand zeigen, treten sie zu einem stabilen Ionen-Gitter zusammen.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27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7296" y="503238"/>
            <a:ext cx="529120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4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591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4 von 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29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Stelle als ersten Schritt nur das Mischen der beiden Lösungen mit Hilfe der Modelle dar.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de-DE" dirty="0" smtClean="0"/>
              <a:t>Deine Modelle für die </a:t>
            </a:r>
            <a:r>
              <a:rPr lang="de-DE" b="1" dirty="0" smtClean="0"/>
              <a:t>Lösungen</a:t>
            </a:r>
            <a:r>
              <a:rPr lang="de-DE" dirty="0" smtClean="0"/>
              <a:t> sehen im Moment so aus: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Nun werden die beiden Lösungen vermischt, wie du es auf Stoff-Ebene auf der Tüpfel-Platte getan hast.</a:t>
            </a:r>
            <a:endParaRPr lang="de-DE" dirty="0"/>
          </a:p>
        </p:txBody>
      </p:sp>
      <p:pic>
        <p:nvPicPr>
          <p:cNvPr id="10" name="Inhaltsplatzhalter 26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34565" y="503238"/>
            <a:ext cx="494582" cy="900112"/>
          </a:xfrm>
          <a:prstGeom prst="rect">
            <a:avLst/>
          </a:prstGeom>
        </p:spPr>
      </p:pic>
      <p:pic>
        <p:nvPicPr>
          <p:cNvPr id="11" name="Inhaltsplatzhalter 1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720725" y="5251632"/>
            <a:ext cx="898525" cy="836248"/>
          </a:xfrm>
          <a:prstGeom prst="rect">
            <a:avLst/>
          </a:prstGeom>
        </p:spPr>
      </p:pic>
      <p:grpSp>
        <p:nvGrpSpPr>
          <p:cNvPr id="202" name="Gruppieren 201"/>
          <p:cNvGrpSpPr/>
          <p:nvPr/>
        </p:nvGrpSpPr>
        <p:grpSpPr>
          <a:xfrm>
            <a:off x="1972126" y="2216778"/>
            <a:ext cx="5998856" cy="1801383"/>
            <a:chOff x="1972126" y="3011539"/>
            <a:chExt cx="5998856" cy="1801383"/>
          </a:xfrm>
        </p:grpSpPr>
        <p:grpSp>
          <p:nvGrpSpPr>
            <p:cNvPr id="203" name="Gruppieren 202"/>
            <p:cNvGrpSpPr/>
            <p:nvPr/>
          </p:nvGrpSpPr>
          <p:grpSpPr>
            <a:xfrm>
              <a:off x="5570357" y="3012922"/>
              <a:ext cx="2400625" cy="1800000"/>
              <a:chOff x="5570357" y="3012922"/>
              <a:chExt cx="2400625" cy="1800000"/>
            </a:xfrm>
          </p:grpSpPr>
          <p:grpSp>
            <p:nvGrpSpPr>
              <p:cNvPr id="280" name="Gruppieren 279"/>
              <p:cNvGrpSpPr>
                <a:grpSpLocks noChangeAspect="1"/>
              </p:cNvGrpSpPr>
              <p:nvPr/>
            </p:nvGrpSpPr>
            <p:grpSpPr>
              <a:xfrm>
                <a:off x="5570357" y="3012922"/>
                <a:ext cx="2400625" cy="1800000"/>
                <a:chOff x="4633249" y="713746"/>
                <a:chExt cx="5765853" cy="4323242"/>
              </a:xfrm>
            </p:grpSpPr>
            <p:grpSp>
              <p:nvGrpSpPr>
                <p:cNvPr id="303" name="Gruppieren 302"/>
                <p:cNvGrpSpPr/>
                <p:nvPr/>
              </p:nvGrpSpPr>
              <p:grpSpPr>
                <a:xfrm>
                  <a:off x="4633249" y="719289"/>
                  <a:ext cx="2889428" cy="4314376"/>
                  <a:chOff x="4633249" y="719289"/>
                  <a:chExt cx="2889428" cy="4314376"/>
                </a:xfrm>
              </p:grpSpPr>
              <p:grpSp>
                <p:nvGrpSpPr>
                  <p:cNvPr id="335" name="Gruppieren 34"/>
                  <p:cNvGrpSpPr/>
                  <p:nvPr/>
                </p:nvGrpSpPr>
                <p:grpSpPr>
                  <a:xfrm>
                    <a:off x="4642677" y="719289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351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353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63" name="Rechteck 36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64" name="Gleichschenkliges Dreieck 36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54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61" name="Rechteck 36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62" name="Gleichschenkliges Dreieck 36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55" name="Gruppieren 354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59" name="Rechteck 35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60" name="Gleichschenkliges Dreieck 35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56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57" name="Rechteck 35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58" name="Gleichschenkliges Dreieck 35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352" name="Rechteck 351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  <p:grpSp>
                <p:nvGrpSpPr>
                  <p:cNvPr id="336" name="Gruppieren 34"/>
                  <p:cNvGrpSpPr/>
                  <p:nvPr/>
                </p:nvGrpSpPr>
                <p:grpSpPr>
                  <a:xfrm>
                    <a:off x="4633249" y="2873665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337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339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49" name="Rechteck 34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50" name="Gleichschenkliges Dreieck 34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40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47" name="Rechteck 34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48" name="Gleichschenkliges Dreieck 34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41" name="Gruppieren 340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45" name="Rechteck 34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46" name="Gleichschenkliges Dreieck 34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42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43" name="Rechteck 34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44" name="Gleichschenkliges Dreieck 34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338" name="Rechteck 337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</p:grpSp>
            <p:grpSp>
              <p:nvGrpSpPr>
                <p:cNvPr id="304" name="Gruppieren 303"/>
                <p:cNvGrpSpPr/>
                <p:nvPr/>
              </p:nvGrpSpPr>
              <p:grpSpPr>
                <a:xfrm>
                  <a:off x="7510681" y="713746"/>
                  <a:ext cx="2888421" cy="4323242"/>
                  <a:chOff x="3282104" y="1741267"/>
                  <a:chExt cx="2888421" cy="4323242"/>
                </a:xfrm>
              </p:grpSpPr>
              <p:grpSp>
                <p:nvGrpSpPr>
                  <p:cNvPr id="305" name="Gruppieren 34"/>
                  <p:cNvGrpSpPr/>
                  <p:nvPr/>
                </p:nvGrpSpPr>
                <p:grpSpPr>
                  <a:xfrm>
                    <a:off x="3290525" y="1741267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321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323" name="Gruppieren 3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33" name="Rechteck 33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34" name="Gleichschenkliges Dreieck 33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24" name="Gruppieren 3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31" name="Rechteck 33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32" name="Gleichschenkliges Dreieck 33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25" name="Gruppieren 324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29" name="Rechteck 32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30" name="Gleichschenkliges Dreieck 32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26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27" name="Rechteck 32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28" name="Gleichschenkliges Dreieck 32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322" name="Rechteck 321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  <p:grpSp>
                <p:nvGrpSpPr>
                  <p:cNvPr id="306" name="Gruppieren 34"/>
                  <p:cNvGrpSpPr/>
                  <p:nvPr/>
                </p:nvGrpSpPr>
                <p:grpSpPr>
                  <a:xfrm>
                    <a:off x="3282104" y="3904509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307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309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19" name="Rechteck 31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20" name="Gleichschenkliges Dreieck 31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10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17" name="Rechteck 31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18" name="Gleichschenkliges Dreieck 31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11" name="Gruppieren 310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15" name="Rechteck 31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16" name="Gleichschenkliges Dreieck 31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312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313" name="Rechteck 31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314" name="Gleichschenkliges Dreieck 31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308" name="Rechteck 307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</p:grpSp>
          </p:grpSp>
          <p:grpSp>
            <p:nvGrpSpPr>
              <p:cNvPr id="281" name="Gruppieren 280"/>
              <p:cNvGrpSpPr/>
              <p:nvPr/>
            </p:nvGrpSpPr>
            <p:grpSpPr>
              <a:xfrm>
                <a:off x="5863598" y="3272980"/>
                <a:ext cx="628606" cy="628605"/>
                <a:chOff x="5116412" y="5098195"/>
                <a:chExt cx="1800000" cy="1799999"/>
              </a:xfrm>
            </p:grpSpPr>
            <p:grpSp>
              <p:nvGrpSpPr>
                <p:cNvPr id="296" name="Gruppieren 69"/>
                <p:cNvGrpSpPr>
                  <a:grpSpLocks noChangeAspect="1"/>
                </p:cNvGrpSpPr>
                <p:nvPr/>
              </p:nvGrpSpPr>
              <p:grpSpPr>
                <a:xfrm>
                  <a:off x="5116412" y="5098195"/>
                  <a:ext cx="1800000" cy="1799999"/>
                  <a:chOff x="0" y="0"/>
                  <a:chExt cx="1080000" cy="1080000"/>
                </a:xfrm>
              </p:grpSpPr>
              <p:grpSp>
                <p:nvGrpSpPr>
                  <p:cNvPr id="298" name="Gruppieren 63"/>
                  <p:cNvGrpSpPr/>
                  <p:nvPr/>
                </p:nvGrpSpPr>
                <p:grpSpPr>
                  <a:xfrm>
                    <a:off x="0" y="0"/>
                    <a:ext cx="1080000" cy="1080000"/>
                    <a:chOff x="0" y="0"/>
                    <a:chExt cx="1080000" cy="1080000"/>
                  </a:xfrm>
                </p:grpSpPr>
                <p:sp>
                  <p:nvSpPr>
                    <p:cNvPr id="301" name="Rechteck 300"/>
                    <p:cNvSpPr>
                      <a:spLocks noChangeAspect="1"/>
                    </p:cNvSpPr>
                    <p:nvPr/>
                  </p:nvSpPr>
                  <p:spPr>
                    <a:xfrm>
                      <a:off x="0" y="0"/>
                      <a:ext cx="1080000" cy="540000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2" name="Rechteck 301"/>
                    <p:cNvSpPr>
                      <a:spLocks noChangeAspect="1"/>
                    </p:cNvSpPr>
                    <p:nvPr/>
                  </p:nvSpPr>
                  <p:spPr>
                    <a:xfrm>
                      <a:off x="0" y="540000"/>
                      <a:ext cx="1080000" cy="540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99" name="Gleichschenkliges Dreieck 298"/>
                  <p:cNvSpPr>
                    <a:spLocks noChangeAspect="1"/>
                  </p:cNvSpPr>
                  <p:nvPr/>
                </p:nvSpPr>
                <p:spPr>
                  <a:xfrm rot="5400000">
                    <a:off x="-270000" y="270000"/>
                    <a:ext cx="1080000" cy="540000"/>
                  </a:xfrm>
                  <a:prstGeom prst="triangle">
                    <a:avLst/>
                  </a:prstGeom>
                  <a:solidFill>
                    <a:srgbClr val="FF000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0" name="Gleichschenkliges Dreieck 299"/>
                  <p:cNvSpPr>
                    <a:spLocks noChangeAspect="1"/>
                  </p:cNvSpPr>
                  <p:nvPr/>
                </p:nvSpPr>
                <p:spPr>
                  <a:xfrm rot="-5400000">
                    <a:off x="270000" y="270000"/>
                    <a:ext cx="1080000" cy="540000"/>
                  </a:xfrm>
                  <a:prstGeom prst="triangle">
                    <a:avLst/>
                  </a:prstGeom>
                  <a:solidFill>
                    <a:srgbClr val="9900CC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97" name="Rechteck 296"/>
                <p:cNvSpPr>
                  <a:spLocks noChangeAspect="1"/>
                </p:cNvSpPr>
                <p:nvPr/>
              </p:nvSpPr>
              <p:spPr>
                <a:xfrm>
                  <a:off x="5547735" y="5527889"/>
                  <a:ext cx="936000" cy="93599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000" dirty="0" err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Ag</a:t>
                  </a:r>
                  <a:r>
                    <a:rPr lang="de-DE" sz="10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</a:p>
              </p:txBody>
            </p:sp>
          </p:grpSp>
          <p:grpSp>
            <p:nvGrpSpPr>
              <p:cNvPr id="282" name="Gruppieren 281"/>
              <p:cNvGrpSpPr/>
              <p:nvPr/>
            </p:nvGrpSpPr>
            <p:grpSpPr>
              <a:xfrm>
                <a:off x="7054477" y="3074248"/>
                <a:ext cx="628606" cy="628605"/>
                <a:chOff x="2994933" y="3068797"/>
                <a:chExt cx="1800000" cy="1800000"/>
              </a:xfrm>
            </p:grpSpPr>
            <p:sp>
              <p:nvSpPr>
                <p:cNvPr id="294" name="Rechteck 293"/>
                <p:cNvSpPr>
                  <a:spLocks noChangeAspect="1"/>
                </p:cNvSpPr>
                <p:nvPr/>
              </p:nvSpPr>
              <p:spPr>
                <a:xfrm>
                  <a:off x="2994933" y="3068797"/>
                  <a:ext cx="1800000" cy="1800000"/>
                </a:xfrm>
                <a:prstGeom prst="rect">
                  <a:avLst/>
                </a:prstGeom>
                <a:solidFill>
                  <a:srgbClr val="99CCFF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 dirty="0"/>
                </a:p>
              </p:txBody>
            </p:sp>
            <p:sp>
              <p:nvSpPr>
                <p:cNvPr id="295" name="Rechteck 294"/>
                <p:cNvSpPr>
                  <a:spLocks noChangeAspect="1"/>
                </p:cNvSpPr>
                <p:nvPr/>
              </p:nvSpPr>
              <p:spPr>
                <a:xfrm>
                  <a:off x="3357457" y="34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NO</a:t>
                  </a:r>
                  <a:r>
                    <a:rPr lang="de-DE" sz="1000" baseline="-25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r>
                    <a:rPr lang="de-DE" sz="10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283" name="Gruppieren 282"/>
              <p:cNvGrpSpPr/>
              <p:nvPr/>
            </p:nvGrpSpPr>
            <p:grpSpPr>
              <a:xfrm>
                <a:off x="6947631" y="3949547"/>
                <a:ext cx="628606" cy="628605"/>
                <a:chOff x="5116412" y="5098195"/>
                <a:chExt cx="1800000" cy="1799999"/>
              </a:xfrm>
            </p:grpSpPr>
            <p:grpSp>
              <p:nvGrpSpPr>
                <p:cNvPr id="287" name="Gruppieren 69"/>
                <p:cNvGrpSpPr>
                  <a:grpSpLocks noChangeAspect="1"/>
                </p:cNvGrpSpPr>
                <p:nvPr/>
              </p:nvGrpSpPr>
              <p:grpSpPr>
                <a:xfrm>
                  <a:off x="5116412" y="5098195"/>
                  <a:ext cx="1800000" cy="1799999"/>
                  <a:chOff x="0" y="0"/>
                  <a:chExt cx="1080000" cy="1080000"/>
                </a:xfrm>
              </p:grpSpPr>
              <p:grpSp>
                <p:nvGrpSpPr>
                  <p:cNvPr id="289" name="Gruppieren 63"/>
                  <p:cNvGrpSpPr/>
                  <p:nvPr/>
                </p:nvGrpSpPr>
                <p:grpSpPr>
                  <a:xfrm>
                    <a:off x="0" y="0"/>
                    <a:ext cx="1080000" cy="1080000"/>
                    <a:chOff x="0" y="0"/>
                    <a:chExt cx="1080000" cy="1080000"/>
                  </a:xfrm>
                </p:grpSpPr>
                <p:sp>
                  <p:nvSpPr>
                    <p:cNvPr id="292" name="Rechteck 291"/>
                    <p:cNvSpPr>
                      <a:spLocks noChangeAspect="1"/>
                    </p:cNvSpPr>
                    <p:nvPr/>
                  </p:nvSpPr>
                  <p:spPr>
                    <a:xfrm>
                      <a:off x="0" y="0"/>
                      <a:ext cx="1080000" cy="540000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3" name="Rechteck 292"/>
                    <p:cNvSpPr>
                      <a:spLocks noChangeAspect="1"/>
                    </p:cNvSpPr>
                    <p:nvPr/>
                  </p:nvSpPr>
                  <p:spPr>
                    <a:xfrm>
                      <a:off x="0" y="540000"/>
                      <a:ext cx="1080000" cy="540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90" name="Gleichschenkliges Dreieck 289"/>
                  <p:cNvSpPr>
                    <a:spLocks noChangeAspect="1"/>
                  </p:cNvSpPr>
                  <p:nvPr/>
                </p:nvSpPr>
                <p:spPr>
                  <a:xfrm rot="5400000">
                    <a:off x="-270000" y="270000"/>
                    <a:ext cx="1080000" cy="540000"/>
                  </a:xfrm>
                  <a:prstGeom prst="triangle">
                    <a:avLst/>
                  </a:prstGeom>
                  <a:solidFill>
                    <a:srgbClr val="FF000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1" name="Gleichschenkliges Dreieck 290"/>
                  <p:cNvSpPr>
                    <a:spLocks noChangeAspect="1"/>
                  </p:cNvSpPr>
                  <p:nvPr/>
                </p:nvSpPr>
                <p:spPr>
                  <a:xfrm rot="-5400000">
                    <a:off x="270000" y="270000"/>
                    <a:ext cx="1080000" cy="540000"/>
                  </a:xfrm>
                  <a:prstGeom prst="triangle">
                    <a:avLst/>
                  </a:prstGeom>
                  <a:solidFill>
                    <a:srgbClr val="9900CC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88" name="Rechteck 287"/>
                <p:cNvSpPr>
                  <a:spLocks noChangeAspect="1"/>
                </p:cNvSpPr>
                <p:nvPr/>
              </p:nvSpPr>
              <p:spPr>
                <a:xfrm>
                  <a:off x="5547735" y="5527888"/>
                  <a:ext cx="936000" cy="93599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000" dirty="0" err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Ag</a:t>
                  </a:r>
                  <a:r>
                    <a:rPr lang="de-DE" sz="10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</a:p>
              </p:txBody>
            </p:sp>
          </p:grpSp>
          <p:grpSp>
            <p:nvGrpSpPr>
              <p:cNvPr id="284" name="Gruppieren 283"/>
              <p:cNvGrpSpPr/>
              <p:nvPr/>
            </p:nvGrpSpPr>
            <p:grpSpPr>
              <a:xfrm>
                <a:off x="6089985" y="4052980"/>
                <a:ext cx="628606" cy="628605"/>
                <a:chOff x="2994933" y="3068797"/>
                <a:chExt cx="1800000" cy="1800000"/>
              </a:xfrm>
            </p:grpSpPr>
            <p:sp>
              <p:nvSpPr>
                <p:cNvPr id="285" name="Rechteck 284"/>
                <p:cNvSpPr>
                  <a:spLocks noChangeAspect="1"/>
                </p:cNvSpPr>
                <p:nvPr/>
              </p:nvSpPr>
              <p:spPr>
                <a:xfrm>
                  <a:off x="2994933" y="3068797"/>
                  <a:ext cx="1800000" cy="1800000"/>
                </a:xfrm>
                <a:prstGeom prst="rect">
                  <a:avLst/>
                </a:prstGeom>
                <a:solidFill>
                  <a:srgbClr val="99CCFF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 dirty="0"/>
                </a:p>
              </p:txBody>
            </p:sp>
            <p:sp>
              <p:nvSpPr>
                <p:cNvPr id="286" name="Rechteck 285"/>
                <p:cNvSpPr>
                  <a:spLocks noChangeAspect="1"/>
                </p:cNvSpPr>
                <p:nvPr/>
              </p:nvSpPr>
              <p:spPr>
                <a:xfrm>
                  <a:off x="3357457" y="34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NO</a:t>
                  </a:r>
                  <a:r>
                    <a:rPr lang="de-DE" sz="1000" baseline="-25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r>
                    <a:rPr lang="de-DE" sz="10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</p:grpSp>
        <p:grpSp>
          <p:nvGrpSpPr>
            <p:cNvPr id="204" name="Gruppieren 203"/>
            <p:cNvGrpSpPr/>
            <p:nvPr/>
          </p:nvGrpSpPr>
          <p:grpSpPr>
            <a:xfrm>
              <a:off x="1972126" y="3011539"/>
              <a:ext cx="2400625" cy="1800000"/>
              <a:chOff x="5562209" y="3795467"/>
              <a:chExt cx="2400625" cy="1800000"/>
            </a:xfrm>
          </p:grpSpPr>
          <p:grpSp>
            <p:nvGrpSpPr>
              <p:cNvPr id="205" name="Gruppieren 204"/>
              <p:cNvGrpSpPr>
                <a:grpSpLocks noChangeAspect="1"/>
              </p:cNvGrpSpPr>
              <p:nvPr/>
            </p:nvGrpSpPr>
            <p:grpSpPr>
              <a:xfrm>
                <a:off x="5562209" y="3795467"/>
                <a:ext cx="2400625" cy="1800000"/>
                <a:chOff x="4633249" y="713746"/>
                <a:chExt cx="5765853" cy="4323242"/>
              </a:xfrm>
            </p:grpSpPr>
            <p:grpSp>
              <p:nvGrpSpPr>
                <p:cNvPr id="218" name="Gruppieren 217"/>
                <p:cNvGrpSpPr/>
                <p:nvPr/>
              </p:nvGrpSpPr>
              <p:grpSpPr>
                <a:xfrm>
                  <a:off x="4633249" y="719289"/>
                  <a:ext cx="2889428" cy="4314376"/>
                  <a:chOff x="4633249" y="719289"/>
                  <a:chExt cx="2889428" cy="4314376"/>
                </a:xfrm>
              </p:grpSpPr>
              <p:grpSp>
                <p:nvGrpSpPr>
                  <p:cNvPr id="250" name="Gruppieren 34"/>
                  <p:cNvGrpSpPr/>
                  <p:nvPr/>
                </p:nvGrpSpPr>
                <p:grpSpPr>
                  <a:xfrm>
                    <a:off x="4642677" y="719289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266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268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78" name="Rechteck 27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79" name="Gleichschenkliges Dreieck 27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69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76" name="Rechteck 27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77" name="Gleichschenkliges Dreieck 27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70" name="Gruppieren 269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74" name="Rechteck 27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75" name="Gleichschenkliges Dreieck 27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71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72" name="Rechteck 27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73" name="Gleichschenkliges Dreieck 27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267" name="Rechteck 266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  <p:grpSp>
                <p:nvGrpSpPr>
                  <p:cNvPr id="251" name="Gruppieren 34"/>
                  <p:cNvGrpSpPr/>
                  <p:nvPr/>
                </p:nvGrpSpPr>
                <p:grpSpPr>
                  <a:xfrm>
                    <a:off x="4633249" y="2873665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252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254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64" name="Rechteck 26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65" name="Gleichschenkliges Dreieck 26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55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62" name="Rechteck 26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63" name="Gleichschenkliges Dreieck 26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56" name="Gruppieren 255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60" name="Rechteck 25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61" name="Gleichschenkliges Dreieck 26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57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58" name="Rechteck 25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59" name="Gleichschenkliges Dreieck 25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253" name="Rechteck 252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</p:grpSp>
            <p:grpSp>
              <p:nvGrpSpPr>
                <p:cNvPr id="219" name="Gruppieren 218"/>
                <p:cNvGrpSpPr/>
                <p:nvPr/>
              </p:nvGrpSpPr>
              <p:grpSpPr>
                <a:xfrm>
                  <a:off x="7510681" y="713746"/>
                  <a:ext cx="2888421" cy="4323242"/>
                  <a:chOff x="3282104" y="1741267"/>
                  <a:chExt cx="2888421" cy="4323242"/>
                </a:xfrm>
              </p:grpSpPr>
              <p:grpSp>
                <p:nvGrpSpPr>
                  <p:cNvPr id="220" name="Gruppieren 34"/>
                  <p:cNvGrpSpPr/>
                  <p:nvPr/>
                </p:nvGrpSpPr>
                <p:grpSpPr>
                  <a:xfrm>
                    <a:off x="3290525" y="1741267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236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238" name="Gruppieren 237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48" name="Rechteck 24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49" name="Gleichschenkliges Dreieck 24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39" name="Gruppieren 238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46" name="Rechteck 24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47" name="Gleichschenkliges Dreieck 24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40" name="Gruppieren 239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44" name="Rechteck 24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45" name="Gleichschenkliges Dreieck 24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41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42" name="Rechteck 24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43" name="Gleichschenkliges Dreieck 24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237" name="Rechteck 236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  <p:grpSp>
                <p:nvGrpSpPr>
                  <p:cNvPr id="221" name="Gruppieren 34"/>
                  <p:cNvGrpSpPr/>
                  <p:nvPr/>
                </p:nvGrpSpPr>
                <p:grpSpPr>
                  <a:xfrm>
                    <a:off x="3282104" y="3904509"/>
                    <a:ext cx="2880000" cy="2160000"/>
                    <a:chOff x="0" y="0"/>
                    <a:chExt cx="3240000" cy="2160000"/>
                  </a:xfrm>
                </p:grpSpPr>
                <p:grpSp>
                  <p:nvGrpSpPr>
                    <p:cNvPr id="222" name="Gruppieren 32"/>
                    <p:cNvGrpSpPr/>
                    <p:nvPr/>
                  </p:nvGrpSpPr>
                  <p:grpSpPr>
                    <a:xfrm>
                      <a:off x="0" y="0"/>
                      <a:ext cx="324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224" name="Gruppieren 22"/>
                      <p:cNvGrpSpPr/>
                      <p:nvPr/>
                    </p:nvGrpSpPr>
                    <p:grpSpPr>
                      <a:xfrm>
                        <a:off x="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34" name="Rechteck 23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35" name="Gleichschenkliges Dreieck 23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25" name="Gruppieren 23"/>
                      <p:cNvGrpSpPr/>
                      <p:nvPr/>
                    </p:nvGrpSpPr>
                    <p:grpSpPr>
                      <a:xfrm>
                        <a:off x="1620000" y="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32" name="Rechteck 231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33" name="Gleichschenkliges Dreieck 23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26" name="Gruppieren 225"/>
                      <p:cNvGrpSpPr/>
                      <p:nvPr/>
                    </p:nvGrpSpPr>
                    <p:grpSpPr>
                      <a:xfrm>
                        <a:off x="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30" name="Rechteck 229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31" name="Gleichschenkliges Dreieck 230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  <p:grpSp>
                    <p:nvGrpSpPr>
                      <p:cNvPr id="227" name="Gruppieren 29"/>
                      <p:cNvGrpSpPr/>
                      <p:nvPr/>
                    </p:nvGrpSpPr>
                    <p:grpSpPr>
                      <a:xfrm>
                        <a:off x="1620000" y="1080000"/>
                        <a:ext cx="1620000" cy="1080000"/>
                        <a:chOff x="0" y="0"/>
                        <a:chExt cx="1620000" cy="1080000"/>
                      </a:xfrm>
                    </p:grpSpPr>
                    <p:sp>
                      <p:nvSpPr>
                        <p:cNvPr id="228" name="Rechteck 22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rect">
                          <a:avLst/>
                        </a:prstGeom>
                        <a:solidFill>
                          <a:srgbClr val="D5D5FF"/>
                        </a:solidFill>
                        <a:ln w="127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de-DE" sz="800"/>
                        </a:p>
                      </p:txBody>
                    </p:sp>
                    <p:sp>
                      <p:nvSpPr>
                        <p:cNvPr id="229" name="Gleichschenkliges Dreieck 228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0"/>
                          <a:ext cx="1620000" cy="1080000"/>
                        </a:xfrm>
                        <a:prstGeom prst="triangle">
                          <a:avLst/>
                        </a:prstGeom>
                        <a:solidFill>
                          <a:srgbClr val="5B5B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de-DE" sz="800" dirty="0"/>
                            <a:t>O</a:t>
                          </a:r>
                        </a:p>
                        <a:p>
                          <a:pPr algn="ctr"/>
                          <a:r>
                            <a:rPr lang="de-DE" sz="800" dirty="0"/>
                            <a:t>H  </a:t>
                          </a:r>
                          <a:r>
                            <a:rPr lang="de-DE" sz="800" dirty="0" err="1"/>
                            <a:t>H</a:t>
                          </a:r>
                          <a:endParaRPr lang="de-DE" sz="800" dirty="0"/>
                        </a:p>
                        <a:p>
                          <a:pPr algn="ctr"/>
                          <a:endParaRPr lang="de-DE" sz="800" dirty="0"/>
                        </a:p>
                      </p:txBody>
                    </p:sp>
                  </p:grpSp>
                </p:grpSp>
                <p:sp>
                  <p:nvSpPr>
                    <p:cNvPr id="223" name="Rechteck 222"/>
                    <p:cNvSpPr/>
                    <p:nvPr/>
                  </p:nvSpPr>
                  <p:spPr>
                    <a:xfrm>
                      <a:off x="0" y="0"/>
                      <a:ext cx="3240000" cy="2160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800"/>
                    </a:p>
                  </p:txBody>
                </p:sp>
              </p:grpSp>
            </p:grpSp>
          </p:grpSp>
          <p:grpSp>
            <p:nvGrpSpPr>
              <p:cNvPr id="206" name="Gruppieren 205"/>
              <p:cNvGrpSpPr/>
              <p:nvPr/>
            </p:nvGrpSpPr>
            <p:grpSpPr>
              <a:xfrm>
                <a:off x="7177590" y="4693380"/>
                <a:ext cx="630000" cy="630000"/>
                <a:chOff x="2994933" y="1268797"/>
                <a:chExt cx="1800000" cy="1800000"/>
              </a:xfrm>
            </p:grpSpPr>
            <p:sp>
              <p:nvSpPr>
                <p:cNvPr id="216" name="Rechteck 215"/>
                <p:cNvSpPr>
                  <a:spLocks noChangeAspect="1"/>
                </p:cNvSpPr>
                <p:nvPr/>
              </p:nvSpPr>
              <p:spPr>
                <a:xfrm>
                  <a:off x="2994933" y="1268797"/>
                  <a:ext cx="1800000" cy="1800000"/>
                </a:xfrm>
                <a:prstGeom prst="rect">
                  <a:avLst/>
                </a:prstGeom>
                <a:solidFill>
                  <a:srgbClr val="00FF00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217" name="Rechteck 216"/>
                <p:cNvSpPr>
                  <a:spLocks noChangeAspect="1"/>
                </p:cNvSpPr>
                <p:nvPr/>
              </p:nvSpPr>
              <p:spPr>
                <a:xfrm>
                  <a:off x="3357457" y="16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Cl</a:t>
                  </a:r>
                  <a:r>
                    <a:rPr lang="de-DE" sz="12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207" name="Gruppieren 206"/>
              <p:cNvGrpSpPr/>
              <p:nvPr/>
            </p:nvGrpSpPr>
            <p:grpSpPr>
              <a:xfrm>
                <a:off x="5766111" y="3946925"/>
                <a:ext cx="630000" cy="630000"/>
                <a:chOff x="2994933" y="1268797"/>
                <a:chExt cx="1800000" cy="1800000"/>
              </a:xfrm>
            </p:grpSpPr>
            <p:sp>
              <p:nvSpPr>
                <p:cNvPr id="214" name="Rechteck 213"/>
                <p:cNvSpPr>
                  <a:spLocks noChangeAspect="1"/>
                </p:cNvSpPr>
                <p:nvPr/>
              </p:nvSpPr>
              <p:spPr>
                <a:xfrm>
                  <a:off x="2994933" y="1268797"/>
                  <a:ext cx="1800000" cy="1800000"/>
                </a:xfrm>
                <a:prstGeom prst="rect">
                  <a:avLst/>
                </a:prstGeom>
                <a:solidFill>
                  <a:srgbClr val="00FF00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215" name="Rechteck 214"/>
                <p:cNvSpPr>
                  <a:spLocks noChangeAspect="1"/>
                </p:cNvSpPr>
                <p:nvPr/>
              </p:nvSpPr>
              <p:spPr>
                <a:xfrm>
                  <a:off x="3357457" y="16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Cl</a:t>
                  </a:r>
                  <a:r>
                    <a:rPr lang="de-DE" sz="12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208" name="Gruppieren 207"/>
              <p:cNvGrpSpPr/>
              <p:nvPr/>
            </p:nvGrpSpPr>
            <p:grpSpPr>
              <a:xfrm>
                <a:off x="5848928" y="4932981"/>
                <a:ext cx="630000" cy="630000"/>
                <a:chOff x="1194933" y="4869383"/>
                <a:chExt cx="1800000" cy="1800000"/>
              </a:xfrm>
            </p:grpSpPr>
            <p:sp>
              <p:nvSpPr>
                <p:cNvPr id="212" name="Rechteck 211"/>
                <p:cNvSpPr>
                  <a:spLocks noChangeAspect="1"/>
                </p:cNvSpPr>
                <p:nvPr/>
              </p:nvSpPr>
              <p:spPr>
                <a:xfrm>
                  <a:off x="1194933" y="4869383"/>
                  <a:ext cx="1800000" cy="1800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213" name="Rechteck 212"/>
                <p:cNvSpPr>
                  <a:spLocks noChangeAspect="1"/>
                </p:cNvSpPr>
                <p:nvPr/>
              </p:nvSpPr>
              <p:spPr>
                <a:xfrm>
                  <a:off x="1557457" y="5224733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2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</a:t>
                  </a:r>
                  <a:r>
                    <a:rPr lang="de-DE" sz="1200" baseline="500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  <a:endParaRPr lang="de-DE" sz="12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09" name="Gruppieren 208"/>
              <p:cNvGrpSpPr/>
              <p:nvPr/>
            </p:nvGrpSpPr>
            <p:grpSpPr>
              <a:xfrm>
                <a:off x="6824340" y="4020298"/>
                <a:ext cx="630000" cy="630000"/>
                <a:chOff x="1194933" y="4869383"/>
                <a:chExt cx="1800000" cy="1800000"/>
              </a:xfrm>
            </p:grpSpPr>
            <p:sp>
              <p:nvSpPr>
                <p:cNvPr id="210" name="Rechteck 209"/>
                <p:cNvSpPr>
                  <a:spLocks noChangeAspect="1"/>
                </p:cNvSpPr>
                <p:nvPr/>
              </p:nvSpPr>
              <p:spPr>
                <a:xfrm>
                  <a:off x="1194933" y="4869383"/>
                  <a:ext cx="1800000" cy="1800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211" name="Rechteck 210"/>
                <p:cNvSpPr>
                  <a:spLocks noChangeAspect="1"/>
                </p:cNvSpPr>
                <p:nvPr/>
              </p:nvSpPr>
              <p:spPr>
                <a:xfrm>
                  <a:off x="1557457" y="5224733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2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</a:t>
                  </a:r>
                  <a:r>
                    <a:rPr lang="de-DE" sz="1200" baseline="500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  <a:endParaRPr lang="de-DE" sz="12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2317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Erklärungen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Blaue </a:t>
            </a:r>
            <a:r>
              <a:rPr lang="de-DE" dirty="0" smtClean="0"/>
              <a:t>Schrift: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smtClean="0"/>
              <a:t>Aufgaben-Stellung für dich</a:t>
            </a:r>
            <a:br>
              <a:rPr lang="de-DE" dirty="0" smtClean="0"/>
            </a:br>
            <a:r>
              <a:rPr lang="de-DE" dirty="0" smtClean="0"/>
              <a:t>…zum Nachdenken.</a:t>
            </a:r>
          </a:p>
          <a:p>
            <a:endParaRPr lang="de-DE" dirty="0"/>
          </a:p>
          <a:p>
            <a:r>
              <a:rPr lang="de-DE" dirty="0" smtClean="0">
                <a:solidFill>
                  <a:schemeClr val="tx2"/>
                </a:solidFill>
              </a:rPr>
              <a:t>Blaue </a:t>
            </a:r>
            <a:r>
              <a:rPr lang="de-DE" dirty="0" smtClean="0"/>
              <a:t>Schrift: Aufgaben-Stellung für dich</a:t>
            </a:r>
            <a:br>
              <a:rPr lang="de-DE" dirty="0" smtClean="0"/>
            </a:br>
            <a:r>
              <a:rPr lang="de-DE" dirty="0" smtClean="0"/>
              <a:t>…zum diskutieren mit deinem Partner</a:t>
            </a:r>
          </a:p>
          <a:p>
            <a:endParaRPr lang="de-DE" dirty="0"/>
          </a:p>
          <a:p>
            <a:r>
              <a:rPr lang="de-DE" dirty="0" smtClean="0"/>
              <a:t>Hilfe zu gestellten Aufgaben.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>
                <a:solidFill>
                  <a:schemeClr val="bg2"/>
                </a:solidFill>
              </a:rPr>
              <a:t>Grüne</a:t>
            </a:r>
            <a:r>
              <a:rPr lang="de-DE" dirty="0" smtClean="0"/>
              <a:t> Schrift: Lösungen der Aufgaben.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10" name="Inhaltsplatzhalter 17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76537" y="503238"/>
            <a:ext cx="810639" cy="900112"/>
          </a:xfrm>
          <a:prstGeom prst="rect">
            <a:avLst/>
          </a:prstGeom>
        </p:spPr>
      </p:pic>
      <p:pic>
        <p:nvPicPr>
          <p:cNvPr id="11" name="Inhaltsplatzhalter 26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634565" y="1511300"/>
            <a:ext cx="494583" cy="900113"/>
          </a:xfrm>
          <a:prstGeom prst="rect">
            <a:avLst/>
          </a:prstGeom>
        </p:spPr>
      </p:pic>
      <p:pic>
        <p:nvPicPr>
          <p:cNvPr id="12" name="Inhaltsplatzhalter 8"/>
          <p:cNvPicPr>
            <a:picLocks noGrp="1" noChangeAspect="1"/>
          </p:cNvPicPr>
          <p:nvPr>
            <p:ph sz="quarter" idx="15"/>
          </p:nvPr>
        </p:nvPicPr>
        <p:blipFill>
          <a:blip r:embed="rId4"/>
          <a:stretch>
            <a:fillRect/>
          </a:stretch>
        </p:blipFill>
        <p:spPr>
          <a:xfrm>
            <a:off x="465168" y="2627313"/>
            <a:ext cx="833377" cy="900112"/>
          </a:xfrm>
          <a:prstGeom prst="rect">
            <a:avLst/>
          </a:prstGeom>
        </p:spPr>
      </p:pic>
      <p:pic>
        <p:nvPicPr>
          <p:cNvPr id="13" name="Inhaltsplatzhalter 30"/>
          <p:cNvPicPr>
            <a:picLocks noGrp="1" noChangeAspect="1"/>
          </p:cNvPicPr>
          <p:nvPr>
            <p:ph sz="quarter" idx="16"/>
          </p:nvPr>
        </p:nvPicPr>
        <p:blipFill>
          <a:blip r:embed="rId5"/>
          <a:stretch>
            <a:fillRect/>
          </a:stretch>
        </p:blipFill>
        <p:spPr>
          <a:xfrm>
            <a:off x="639275" y="3743325"/>
            <a:ext cx="485162" cy="900113"/>
          </a:xfrm>
          <a:prstGeom prst="rect">
            <a:avLst/>
          </a:prstGeom>
        </p:spPr>
      </p:pic>
      <p:pic>
        <p:nvPicPr>
          <p:cNvPr id="14" name="Inhaltsplatzhalter 33"/>
          <p:cNvPicPr>
            <a:picLocks noGrp="1" noChangeAspect="1"/>
          </p:cNvPicPr>
          <p:nvPr>
            <p:ph sz="quarter" idx="17"/>
          </p:nvPr>
        </p:nvPicPr>
        <p:blipFill>
          <a:blip r:embed="rId6"/>
          <a:stretch>
            <a:fillRect/>
          </a:stretch>
        </p:blipFill>
        <p:spPr>
          <a:xfrm>
            <a:off x="687397" y="4859338"/>
            <a:ext cx="388919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3562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9227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6040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de-DE" dirty="0" smtClean="0"/>
              <a:t>Sieht dein Ergebnis so ähnlich aus? Viele andere (unregelmäßige) Anordnungen sind genauso richtig.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32</a:t>
            </a:fld>
            <a:endParaRPr lang="de-DE"/>
          </a:p>
        </p:txBody>
      </p:sp>
      <p:grpSp>
        <p:nvGrpSpPr>
          <p:cNvPr id="29" name="Gruppieren 28"/>
          <p:cNvGrpSpPr/>
          <p:nvPr/>
        </p:nvGrpSpPr>
        <p:grpSpPr>
          <a:xfrm>
            <a:off x="2569702" y="3143598"/>
            <a:ext cx="4796596" cy="1801568"/>
            <a:chOff x="656919" y="3402361"/>
            <a:chExt cx="4796596" cy="1801568"/>
          </a:xfrm>
        </p:grpSpPr>
        <p:grpSp>
          <p:nvGrpSpPr>
            <p:cNvPr id="30" name="Gruppieren 29"/>
            <p:cNvGrpSpPr>
              <a:grpSpLocks noChangeAspect="1"/>
            </p:cNvGrpSpPr>
            <p:nvPr/>
          </p:nvGrpSpPr>
          <p:grpSpPr>
            <a:xfrm>
              <a:off x="656919" y="3402361"/>
              <a:ext cx="2400625" cy="1800000"/>
              <a:chOff x="4633249" y="713746"/>
              <a:chExt cx="5765853" cy="4323242"/>
            </a:xfrm>
          </p:grpSpPr>
          <p:grpSp>
            <p:nvGrpSpPr>
              <p:cNvPr id="125" name="Gruppieren 124"/>
              <p:cNvGrpSpPr/>
              <p:nvPr/>
            </p:nvGrpSpPr>
            <p:grpSpPr>
              <a:xfrm>
                <a:off x="4633249" y="719289"/>
                <a:ext cx="2889428" cy="4314376"/>
                <a:chOff x="4633249" y="719289"/>
                <a:chExt cx="2889428" cy="4314376"/>
              </a:xfrm>
            </p:grpSpPr>
            <p:grpSp>
              <p:nvGrpSpPr>
                <p:cNvPr id="157" name="Gruppieren 34"/>
                <p:cNvGrpSpPr/>
                <p:nvPr/>
              </p:nvGrpSpPr>
              <p:grpSpPr>
                <a:xfrm>
                  <a:off x="4642677" y="719289"/>
                  <a:ext cx="2880000" cy="2160000"/>
                  <a:chOff x="0" y="0"/>
                  <a:chExt cx="3240000" cy="2160000"/>
                </a:xfrm>
              </p:grpSpPr>
              <p:grpSp>
                <p:nvGrpSpPr>
                  <p:cNvPr id="173" name="Gruppieren 32"/>
                  <p:cNvGrpSpPr/>
                  <p:nvPr/>
                </p:nvGrpSpPr>
                <p:grpSpPr>
                  <a:xfrm>
                    <a:off x="0" y="0"/>
                    <a:ext cx="3240000" cy="2160000"/>
                    <a:chOff x="0" y="0"/>
                    <a:chExt cx="3240000" cy="2160000"/>
                  </a:xfrm>
                </p:grpSpPr>
                <p:grpSp>
                  <p:nvGrpSpPr>
                    <p:cNvPr id="175" name="Gruppieren 22"/>
                    <p:cNvGrpSpPr/>
                    <p:nvPr/>
                  </p:nvGrpSpPr>
                  <p:grpSpPr>
                    <a:xfrm>
                      <a:off x="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85" name="Rechteck 184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86" name="Gleichschenkliges Dreieck 185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76" name="Gruppieren 23"/>
                    <p:cNvGrpSpPr/>
                    <p:nvPr/>
                  </p:nvGrpSpPr>
                  <p:grpSpPr>
                    <a:xfrm>
                      <a:off x="162000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83" name="Rechteck 182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84" name="Gleichschenkliges Dreieck 183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77" name="Gruppieren 176"/>
                    <p:cNvGrpSpPr/>
                    <p:nvPr/>
                  </p:nvGrpSpPr>
                  <p:grpSpPr>
                    <a:xfrm>
                      <a:off x="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81" name="Rechteck 180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82" name="Gleichschenkliges Dreieck 181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78" name="Gruppieren 29"/>
                    <p:cNvGrpSpPr/>
                    <p:nvPr/>
                  </p:nvGrpSpPr>
                  <p:grpSpPr>
                    <a:xfrm>
                      <a:off x="162000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79" name="Rechteck 178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80" name="Gleichschenkliges Dreieck 179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</p:grpSp>
              <p:sp>
                <p:nvSpPr>
                  <p:cNvPr id="174" name="Rechteck 173"/>
                  <p:cNvSpPr/>
                  <p:nvPr/>
                </p:nvSpPr>
                <p:spPr>
                  <a:xfrm>
                    <a:off x="0" y="0"/>
                    <a:ext cx="3240000" cy="216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</p:grpSp>
            <p:grpSp>
              <p:nvGrpSpPr>
                <p:cNvPr id="158" name="Gruppieren 34"/>
                <p:cNvGrpSpPr/>
                <p:nvPr/>
              </p:nvGrpSpPr>
              <p:grpSpPr>
                <a:xfrm>
                  <a:off x="4633249" y="2873665"/>
                  <a:ext cx="2880000" cy="2160000"/>
                  <a:chOff x="0" y="0"/>
                  <a:chExt cx="3240000" cy="2160000"/>
                </a:xfrm>
              </p:grpSpPr>
              <p:grpSp>
                <p:nvGrpSpPr>
                  <p:cNvPr id="159" name="Gruppieren 32"/>
                  <p:cNvGrpSpPr/>
                  <p:nvPr/>
                </p:nvGrpSpPr>
                <p:grpSpPr>
                  <a:xfrm>
                    <a:off x="0" y="0"/>
                    <a:ext cx="3240000" cy="2160000"/>
                    <a:chOff x="0" y="0"/>
                    <a:chExt cx="3240000" cy="2160000"/>
                  </a:xfrm>
                </p:grpSpPr>
                <p:grpSp>
                  <p:nvGrpSpPr>
                    <p:cNvPr id="161" name="Gruppieren 22"/>
                    <p:cNvGrpSpPr/>
                    <p:nvPr/>
                  </p:nvGrpSpPr>
                  <p:grpSpPr>
                    <a:xfrm>
                      <a:off x="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71" name="Rechteck 170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72" name="Gleichschenkliges Dreieck 171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62" name="Gruppieren 23"/>
                    <p:cNvGrpSpPr/>
                    <p:nvPr/>
                  </p:nvGrpSpPr>
                  <p:grpSpPr>
                    <a:xfrm>
                      <a:off x="162000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69" name="Rechteck 168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70" name="Gleichschenkliges Dreieck 169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63" name="Gruppieren 162"/>
                    <p:cNvGrpSpPr/>
                    <p:nvPr/>
                  </p:nvGrpSpPr>
                  <p:grpSpPr>
                    <a:xfrm>
                      <a:off x="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67" name="Rechteck 166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68" name="Gleichschenkliges Dreieck 167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64" name="Gruppieren 29"/>
                    <p:cNvGrpSpPr/>
                    <p:nvPr/>
                  </p:nvGrpSpPr>
                  <p:grpSpPr>
                    <a:xfrm>
                      <a:off x="162000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65" name="Rechteck 164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66" name="Gleichschenkliges Dreieck 165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</p:grpSp>
              <p:sp>
                <p:nvSpPr>
                  <p:cNvPr id="160" name="Rechteck 159"/>
                  <p:cNvSpPr/>
                  <p:nvPr/>
                </p:nvSpPr>
                <p:spPr>
                  <a:xfrm>
                    <a:off x="0" y="0"/>
                    <a:ext cx="3240000" cy="216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</p:grpSp>
          </p:grpSp>
          <p:grpSp>
            <p:nvGrpSpPr>
              <p:cNvPr id="126" name="Gruppieren 125"/>
              <p:cNvGrpSpPr/>
              <p:nvPr/>
            </p:nvGrpSpPr>
            <p:grpSpPr>
              <a:xfrm>
                <a:off x="7510681" y="713746"/>
                <a:ext cx="2888421" cy="4323242"/>
                <a:chOff x="3282104" y="1741267"/>
                <a:chExt cx="2888421" cy="4323242"/>
              </a:xfrm>
            </p:grpSpPr>
            <p:grpSp>
              <p:nvGrpSpPr>
                <p:cNvPr id="127" name="Gruppieren 34"/>
                <p:cNvGrpSpPr/>
                <p:nvPr/>
              </p:nvGrpSpPr>
              <p:grpSpPr>
                <a:xfrm>
                  <a:off x="3290525" y="1741267"/>
                  <a:ext cx="2880000" cy="2160000"/>
                  <a:chOff x="0" y="0"/>
                  <a:chExt cx="3240000" cy="2160000"/>
                </a:xfrm>
              </p:grpSpPr>
              <p:grpSp>
                <p:nvGrpSpPr>
                  <p:cNvPr id="143" name="Gruppieren 32"/>
                  <p:cNvGrpSpPr/>
                  <p:nvPr/>
                </p:nvGrpSpPr>
                <p:grpSpPr>
                  <a:xfrm>
                    <a:off x="0" y="0"/>
                    <a:ext cx="3240000" cy="2160000"/>
                    <a:chOff x="0" y="0"/>
                    <a:chExt cx="3240000" cy="2160000"/>
                  </a:xfrm>
                </p:grpSpPr>
                <p:grpSp>
                  <p:nvGrpSpPr>
                    <p:cNvPr id="145" name="Gruppieren 144"/>
                    <p:cNvGrpSpPr/>
                    <p:nvPr/>
                  </p:nvGrpSpPr>
                  <p:grpSpPr>
                    <a:xfrm>
                      <a:off x="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55" name="Rechteck 154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56" name="Gleichschenkliges Dreieck 155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46" name="Gruppieren 145"/>
                    <p:cNvGrpSpPr/>
                    <p:nvPr/>
                  </p:nvGrpSpPr>
                  <p:grpSpPr>
                    <a:xfrm>
                      <a:off x="162000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53" name="Rechteck 152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54" name="Gleichschenkliges Dreieck 153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47" name="Gruppieren 146"/>
                    <p:cNvGrpSpPr/>
                    <p:nvPr/>
                  </p:nvGrpSpPr>
                  <p:grpSpPr>
                    <a:xfrm>
                      <a:off x="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51" name="Rechteck 150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52" name="Gleichschenkliges Dreieck 151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48" name="Gruppieren 29"/>
                    <p:cNvGrpSpPr/>
                    <p:nvPr/>
                  </p:nvGrpSpPr>
                  <p:grpSpPr>
                    <a:xfrm>
                      <a:off x="162000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49" name="Rechteck 148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50" name="Gleichschenkliges Dreieck 149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</p:grpSp>
              <p:sp>
                <p:nvSpPr>
                  <p:cNvPr id="144" name="Rechteck 143"/>
                  <p:cNvSpPr/>
                  <p:nvPr/>
                </p:nvSpPr>
                <p:spPr>
                  <a:xfrm>
                    <a:off x="0" y="0"/>
                    <a:ext cx="3240000" cy="216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</p:grpSp>
            <p:grpSp>
              <p:nvGrpSpPr>
                <p:cNvPr id="128" name="Gruppieren 34"/>
                <p:cNvGrpSpPr/>
                <p:nvPr/>
              </p:nvGrpSpPr>
              <p:grpSpPr>
                <a:xfrm>
                  <a:off x="3282104" y="3904509"/>
                  <a:ext cx="2880000" cy="2160000"/>
                  <a:chOff x="0" y="0"/>
                  <a:chExt cx="3240000" cy="2160000"/>
                </a:xfrm>
              </p:grpSpPr>
              <p:grpSp>
                <p:nvGrpSpPr>
                  <p:cNvPr id="129" name="Gruppieren 32"/>
                  <p:cNvGrpSpPr/>
                  <p:nvPr/>
                </p:nvGrpSpPr>
                <p:grpSpPr>
                  <a:xfrm>
                    <a:off x="0" y="0"/>
                    <a:ext cx="3240000" cy="2160000"/>
                    <a:chOff x="0" y="0"/>
                    <a:chExt cx="3240000" cy="2160000"/>
                  </a:xfrm>
                </p:grpSpPr>
                <p:grpSp>
                  <p:nvGrpSpPr>
                    <p:cNvPr id="131" name="Gruppieren 22"/>
                    <p:cNvGrpSpPr/>
                    <p:nvPr/>
                  </p:nvGrpSpPr>
                  <p:grpSpPr>
                    <a:xfrm>
                      <a:off x="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41" name="Rechteck 140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42" name="Gleichschenkliges Dreieck 141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32" name="Gruppieren 23"/>
                    <p:cNvGrpSpPr/>
                    <p:nvPr/>
                  </p:nvGrpSpPr>
                  <p:grpSpPr>
                    <a:xfrm>
                      <a:off x="162000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39" name="Rechteck 138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40" name="Gleichschenkliges Dreieck 139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33" name="Gruppieren 132"/>
                    <p:cNvGrpSpPr/>
                    <p:nvPr/>
                  </p:nvGrpSpPr>
                  <p:grpSpPr>
                    <a:xfrm>
                      <a:off x="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37" name="Rechteck 136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38" name="Gleichschenkliges Dreieck 137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134" name="Gruppieren 29"/>
                    <p:cNvGrpSpPr/>
                    <p:nvPr/>
                  </p:nvGrpSpPr>
                  <p:grpSpPr>
                    <a:xfrm>
                      <a:off x="162000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35" name="Rechteck 134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36" name="Gleichschenkliges Dreieck 135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</p:grpSp>
              <p:sp>
                <p:nvSpPr>
                  <p:cNvPr id="130" name="Rechteck 129"/>
                  <p:cNvSpPr/>
                  <p:nvPr/>
                </p:nvSpPr>
                <p:spPr>
                  <a:xfrm>
                    <a:off x="0" y="0"/>
                    <a:ext cx="3240000" cy="216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</p:grpSp>
          </p:grpSp>
        </p:grpSp>
        <p:grpSp>
          <p:nvGrpSpPr>
            <p:cNvPr id="31" name="Gruppieren 30"/>
            <p:cNvGrpSpPr/>
            <p:nvPr/>
          </p:nvGrpSpPr>
          <p:grpSpPr>
            <a:xfrm>
              <a:off x="2330398" y="4370973"/>
              <a:ext cx="630000" cy="630000"/>
              <a:chOff x="2994933" y="1268797"/>
              <a:chExt cx="1800000" cy="1800000"/>
            </a:xfrm>
          </p:grpSpPr>
          <p:sp>
            <p:nvSpPr>
              <p:cNvPr id="123" name="Rechteck 122"/>
              <p:cNvSpPr>
                <a:spLocks noChangeAspect="1"/>
              </p:cNvSpPr>
              <p:nvPr/>
            </p:nvSpPr>
            <p:spPr>
              <a:xfrm>
                <a:off x="2994933" y="1268797"/>
                <a:ext cx="1800000" cy="1800000"/>
              </a:xfrm>
              <a:prstGeom prst="rect">
                <a:avLst/>
              </a:prstGeom>
              <a:solidFill>
                <a:srgbClr val="00FF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124" name="Rechteck 123"/>
              <p:cNvSpPr>
                <a:spLocks noChangeAspect="1"/>
              </p:cNvSpPr>
              <p:nvPr/>
            </p:nvSpPr>
            <p:spPr>
              <a:xfrm>
                <a:off x="3357457" y="1624147"/>
                <a:ext cx="1080000" cy="108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Cl</a:t>
                </a:r>
                <a:r>
                  <a:rPr lang="de-DE" sz="12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grpSp>
          <p:nvGrpSpPr>
            <p:cNvPr id="32" name="Gruppieren 31"/>
            <p:cNvGrpSpPr/>
            <p:nvPr/>
          </p:nvGrpSpPr>
          <p:grpSpPr>
            <a:xfrm>
              <a:off x="859289" y="3499134"/>
              <a:ext cx="630000" cy="630000"/>
              <a:chOff x="2994933" y="1268797"/>
              <a:chExt cx="1800000" cy="1800000"/>
            </a:xfrm>
          </p:grpSpPr>
          <p:sp>
            <p:nvSpPr>
              <p:cNvPr id="121" name="Rechteck 120"/>
              <p:cNvSpPr>
                <a:spLocks noChangeAspect="1"/>
              </p:cNvSpPr>
              <p:nvPr/>
            </p:nvSpPr>
            <p:spPr>
              <a:xfrm>
                <a:off x="2994933" y="1268797"/>
                <a:ext cx="1800000" cy="1800000"/>
              </a:xfrm>
              <a:prstGeom prst="rect">
                <a:avLst/>
              </a:prstGeom>
              <a:solidFill>
                <a:srgbClr val="00FF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122" name="Rechteck 121"/>
              <p:cNvSpPr>
                <a:spLocks noChangeAspect="1"/>
              </p:cNvSpPr>
              <p:nvPr/>
            </p:nvSpPr>
            <p:spPr>
              <a:xfrm>
                <a:off x="3357457" y="1624147"/>
                <a:ext cx="1080000" cy="108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Cl</a:t>
                </a:r>
                <a:r>
                  <a:rPr lang="de-DE" sz="12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grpSp>
          <p:nvGrpSpPr>
            <p:cNvPr id="33" name="Gruppieren 32"/>
            <p:cNvGrpSpPr/>
            <p:nvPr/>
          </p:nvGrpSpPr>
          <p:grpSpPr>
            <a:xfrm>
              <a:off x="1161503" y="4534819"/>
              <a:ext cx="630000" cy="630000"/>
              <a:chOff x="1194933" y="4869383"/>
              <a:chExt cx="1800000" cy="1800000"/>
            </a:xfrm>
          </p:grpSpPr>
          <p:sp>
            <p:nvSpPr>
              <p:cNvPr id="119" name="Rechteck 118"/>
              <p:cNvSpPr>
                <a:spLocks noChangeAspect="1"/>
              </p:cNvSpPr>
              <p:nvPr/>
            </p:nvSpPr>
            <p:spPr>
              <a:xfrm>
                <a:off x="1194933" y="4869383"/>
                <a:ext cx="1800000" cy="1800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120" name="Rechteck 119"/>
              <p:cNvSpPr>
                <a:spLocks noChangeAspect="1"/>
              </p:cNvSpPr>
              <p:nvPr/>
            </p:nvSpPr>
            <p:spPr>
              <a:xfrm>
                <a:off x="1557457" y="5224733"/>
                <a:ext cx="1080000" cy="108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Na</a:t>
                </a:r>
                <a:r>
                  <a:rPr lang="de-DE" sz="1200" baseline="50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de-DE" sz="1200" baseline="5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4" name="Gruppieren 34"/>
            <p:cNvGrpSpPr/>
            <p:nvPr/>
          </p:nvGrpSpPr>
          <p:grpSpPr>
            <a:xfrm>
              <a:off x="3056815" y="3406237"/>
              <a:ext cx="1199094" cy="899325"/>
              <a:chOff x="0" y="0"/>
              <a:chExt cx="3240000" cy="2160000"/>
            </a:xfrm>
          </p:grpSpPr>
          <p:grpSp>
            <p:nvGrpSpPr>
              <p:cNvPr id="105" name="Gruppieren 32"/>
              <p:cNvGrpSpPr/>
              <p:nvPr/>
            </p:nvGrpSpPr>
            <p:grpSpPr>
              <a:xfrm>
                <a:off x="0" y="0"/>
                <a:ext cx="3240000" cy="2160000"/>
                <a:chOff x="0" y="0"/>
                <a:chExt cx="3240000" cy="2160000"/>
              </a:xfrm>
            </p:grpSpPr>
            <p:grpSp>
              <p:nvGrpSpPr>
                <p:cNvPr id="107" name="Gruppieren 22"/>
                <p:cNvGrpSpPr/>
                <p:nvPr/>
              </p:nvGrpSpPr>
              <p:grpSpPr>
                <a:xfrm>
                  <a:off x="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117" name="Rechteck 116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118" name="Gleichschenkliges Dreieck 117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  <p:grpSp>
              <p:nvGrpSpPr>
                <p:cNvPr id="108" name="Gruppieren 23"/>
                <p:cNvGrpSpPr/>
                <p:nvPr/>
              </p:nvGrpSpPr>
              <p:grpSpPr>
                <a:xfrm>
                  <a:off x="162000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115" name="Rechteck 114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116" name="Gleichschenkliges Dreieck 115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  <p:grpSp>
              <p:nvGrpSpPr>
                <p:cNvPr id="109" name="Gruppieren 108"/>
                <p:cNvGrpSpPr/>
                <p:nvPr/>
              </p:nvGrpSpPr>
              <p:grpSpPr>
                <a:xfrm>
                  <a:off x="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113" name="Rechteck 112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114" name="Gleichschenkliges Dreieck 113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  <p:grpSp>
              <p:nvGrpSpPr>
                <p:cNvPr id="110" name="Gruppieren 29"/>
                <p:cNvGrpSpPr/>
                <p:nvPr/>
              </p:nvGrpSpPr>
              <p:grpSpPr>
                <a:xfrm>
                  <a:off x="162000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111" name="Rechteck 110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112" name="Gleichschenkliges Dreieck 111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</p:grpSp>
          <p:sp>
            <p:nvSpPr>
              <p:cNvPr id="106" name="Rechteck 105"/>
              <p:cNvSpPr/>
              <p:nvPr/>
            </p:nvSpPr>
            <p:spPr>
              <a:xfrm>
                <a:off x="0" y="0"/>
                <a:ext cx="3240000" cy="216000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800"/>
              </a:p>
            </p:txBody>
          </p:sp>
        </p:grpSp>
        <p:grpSp>
          <p:nvGrpSpPr>
            <p:cNvPr id="35" name="Gruppieren 34"/>
            <p:cNvGrpSpPr/>
            <p:nvPr/>
          </p:nvGrpSpPr>
          <p:grpSpPr>
            <a:xfrm>
              <a:off x="3052890" y="4303221"/>
              <a:ext cx="1199094" cy="899325"/>
              <a:chOff x="0" y="0"/>
              <a:chExt cx="3240000" cy="2160000"/>
            </a:xfrm>
          </p:grpSpPr>
          <p:grpSp>
            <p:nvGrpSpPr>
              <p:cNvPr id="91" name="Gruppieren 32"/>
              <p:cNvGrpSpPr/>
              <p:nvPr/>
            </p:nvGrpSpPr>
            <p:grpSpPr>
              <a:xfrm>
                <a:off x="0" y="0"/>
                <a:ext cx="3240000" cy="2160000"/>
                <a:chOff x="0" y="0"/>
                <a:chExt cx="3240000" cy="2160000"/>
              </a:xfrm>
            </p:grpSpPr>
            <p:grpSp>
              <p:nvGrpSpPr>
                <p:cNvPr id="93" name="Gruppieren 22"/>
                <p:cNvGrpSpPr/>
                <p:nvPr/>
              </p:nvGrpSpPr>
              <p:grpSpPr>
                <a:xfrm>
                  <a:off x="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103" name="Rechteck 102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104" name="Gleichschenkliges Dreieck 103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  <p:grpSp>
              <p:nvGrpSpPr>
                <p:cNvPr id="94" name="Gruppieren 23"/>
                <p:cNvGrpSpPr/>
                <p:nvPr/>
              </p:nvGrpSpPr>
              <p:grpSpPr>
                <a:xfrm>
                  <a:off x="162000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101" name="Rechteck 100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102" name="Gleichschenkliges Dreieck 101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  <p:grpSp>
              <p:nvGrpSpPr>
                <p:cNvPr id="95" name="Gruppieren 94"/>
                <p:cNvGrpSpPr/>
                <p:nvPr/>
              </p:nvGrpSpPr>
              <p:grpSpPr>
                <a:xfrm>
                  <a:off x="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99" name="Rechteck 98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100" name="Gleichschenkliges Dreieck 99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  <p:grpSp>
              <p:nvGrpSpPr>
                <p:cNvPr id="96" name="Gruppieren 29"/>
                <p:cNvGrpSpPr/>
                <p:nvPr/>
              </p:nvGrpSpPr>
              <p:grpSpPr>
                <a:xfrm>
                  <a:off x="162000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97" name="Rechteck 96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98" name="Gleichschenkliges Dreieck 97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</p:grpSp>
          <p:sp>
            <p:nvSpPr>
              <p:cNvPr id="92" name="Rechteck 91"/>
              <p:cNvSpPr/>
              <p:nvPr/>
            </p:nvSpPr>
            <p:spPr>
              <a:xfrm>
                <a:off x="0" y="0"/>
                <a:ext cx="3240000" cy="216000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800"/>
              </a:p>
            </p:txBody>
          </p:sp>
        </p:grpSp>
        <p:grpSp>
          <p:nvGrpSpPr>
            <p:cNvPr id="36" name="Gruppieren 34"/>
            <p:cNvGrpSpPr/>
            <p:nvPr/>
          </p:nvGrpSpPr>
          <p:grpSpPr>
            <a:xfrm>
              <a:off x="4254421" y="3403929"/>
              <a:ext cx="1199094" cy="899325"/>
              <a:chOff x="0" y="0"/>
              <a:chExt cx="3240000" cy="2160000"/>
            </a:xfrm>
          </p:grpSpPr>
          <p:grpSp>
            <p:nvGrpSpPr>
              <p:cNvPr id="77" name="Gruppieren 32"/>
              <p:cNvGrpSpPr/>
              <p:nvPr/>
            </p:nvGrpSpPr>
            <p:grpSpPr>
              <a:xfrm>
                <a:off x="0" y="0"/>
                <a:ext cx="3240000" cy="2160000"/>
                <a:chOff x="0" y="0"/>
                <a:chExt cx="3240000" cy="2160000"/>
              </a:xfrm>
            </p:grpSpPr>
            <p:grpSp>
              <p:nvGrpSpPr>
                <p:cNvPr id="79" name="Gruppieren 78"/>
                <p:cNvGrpSpPr/>
                <p:nvPr/>
              </p:nvGrpSpPr>
              <p:grpSpPr>
                <a:xfrm>
                  <a:off x="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89" name="Rechteck 88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90" name="Gleichschenkliges Dreieck 89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  <p:grpSp>
              <p:nvGrpSpPr>
                <p:cNvPr id="80" name="Gruppieren 79"/>
                <p:cNvGrpSpPr/>
                <p:nvPr/>
              </p:nvGrpSpPr>
              <p:grpSpPr>
                <a:xfrm>
                  <a:off x="162000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87" name="Rechteck 86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88" name="Gleichschenkliges Dreieck 87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  <p:grpSp>
              <p:nvGrpSpPr>
                <p:cNvPr id="81" name="Gruppieren 80"/>
                <p:cNvGrpSpPr/>
                <p:nvPr/>
              </p:nvGrpSpPr>
              <p:grpSpPr>
                <a:xfrm>
                  <a:off x="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85" name="Rechteck 84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86" name="Gleichschenkliges Dreieck 85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  <p:grpSp>
              <p:nvGrpSpPr>
                <p:cNvPr id="82" name="Gruppieren 29"/>
                <p:cNvGrpSpPr/>
                <p:nvPr/>
              </p:nvGrpSpPr>
              <p:grpSpPr>
                <a:xfrm>
                  <a:off x="162000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83" name="Rechteck 82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84" name="Gleichschenkliges Dreieck 83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</p:grpSp>
          <p:sp>
            <p:nvSpPr>
              <p:cNvPr id="78" name="Rechteck 77"/>
              <p:cNvSpPr/>
              <p:nvPr/>
            </p:nvSpPr>
            <p:spPr>
              <a:xfrm>
                <a:off x="0" y="0"/>
                <a:ext cx="3240000" cy="216000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800"/>
              </a:p>
            </p:txBody>
          </p:sp>
        </p:grpSp>
        <p:grpSp>
          <p:nvGrpSpPr>
            <p:cNvPr id="37" name="Gruppieren 34"/>
            <p:cNvGrpSpPr/>
            <p:nvPr/>
          </p:nvGrpSpPr>
          <p:grpSpPr>
            <a:xfrm>
              <a:off x="4250915" y="4304604"/>
              <a:ext cx="1199094" cy="899325"/>
              <a:chOff x="0" y="0"/>
              <a:chExt cx="3240000" cy="2160000"/>
            </a:xfrm>
          </p:grpSpPr>
          <p:grpSp>
            <p:nvGrpSpPr>
              <p:cNvPr id="63" name="Gruppieren 32"/>
              <p:cNvGrpSpPr/>
              <p:nvPr/>
            </p:nvGrpSpPr>
            <p:grpSpPr>
              <a:xfrm>
                <a:off x="0" y="0"/>
                <a:ext cx="3240000" cy="2160000"/>
                <a:chOff x="0" y="0"/>
                <a:chExt cx="3240000" cy="2160000"/>
              </a:xfrm>
            </p:grpSpPr>
            <p:grpSp>
              <p:nvGrpSpPr>
                <p:cNvPr id="65" name="Gruppieren 22"/>
                <p:cNvGrpSpPr/>
                <p:nvPr/>
              </p:nvGrpSpPr>
              <p:grpSpPr>
                <a:xfrm>
                  <a:off x="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75" name="Rechteck 74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76" name="Gleichschenkliges Dreieck 75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  <p:grpSp>
              <p:nvGrpSpPr>
                <p:cNvPr id="66" name="Gruppieren 23"/>
                <p:cNvGrpSpPr/>
                <p:nvPr/>
              </p:nvGrpSpPr>
              <p:grpSpPr>
                <a:xfrm>
                  <a:off x="162000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73" name="Rechteck 72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74" name="Gleichschenkliges Dreieck 73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  <p:grpSp>
              <p:nvGrpSpPr>
                <p:cNvPr id="67" name="Gruppieren 66"/>
                <p:cNvGrpSpPr/>
                <p:nvPr/>
              </p:nvGrpSpPr>
              <p:grpSpPr>
                <a:xfrm>
                  <a:off x="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71" name="Rechteck 70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72" name="Gleichschenkliges Dreieck 71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  <p:grpSp>
              <p:nvGrpSpPr>
                <p:cNvPr id="68" name="Gruppieren 29"/>
                <p:cNvGrpSpPr/>
                <p:nvPr/>
              </p:nvGrpSpPr>
              <p:grpSpPr>
                <a:xfrm>
                  <a:off x="162000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69" name="Rechteck 68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  <p:sp>
                <p:nvSpPr>
                  <p:cNvPr id="70" name="Gleichschenkliges Dreieck 69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de-DE" sz="800" dirty="0"/>
                      <a:t>O</a:t>
                    </a:r>
                  </a:p>
                  <a:p>
                    <a:pPr algn="ctr"/>
                    <a:r>
                      <a:rPr lang="de-DE" sz="800" dirty="0"/>
                      <a:t>H  </a:t>
                    </a:r>
                    <a:r>
                      <a:rPr lang="de-DE" sz="800" dirty="0" err="1"/>
                      <a:t>H</a:t>
                    </a:r>
                    <a:endParaRPr lang="de-DE" sz="800" dirty="0"/>
                  </a:p>
                  <a:p>
                    <a:pPr algn="ctr"/>
                    <a:endParaRPr lang="de-DE" sz="800" dirty="0"/>
                  </a:p>
                </p:txBody>
              </p:sp>
            </p:grpSp>
          </p:grpSp>
          <p:sp>
            <p:nvSpPr>
              <p:cNvPr id="64" name="Rechteck 63"/>
              <p:cNvSpPr/>
              <p:nvPr/>
            </p:nvSpPr>
            <p:spPr>
              <a:xfrm>
                <a:off x="0" y="0"/>
                <a:ext cx="3240000" cy="216000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800"/>
              </a:p>
            </p:txBody>
          </p:sp>
        </p:grpSp>
        <p:grpSp>
          <p:nvGrpSpPr>
            <p:cNvPr id="38" name="Gruppieren 37"/>
            <p:cNvGrpSpPr/>
            <p:nvPr/>
          </p:nvGrpSpPr>
          <p:grpSpPr>
            <a:xfrm>
              <a:off x="2054461" y="3640674"/>
              <a:ext cx="628606" cy="628605"/>
              <a:chOff x="5116412" y="5098195"/>
              <a:chExt cx="1800000" cy="1799999"/>
            </a:xfrm>
          </p:grpSpPr>
          <p:grpSp>
            <p:nvGrpSpPr>
              <p:cNvPr id="56" name="Gruppieren 69"/>
              <p:cNvGrpSpPr>
                <a:grpSpLocks noChangeAspect="1"/>
              </p:cNvGrpSpPr>
              <p:nvPr/>
            </p:nvGrpSpPr>
            <p:grpSpPr>
              <a:xfrm>
                <a:off x="5116412" y="5098195"/>
                <a:ext cx="1800000" cy="1799999"/>
                <a:chOff x="0" y="0"/>
                <a:chExt cx="1080000" cy="1080000"/>
              </a:xfrm>
            </p:grpSpPr>
            <p:grpSp>
              <p:nvGrpSpPr>
                <p:cNvPr id="58" name="Gruppieren 63"/>
                <p:cNvGrpSpPr/>
                <p:nvPr/>
              </p:nvGrpSpPr>
              <p:grpSpPr>
                <a:xfrm>
                  <a:off x="0" y="0"/>
                  <a:ext cx="1080000" cy="1080000"/>
                  <a:chOff x="0" y="0"/>
                  <a:chExt cx="1080000" cy="1080000"/>
                </a:xfrm>
              </p:grpSpPr>
              <p:sp>
                <p:nvSpPr>
                  <p:cNvPr id="61" name="Rechteck 60"/>
                  <p:cNvSpPr>
                    <a:spLocks noChangeAspect="1"/>
                  </p:cNvSpPr>
                  <p:nvPr/>
                </p:nvSpPr>
                <p:spPr>
                  <a:xfrm>
                    <a:off x="0" y="0"/>
                    <a:ext cx="1080000" cy="540000"/>
                  </a:xfrm>
                  <a:prstGeom prst="rect">
                    <a:avLst/>
                  </a:prstGeom>
                  <a:solidFill>
                    <a:srgbClr val="00FF0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2" name="Rechteck 61"/>
                  <p:cNvSpPr>
                    <a:spLocks noChangeAspect="1"/>
                  </p:cNvSpPr>
                  <p:nvPr/>
                </p:nvSpPr>
                <p:spPr>
                  <a:xfrm>
                    <a:off x="0" y="540000"/>
                    <a:ext cx="1080000" cy="540000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59" name="Gleichschenkliges Dreieck 58"/>
                <p:cNvSpPr>
                  <a:spLocks noChangeAspect="1"/>
                </p:cNvSpPr>
                <p:nvPr/>
              </p:nvSpPr>
              <p:spPr>
                <a:xfrm rot="5400000">
                  <a:off x="-270000" y="270000"/>
                  <a:ext cx="1080000" cy="540000"/>
                </a:xfrm>
                <a:prstGeom prst="triangle">
                  <a:avLst/>
                </a:prstGeom>
                <a:solidFill>
                  <a:srgbClr val="FF0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Gleichschenkliges Dreieck 59"/>
                <p:cNvSpPr>
                  <a:spLocks noChangeAspect="1"/>
                </p:cNvSpPr>
                <p:nvPr/>
              </p:nvSpPr>
              <p:spPr>
                <a:xfrm rot="-5400000">
                  <a:off x="270000" y="270000"/>
                  <a:ext cx="1080000" cy="540000"/>
                </a:xfrm>
                <a:prstGeom prst="triangle">
                  <a:avLst/>
                </a:prstGeom>
                <a:solidFill>
                  <a:srgbClr val="9900CC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7" name="Rechteck 56"/>
              <p:cNvSpPr>
                <a:spLocks noChangeAspect="1"/>
              </p:cNvSpPr>
              <p:nvPr/>
            </p:nvSpPr>
            <p:spPr>
              <a:xfrm>
                <a:off x="5547735" y="5527889"/>
                <a:ext cx="936000" cy="93599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Ag</a:t>
                </a:r>
                <a:r>
                  <a:rPr lang="de-DE" sz="10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39" name="Gruppieren 38"/>
            <p:cNvGrpSpPr/>
            <p:nvPr/>
          </p:nvGrpSpPr>
          <p:grpSpPr>
            <a:xfrm>
              <a:off x="4537010" y="3644718"/>
              <a:ext cx="628606" cy="628605"/>
              <a:chOff x="2994933" y="3068797"/>
              <a:chExt cx="1800000" cy="1800000"/>
            </a:xfrm>
          </p:grpSpPr>
          <p:sp>
            <p:nvSpPr>
              <p:cNvPr id="54" name="Rechteck 53"/>
              <p:cNvSpPr>
                <a:spLocks noChangeAspect="1"/>
              </p:cNvSpPr>
              <p:nvPr/>
            </p:nvSpPr>
            <p:spPr>
              <a:xfrm>
                <a:off x="2994933" y="3068797"/>
                <a:ext cx="1800000" cy="1800000"/>
              </a:xfrm>
              <a:prstGeom prst="rect">
                <a:avLst/>
              </a:prstGeom>
              <a:solidFill>
                <a:srgbClr val="99CCF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 dirty="0"/>
              </a:p>
            </p:txBody>
          </p:sp>
          <p:sp>
            <p:nvSpPr>
              <p:cNvPr id="55" name="Rechteck 54"/>
              <p:cNvSpPr>
                <a:spLocks noChangeAspect="1"/>
              </p:cNvSpPr>
              <p:nvPr/>
            </p:nvSpPr>
            <p:spPr>
              <a:xfrm>
                <a:off x="3357457" y="3424147"/>
                <a:ext cx="1080000" cy="108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NO</a:t>
                </a:r>
                <a:r>
                  <a:rPr lang="de-DE" sz="1000" baseline="-25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de-DE" sz="10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grpSp>
          <p:nvGrpSpPr>
            <p:cNvPr id="40" name="Gruppieren 39"/>
            <p:cNvGrpSpPr/>
            <p:nvPr/>
          </p:nvGrpSpPr>
          <p:grpSpPr>
            <a:xfrm>
              <a:off x="4287882" y="4347542"/>
              <a:ext cx="628606" cy="628605"/>
              <a:chOff x="5116412" y="5098195"/>
              <a:chExt cx="1800000" cy="1799999"/>
            </a:xfrm>
          </p:grpSpPr>
          <p:grpSp>
            <p:nvGrpSpPr>
              <p:cNvPr id="47" name="Gruppieren 69"/>
              <p:cNvGrpSpPr>
                <a:grpSpLocks noChangeAspect="1"/>
              </p:cNvGrpSpPr>
              <p:nvPr/>
            </p:nvGrpSpPr>
            <p:grpSpPr>
              <a:xfrm>
                <a:off x="5116412" y="5098195"/>
                <a:ext cx="1800000" cy="1799999"/>
                <a:chOff x="0" y="0"/>
                <a:chExt cx="1080000" cy="1080000"/>
              </a:xfrm>
            </p:grpSpPr>
            <p:grpSp>
              <p:nvGrpSpPr>
                <p:cNvPr id="49" name="Gruppieren 63"/>
                <p:cNvGrpSpPr/>
                <p:nvPr/>
              </p:nvGrpSpPr>
              <p:grpSpPr>
                <a:xfrm>
                  <a:off x="0" y="0"/>
                  <a:ext cx="1080000" cy="1080000"/>
                  <a:chOff x="0" y="0"/>
                  <a:chExt cx="1080000" cy="1080000"/>
                </a:xfrm>
              </p:grpSpPr>
              <p:sp>
                <p:nvSpPr>
                  <p:cNvPr id="52" name="Rechteck 51"/>
                  <p:cNvSpPr>
                    <a:spLocks noChangeAspect="1"/>
                  </p:cNvSpPr>
                  <p:nvPr/>
                </p:nvSpPr>
                <p:spPr>
                  <a:xfrm>
                    <a:off x="0" y="0"/>
                    <a:ext cx="1080000" cy="540000"/>
                  </a:xfrm>
                  <a:prstGeom prst="rect">
                    <a:avLst/>
                  </a:prstGeom>
                  <a:solidFill>
                    <a:srgbClr val="00FF0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3" name="Rechteck 52"/>
                  <p:cNvSpPr>
                    <a:spLocks noChangeAspect="1"/>
                  </p:cNvSpPr>
                  <p:nvPr/>
                </p:nvSpPr>
                <p:spPr>
                  <a:xfrm>
                    <a:off x="0" y="540000"/>
                    <a:ext cx="1080000" cy="540000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50" name="Gleichschenkliges Dreieck 49"/>
                <p:cNvSpPr>
                  <a:spLocks noChangeAspect="1"/>
                </p:cNvSpPr>
                <p:nvPr/>
              </p:nvSpPr>
              <p:spPr>
                <a:xfrm rot="5400000">
                  <a:off x="-270000" y="270000"/>
                  <a:ext cx="1080000" cy="540000"/>
                </a:xfrm>
                <a:prstGeom prst="triangle">
                  <a:avLst/>
                </a:prstGeom>
                <a:solidFill>
                  <a:srgbClr val="FF0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Gleichschenkliges Dreieck 50"/>
                <p:cNvSpPr>
                  <a:spLocks noChangeAspect="1"/>
                </p:cNvSpPr>
                <p:nvPr/>
              </p:nvSpPr>
              <p:spPr>
                <a:xfrm rot="-5400000">
                  <a:off x="270000" y="270000"/>
                  <a:ext cx="1080000" cy="540000"/>
                </a:xfrm>
                <a:prstGeom prst="triangle">
                  <a:avLst/>
                </a:prstGeom>
                <a:solidFill>
                  <a:srgbClr val="9900CC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8" name="Rechteck 47"/>
              <p:cNvSpPr>
                <a:spLocks noChangeAspect="1"/>
              </p:cNvSpPr>
              <p:nvPr/>
            </p:nvSpPr>
            <p:spPr>
              <a:xfrm>
                <a:off x="5547735" y="5527888"/>
                <a:ext cx="936000" cy="93599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Ag</a:t>
                </a:r>
                <a:r>
                  <a:rPr lang="de-DE" sz="10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41" name="Gruppieren 40"/>
            <p:cNvGrpSpPr/>
            <p:nvPr/>
          </p:nvGrpSpPr>
          <p:grpSpPr>
            <a:xfrm>
              <a:off x="3197162" y="4407061"/>
              <a:ext cx="628606" cy="628605"/>
              <a:chOff x="2994933" y="3068797"/>
              <a:chExt cx="1800000" cy="1800000"/>
            </a:xfrm>
          </p:grpSpPr>
          <p:sp>
            <p:nvSpPr>
              <p:cNvPr id="45" name="Rechteck 44"/>
              <p:cNvSpPr>
                <a:spLocks noChangeAspect="1"/>
              </p:cNvSpPr>
              <p:nvPr/>
            </p:nvSpPr>
            <p:spPr>
              <a:xfrm>
                <a:off x="2994933" y="3068797"/>
                <a:ext cx="1800000" cy="1800000"/>
              </a:xfrm>
              <a:prstGeom prst="rect">
                <a:avLst/>
              </a:prstGeom>
              <a:solidFill>
                <a:srgbClr val="99CCF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 dirty="0"/>
              </a:p>
            </p:txBody>
          </p:sp>
          <p:sp>
            <p:nvSpPr>
              <p:cNvPr id="46" name="Rechteck 45"/>
              <p:cNvSpPr>
                <a:spLocks noChangeAspect="1"/>
              </p:cNvSpPr>
              <p:nvPr/>
            </p:nvSpPr>
            <p:spPr>
              <a:xfrm>
                <a:off x="3357457" y="3424147"/>
                <a:ext cx="1080000" cy="108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NO</a:t>
                </a:r>
                <a:r>
                  <a:rPr lang="de-DE" sz="1000" baseline="-25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de-DE" sz="10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grpSp>
          <p:nvGrpSpPr>
            <p:cNvPr id="42" name="Gruppieren 41"/>
            <p:cNvGrpSpPr/>
            <p:nvPr/>
          </p:nvGrpSpPr>
          <p:grpSpPr>
            <a:xfrm>
              <a:off x="3151007" y="3511652"/>
              <a:ext cx="630000" cy="630000"/>
              <a:chOff x="1194933" y="4869383"/>
              <a:chExt cx="1800000" cy="1800000"/>
            </a:xfrm>
          </p:grpSpPr>
          <p:sp>
            <p:nvSpPr>
              <p:cNvPr id="43" name="Rechteck 42"/>
              <p:cNvSpPr>
                <a:spLocks noChangeAspect="1"/>
              </p:cNvSpPr>
              <p:nvPr/>
            </p:nvSpPr>
            <p:spPr>
              <a:xfrm>
                <a:off x="1194933" y="4869383"/>
                <a:ext cx="1800000" cy="1800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44" name="Rechteck 43"/>
              <p:cNvSpPr>
                <a:spLocks noChangeAspect="1"/>
              </p:cNvSpPr>
              <p:nvPr/>
            </p:nvSpPr>
            <p:spPr>
              <a:xfrm>
                <a:off x="1557457" y="5224733"/>
                <a:ext cx="1080000" cy="108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Na</a:t>
                </a:r>
                <a:r>
                  <a:rPr lang="de-DE" sz="1200" baseline="50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de-DE" sz="1200" baseline="5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9585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5 von 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33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Stelle nun im zweiten Schritt mit Hilfe der Modelle dar, wie die Lösung nach dem Zusammenfinden von bestimmten Ionen aussieht.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de-DE" dirty="0" smtClean="0"/>
              <a:t>Erst jetzt sollst du entscheiden, </a:t>
            </a:r>
            <a:r>
              <a:rPr lang="de-DE" b="1" dirty="0" smtClean="0"/>
              <a:t>welche</a:t>
            </a:r>
            <a:r>
              <a:rPr lang="de-DE" dirty="0" smtClean="0"/>
              <a:t> Kationen und Anionen am besten zueinander passen.</a:t>
            </a:r>
          </a:p>
          <a:p>
            <a:endParaRPr lang="de-DE" dirty="0"/>
          </a:p>
          <a:p>
            <a:r>
              <a:rPr lang="de-DE" dirty="0" smtClean="0"/>
              <a:t>Denke an die Randfarben.</a:t>
            </a:r>
            <a:endParaRPr lang="de-DE" dirty="0"/>
          </a:p>
        </p:txBody>
      </p:sp>
      <p:pic>
        <p:nvPicPr>
          <p:cNvPr id="10" name="Inhaltsplatzhalter 26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34565" y="503238"/>
            <a:ext cx="494582" cy="900112"/>
          </a:xfrm>
          <a:prstGeom prst="rect">
            <a:avLst/>
          </a:prstGeom>
        </p:spPr>
      </p:pic>
      <p:pic>
        <p:nvPicPr>
          <p:cNvPr id="11" name="Inhaltsplatzhalter 1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720725" y="5251632"/>
            <a:ext cx="898525" cy="83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953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4906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562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de-DE" dirty="0" smtClean="0"/>
              <a:t>Sieht deine Darstellung etwa so aus?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36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Auf der nächsten Seite erfährst du, was es bedeutet.</a:t>
            </a:r>
            <a:endParaRPr lang="de-DE" dirty="0">
              <a:solidFill>
                <a:schemeClr val="bg2"/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2558467" y="2018859"/>
            <a:ext cx="4796596" cy="3063148"/>
            <a:chOff x="2490099" y="3052898"/>
            <a:chExt cx="4796596" cy="3063148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4102173" y="4853918"/>
              <a:ext cx="632359" cy="1260842"/>
              <a:chOff x="4318990" y="4853918"/>
              <a:chExt cx="632359" cy="1260842"/>
            </a:xfrm>
          </p:grpSpPr>
          <p:grpSp>
            <p:nvGrpSpPr>
              <p:cNvPr id="181" name="Gruppieren 180"/>
              <p:cNvGrpSpPr/>
              <p:nvPr/>
            </p:nvGrpSpPr>
            <p:grpSpPr>
              <a:xfrm>
                <a:off x="4321349" y="4853918"/>
                <a:ext cx="630000" cy="630000"/>
                <a:chOff x="2994933" y="1268797"/>
                <a:chExt cx="1800000" cy="1800000"/>
              </a:xfrm>
            </p:grpSpPr>
            <p:sp>
              <p:nvSpPr>
                <p:cNvPr id="190" name="Rechteck 189"/>
                <p:cNvSpPr>
                  <a:spLocks noChangeAspect="1"/>
                </p:cNvSpPr>
                <p:nvPr/>
              </p:nvSpPr>
              <p:spPr>
                <a:xfrm>
                  <a:off x="2994933" y="1268797"/>
                  <a:ext cx="1800000" cy="1800000"/>
                </a:xfrm>
                <a:prstGeom prst="rect">
                  <a:avLst/>
                </a:prstGeom>
                <a:solidFill>
                  <a:srgbClr val="00FF00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191" name="Rechteck 190"/>
                <p:cNvSpPr>
                  <a:spLocks noChangeAspect="1"/>
                </p:cNvSpPr>
                <p:nvPr/>
              </p:nvSpPr>
              <p:spPr>
                <a:xfrm>
                  <a:off x="3357457" y="16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Cl</a:t>
                  </a:r>
                  <a:r>
                    <a:rPr lang="de-DE" sz="12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182" name="Gruppieren 181"/>
              <p:cNvGrpSpPr/>
              <p:nvPr/>
            </p:nvGrpSpPr>
            <p:grpSpPr>
              <a:xfrm>
                <a:off x="4318990" y="5486155"/>
                <a:ext cx="628606" cy="628605"/>
                <a:chOff x="5116412" y="5098195"/>
                <a:chExt cx="1800000" cy="1799999"/>
              </a:xfrm>
            </p:grpSpPr>
            <p:grpSp>
              <p:nvGrpSpPr>
                <p:cNvPr id="183" name="Gruppieren 69"/>
                <p:cNvGrpSpPr>
                  <a:grpSpLocks noChangeAspect="1"/>
                </p:cNvGrpSpPr>
                <p:nvPr/>
              </p:nvGrpSpPr>
              <p:grpSpPr>
                <a:xfrm>
                  <a:off x="5116412" y="5098195"/>
                  <a:ext cx="1800000" cy="1799999"/>
                  <a:chOff x="0" y="0"/>
                  <a:chExt cx="1080000" cy="1080000"/>
                </a:xfrm>
              </p:grpSpPr>
              <p:grpSp>
                <p:nvGrpSpPr>
                  <p:cNvPr id="185" name="Gruppieren 63"/>
                  <p:cNvGrpSpPr/>
                  <p:nvPr/>
                </p:nvGrpSpPr>
                <p:grpSpPr>
                  <a:xfrm>
                    <a:off x="0" y="0"/>
                    <a:ext cx="1080000" cy="1080000"/>
                    <a:chOff x="0" y="0"/>
                    <a:chExt cx="1080000" cy="1080000"/>
                  </a:xfrm>
                </p:grpSpPr>
                <p:sp>
                  <p:nvSpPr>
                    <p:cNvPr id="188" name="Rechteck 187"/>
                    <p:cNvSpPr>
                      <a:spLocks noChangeAspect="1"/>
                    </p:cNvSpPr>
                    <p:nvPr/>
                  </p:nvSpPr>
                  <p:spPr>
                    <a:xfrm>
                      <a:off x="0" y="0"/>
                      <a:ext cx="1080000" cy="540000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9" name="Rechteck 188"/>
                    <p:cNvSpPr>
                      <a:spLocks noChangeAspect="1"/>
                    </p:cNvSpPr>
                    <p:nvPr/>
                  </p:nvSpPr>
                  <p:spPr>
                    <a:xfrm>
                      <a:off x="0" y="540000"/>
                      <a:ext cx="1080000" cy="540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86" name="Gleichschenkliges Dreieck 185"/>
                  <p:cNvSpPr>
                    <a:spLocks noChangeAspect="1"/>
                  </p:cNvSpPr>
                  <p:nvPr/>
                </p:nvSpPr>
                <p:spPr>
                  <a:xfrm rot="5400000">
                    <a:off x="-270000" y="270000"/>
                    <a:ext cx="1080000" cy="540000"/>
                  </a:xfrm>
                  <a:prstGeom prst="triangle">
                    <a:avLst/>
                  </a:prstGeom>
                  <a:solidFill>
                    <a:srgbClr val="FF000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7" name="Gleichschenkliges Dreieck 186"/>
                  <p:cNvSpPr>
                    <a:spLocks noChangeAspect="1"/>
                  </p:cNvSpPr>
                  <p:nvPr/>
                </p:nvSpPr>
                <p:spPr>
                  <a:xfrm rot="-5400000">
                    <a:off x="270000" y="270000"/>
                    <a:ext cx="1080000" cy="540000"/>
                  </a:xfrm>
                  <a:prstGeom prst="triangle">
                    <a:avLst/>
                  </a:prstGeom>
                  <a:solidFill>
                    <a:srgbClr val="9900CC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4" name="Rechteck 183"/>
                <p:cNvSpPr>
                  <a:spLocks noChangeAspect="1"/>
                </p:cNvSpPr>
                <p:nvPr/>
              </p:nvSpPr>
              <p:spPr>
                <a:xfrm>
                  <a:off x="5547735" y="5527889"/>
                  <a:ext cx="936000" cy="93599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000" dirty="0" err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Ag</a:t>
                  </a:r>
                  <a:r>
                    <a:rPr lang="de-DE" sz="10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</a:p>
              </p:txBody>
            </p:sp>
          </p:grpSp>
        </p:grpSp>
        <p:grpSp>
          <p:nvGrpSpPr>
            <p:cNvPr id="32" name="Gruppieren 31"/>
            <p:cNvGrpSpPr/>
            <p:nvPr/>
          </p:nvGrpSpPr>
          <p:grpSpPr>
            <a:xfrm rot="10800000">
              <a:off x="5249328" y="4850372"/>
              <a:ext cx="630186" cy="1265674"/>
              <a:chOff x="7256914" y="5483386"/>
              <a:chExt cx="630186" cy="1265674"/>
            </a:xfrm>
          </p:grpSpPr>
          <p:grpSp>
            <p:nvGrpSpPr>
              <p:cNvPr id="170" name="Gruppieren 169"/>
              <p:cNvGrpSpPr/>
              <p:nvPr/>
            </p:nvGrpSpPr>
            <p:grpSpPr>
              <a:xfrm>
                <a:off x="7256914" y="5483386"/>
                <a:ext cx="630000" cy="630000"/>
                <a:chOff x="2994933" y="1268797"/>
                <a:chExt cx="1800000" cy="1800000"/>
              </a:xfrm>
            </p:grpSpPr>
            <p:sp>
              <p:nvSpPr>
                <p:cNvPr id="179" name="Rechteck 178"/>
                <p:cNvSpPr>
                  <a:spLocks noChangeAspect="1"/>
                </p:cNvSpPr>
                <p:nvPr/>
              </p:nvSpPr>
              <p:spPr>
                <a:xfrm>
                  <a:off x="2994933" y="1268797"/>
                  <a:ext cx="1800000" cy="1800000"/>
                </a:xfrm>
                <a:prstGeom prst="rect">
                  <a:avLst/>
                </a:prstGeom>
                <a:solidFill>
                  <a:srgbClr val="00FF00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180" name="Rechteck 179"/>
                <p:cNvSpPr>
                  <a:spLocks noChangeAspect="1"/>
                </p:cNvSpPr>
                <p:nvPr/>
              </p:nvSpPr>
              <p:spPr>
                <a:xfrm>
                  <a:off x="3357457" y="16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Cl</a:t>
                  </a:r>
                  <a:r>
                    <a:rPr lang="de-DE" sz="12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171" name="Gruppieren 170"/>
              <p:cNvGrpSpPr/>
              <p:nvPr/>
            </p:nvGrpSpPr>
            <p:grpSpPr>
              <a:xfrm>
                <a:off x="7258494" y="6120455"/>
                <a:ext cx="628606" cy="628605"/>
                <a:chOff x="5116412" y="5098195"/>
                <a:chExt cx="1800000" cy="1799999"/>
              </a:xfrm>
            </p:grpSpPr>
            <p:grpSp>
              <p:nvGrpSpPr>
                <p:cNvPr id="172" name="Gruppieren 69"/>
                <p:cNvGrpSpPr>
                  <a:grpSpLocks noChangeAspect="1"/>
                </p:cNvGrpSpPr>
                <p:nvPr/>
              </p:nvGrpSpPr>
              <p:grpSpPr>
                <a:xfrm>
                  <a:off x="5116412" y="5098195"/>
                  <a:ext cx="1800000" cy="1799999"/>
                  <a:chOff x="0" y="0"/>
                  <a:chExt cx="1080000" cy="1080000"/>
                </a:xfrm>
              </p:grpSpPr>
              <p:grpSp>
                <p:nvGrpSpPr>
                  <p:cNvPr id="174" name="Gruppieren 63"/>
                  <p:cNvGrpSpPr/>
                  <p:nvPr/>
                </p:nvGrpSpPr>
                <p:grpSpPr>
                  <a:xfrm>
                    <a:off x="0" y="0"/>
                    <a:ext cx="1080000" cy="1080000"/>
                    <a:chOff x="0" y="0"/>
                    <a:chExt cx="1080000" cy="1080000"/>
                  </a:xfrm>
                </p:grpSpPr>
                <p:sp>
                  <p:nvSpPr>
                    <p:cNvPr id="177" name="Rechteck 176"/>
                    <p:cNvSpPr>
                      <a:spLocks noChangeAspect="1"/>
                    </p:cNvSpPr>
                    <p:nvPr/>
                  </p:nvSpPr>
                  <p:spPr>
                    <a:xfrm>
                      <a:off x="0" y="0"/>
                      <a:ext cx="1080000" cy="540000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8" name="Rechteck 177"/>
                    <p:cNvSpPr>
                      <a:spLocks noChangeAspect="1"/>
                    </p:cNvSpPr>
                    <p:nvPr/>
                  </p:nvSpPr>
                  <p:spPr>
                    <a:xfrm>
                      <a:off x="0" y="540000"/>
                      <a:ext cx="1080000" cy="540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75" name="Gleichschenkliges Dreieck 174"/>
                  <p:cNvSpPr>
                    <a:spLocks noChangeAspect="1"/>
                  </p:cNvSpPr>
                  <p:nvPr/>
                </p:nvSpPr>
                <p:spPr>
                  <a:xfrm rot="5400000">
                    <a:off x="-270000" y="270000"/>
                    <a:ext cx="1080000" cy="540000"/>
                  </a:xfrm>
                  <a:prstGeom prst="triangle">
                    <a:avLst/>
                  </a:prstGeom>
                  <a:solidFill>
                    <a:srgbClr val="FF000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6" name="Gleichschenkliges Dreieck 175"/>
                  <p:cNvSpPr>
                    <a:spLocks noChangeAspect="1"/>
                  </p:cNvSpPr>
                  <p:nvPr/>
                </p:nvSpPr>
                <p:spPr>
                  <a:xfrm rot="-5400000">
                    <a:off x="270000" y="270000"/>
                    <a:ext cx="1080000" cy="540000"/>
                  </a:xfrm>
                  <a:prstGeom prst="triangle">
                    <a:avLst/>
                  </a:prstGeom>
                  <a:solidFill>
                    <a:srgbClr val="9900CC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3" name="Rechteck 172"/>
                <p:cNvSpPr>
                  <a:spLocks noChangeAspect="1"/>
                </p:cNvSpPr>
                <p:nvPr/>
              </p:nvSpPr>
              <p:spPr>
                <a:xfrm>
                  <a:off x="5547735" y="5527889"/>
                  <a:ext cx="936000" cy="93599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000" dirty="0" err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Ag</a:t>
                  </a:r>
                  <a:r>
                    <a:rPr lang="de-DE" sz="10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</a:p>
              </p:txBody>
            </p:sp>
          </p:grpSp>
        </p:grpSp>
        <p:grpSp>
          <p:nvGrpSpPr>
            <p:cNvPr id="33" name="Gruppieren 32"/>
            <p:cNvGrpSpPr/>
            <p:nvPr/>
          </p:nvGrpSpPr>
          <p:grpSpPr>
            <a:xfrm>
              <a:off x="2490099" y="3052898"/>
              <a:ext cx="4796596" cy="1801568"/>
              <a:chOff x="2490099" y="3052898"/>
              <a:chExt cx="4796596" cy="1801568"/>
            </a:xfrm>
          </p:grpSpPr>
          <p:grpSp>
            <p:nvGrpSpPr>
              <p:cNvPr id="34" name="Gruppieren 33"/>
              <p:cNvGrpSpPr/>
              <p:nvPr/>
            </p:nvGrpSpPr>
            <p:grpSpPr>
              <a:xfrm>
                <a:off x="2490099" y="3052898"/>
                <a:ext cx="4796596" cy="1801568"/>
                <a:chOff x="2490099" y="3052898"/>
                <a:chExt cx="4796596" cy="1801568"/>
              </a:xfrm>
            </p:grpSpPr>
            <p:grpSp>
              <p:nvGrpSpPr>
                <p:cNvPr id="47" name="Gruppieren 46"/>
                <p:cNvGrpSpPr>
                  <a:grpSpLocks noChangeAspect="1"/>
                </p:cNvGrpSpPr>
                <p:nvPr/>
              </p:nvGrpSpPr>
              <p:grpSpPr>
                <a:xfrm>
                  <a:off x="2490099" y="3052898"/>
                  <a:ext cx="2400625" cy="1800000"/>
                  <a:chOff x="4633249" y="713746"/>
                  <a:chExt cx="5765853" cy="4323242"/>
                </a:xfrm>
              </p:grpSpPr>
              <p:grpSp>
                <p:nvGrpSpPr>
                  <p:cNvPr id="108" name="Gruppieren 107"/>
                  <p:cNvGrpSpPr/>
                  <p:nvPr/>
                </p:nvGrpSpPr>
                <p:grpSpPr>
                  <a:xfrm>
                    <a:off x="4633249" y="719289"/>
                    <a:ext cx="2889428" cy="4314376"/>
                    <a:chOff x="4633249" y="719289"/>
                    <a:chExt cx="2889428" cy="4314376"/>
                  </a:xfrm>
                </p:grpSpPr>
                <p:grpSp>
                  <p:nvGrpSpPr>
                    <p:cNvPr id="140" name="Gruppieren 34"/>
                    <p:cNvGrpSpPr/>
                    <p:nvPr/>
                  </p:nvGrpSpPr>
                  <p:grpSpPr>
                    <a:xfrm>
                      <a:off x="4642677" y="719289"/>
                      <a:ext cx="288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156" name="Gruppieren 32"/>
                      <p:cNvGrpSpPr/>
                      <p:nvPr/>
                    </p:nvGrpSpPr>
                    <p:grpSpPr>
                      <a:xfrm>
                        <a:off x="0" y="0"/>
                        <a:ext cx="3240000" cy="2160000"/>
                        <a:chOff x="0" y="0"/>
                        <a:chExt cx="3240000" cy="2160000"/>
                      </a:xfrm>
                    </p:grpSpPr>
                    <p:grpSp>
                      <p:nvGrpSpPr>
                        <p:cNvPr id="158" name="Gruppieren 22"/>
                        <p:cNvGrpSpPr/>
                        <p:nvPr/>
                      </p:nvGrpSpPr>
                      <p:grpSpPr>
                        <a:xfrm>
                          <a:off x="0" y="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68" name="Rechteck 167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69" name="Gleichschenkliges Dreieck 168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  <p:grpSp>
                      <p:nvGrpSpPr>
                        <p:cNvPr id="159" name="Gruppieren 23"/>
                        <p:cNvGrpSpPr/>
                        <p:nvPr/>
                      </p:nvGrpSpPr>
                      <p:grpSpPr>
                        <a:xfrm>
                          <a:off x="1620000" y="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66" name="Rechteck 165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67" name="Gleichschenkliges Dreieck 166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  <p:grpSp>
                      <p:nvGrpSpPr>
                        <p:cNvPr id="160" name="Gruppieren 159"/>
                        <p:cNvGrpSpPr/>
                        <p:nvPr/>
                      </p:nvGrpSpPr>
                      <p:grpSpPr>
                        <a:xfrm>
                          <a:off x="0" y="108000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64" name="Rechteck 163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65" name="Gleichschenkliges Dreieck 164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  <p:grpSp>
                      <p:nvGrpSpPr>
                        <p:cNvPr id="161" name="Gruppieren 29"/>
                        <p:cNvGrpSpPr/>
                        <p:nvPr/>
                      </p:nvGrpSpPr>
                      <p:grpSpPr>
                        <a:xfrm>
                          <a:off x="1620000" y="108000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62" name="Rechteck 161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63" name="Gleichschenkliges Dreieck 162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</p:grpSp>
                  <p:sp>
                    <p:nvSpPr>
                      <p:cNvPr id="157" name="Rechteck 156"/>
                      <p:cNvSpPr/>
                      <p:nvPr/>
                    </p:nvSpPr>
                    <p:spPr>
                      <a:xfrm>
                        <a:off x="0" y="0"/>
                        <a:ext cx="3240000" cy="21600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</p:grpSp>
                <p:grpSp>
                  <p:nvGrpSpPr>
                    <p:cNvPr id="141" name="Gruppieren 34"/>
                    <p:cNvGrpSpPr/>
                    <p:nvPr/>
                  </p:nvGrpSpPr>
                  <p:grpSpPr>
                    <a:xfrm>
                      <a:off x="4633249" y="2873665"/>
                      <a:ext cx="288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142" name="Gruppieren 32"/>
                      <p:cNvGrpSpPr/>
                      <p:nvPr/>
                    </p:nvGrpSpPr>
                    <p:grpSpPr>
                      <a:xfrm>
                        <a:off x="0" y="0"/>
                        <a:ext cx="3240000" cy="2160000"/>
                        <a:chOff x="0" y="0"/>
                        <a:chExt cx="3240000" cy="2160000"/>
                      </a:xfrm>
                    </p:grpSpPr>
                    <p:grpSp>
                      <p:nvGrpSpPr>
                        <p:cNvPr id="144" name="Gruppieren 22"/>
                        <p:cNvGrpSpPr/>
                        <p:nvPr/>
                      </p:nvGrpSpPr>
                      <p:grpSpPr>
                        <a:xfrm>
                          <a:off x="0" y="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54" name="Rechteck 153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55" name="Gleichschenkliges Dreieck 154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  <p:grpSp>
                      <p:nvGrpSpPr>
                        <p:cNvPr id="145" name="Gruppieren 23"/>
                        <p:cNvGrpSpPr/>
                        <p:nvPr/>
                      </p:nvGrpSpPr>
                      <p:grpSpPr>
                        <a:xfrm>
                          <a:off x="1620000" y="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52" name="Rechteck 151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53" name="Gleichschenkliges Dreieck 152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  <p:grpSp>
                      <p:nvGrpSpPr>
                        <p:cNvPr id="146" name="Gruppieren 145"/>
                        <p:cNvGrpSpPr/>
                        <p:nvPr/>
                      </p:nvGrpSpPr>
                      <p:grpSpPr>
                        <a:xfrm>
                          <a:off x="0" y="108000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50" name="Rechteck 149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51" name="Gleichschenkliges Dreieck 150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  <p:grpSp>
                      <p:nvGrpSpPr>
                        <p:cNvPr id="147" name="Gruppieren 29"/>
                        <p:cNvGrpSpPr/>
                        <p:nvPr/>
                      </p:nvGrpSpPr>
                      <p:grpSpPr>
                        <a:xfrm>
                          <a:off x="1620000" y="108000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48" name="Rechteck 147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49" name="Gleichschenkliges Dreieck 148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</p:grpSp>
                  <p:sp>
                    <p:nvSpPr>
                      <p:cNvPr id="143" name="Rechteck 142"/>
                      <p:cNvSpPr/>
                      <p:nvPr/>
                    </p:nvSpPr>
                    <p:spPr>
                      <a:xfrm>
                        <a:off x="0" y="0"/>
                        <a:ext cx="3240000" cy="21600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</p:grpSp>
              </p:grpSp>
              <p:grpSp>
                <p:nvGrpSpPr>
                  <p:cNvPr id="109" name="Gruppieren 108"/>
                  <p:cNvGrpSpPr/>
                  <p:nvPr/>
                </p:nvGrpSpPr>
                <p:grpSpPr>
                  <a:xfrm>
                    <a:off x="7510681" y="713746"/>
                    <a:ext cx="2888421" cy="4323242"/>
                    <a:chOff x="3282104" y="1741267"/>
                    <a:chExt cx="2888421" cy="4323242"/>
                  </a:xfrm>
                </p:grpSpPr>
                <p:grpSp>
                  <p:nvGrpSpPr>
                    <p:cNvPr id="110" name="Gruppieren 34"/>
                    <p:cNvGrpSpPr/>
                    <p:nvPr/>
                  </p:nvGrpSpPr>
                  <p:grpSpPr>
                    <a:xfrm>
                      <a:off x="3290525" y="1741267"/>
                      <a:ext cx="288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126" name="Gruppieren 32"/>
                      <p:cNvGrpSpPr/>
                      <p:nvPr/>
                    </p:nvGrpSpPr>
                    <p:grpSpPr>
                      <a:xfrm>
                        <a:off x="0" y="0"/>
                        <a:ext cx="3240000" cy="2160000"/>
                        <a:chOff x="0" y="0"/>
                        <a:chExt cx="3240000" cy="2160000"/>
                      </a:xfrm>
                    </p:grpSpPr>
                    <p:grpSp>
                      <p:nvGrpSpPr>
                        <p:cNvPr id="128" name="Gruppieren 127"/>
                        <p:cNvGrpSpPr/>
                        <p:nvPr/>
                      </p:nvGrpSpPr>
                      <p:grpSpPr>
                        <a:xfrm>
                          <a:off x="0" y="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38" name="Rechteck 137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39" name="Gleichschenkliges Dreieck 138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  <p:grpSp>
                      <p:nvGrpSpPr>
                        <p:cNvPr id="129" name="Gruppieren 128"/>
                        <p:cNvGrpSpPr/>
                        <p:nvPr/>
                      </p:nvGrpSpPr>
                      <p:grpSpPr>
                        <a:xfrm>
                          <a:off x="1620000" y="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36" name="Rechteck 135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37" name="Gleichschenkliges Dreieck 136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  <p:grpSp>
                      <p:nvGrpSpPr>
                        <p:cNvPr id="130" name="Gruppieren 129"/>
                        <p:cNvGrpSpPr/>
                        <p:nvPr/>
                      </p:nvGrpSpPr>
                      <p:grpSpPr>
                        <a:xfrm>
                          <a:off x="0" y="108000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34" name="Rechteck 133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35" name="Gleichschenkliges Dreieck 134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  <p:grpSp>
                      <p:nvGrpSpPr>
                        <p:cNvPr id="131" name="Gruppieren 29"/>
                        <p:cNvGrpSpPr/>
                        <p:nvPr/>
                      </p:nvGrpSpPr>
                      <p:grpSpPr>
                        <a:xfrm>
                          <a:off x="1620000" y="108000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32" name="Rechteck 131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33" name="Gleichschenkliges Dreieck 132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</p:grpSp>
                  <p:sp>
                    <p:nvSpPr>
                      <p:cNvPr id="127" name="Rechteck 126"/>
                      <p:cNvSpPr/>
                      <p:nvPr/>
                    </p:nvSpPr>
                    <p:spPr>
                      <a:xfrm>
                        <a:off x="0" y="0"/>
                        <a:ext cx="3240000" cy="21600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</p:grpSp>
                <p:grpSp>
                  <p:nvGrpSpPr>
                    <p:cNvPr id="111" name="Gruppieren 34"/>
                    <p:cNvGrpSpPr/>
                    <p:nvPr/>
                  </p:nvGrpSpPr>
                  <p:grpSpPr>
                    <a:xfrm>
                      <a:off x="3282104" y="3904509"/>
                      <a:ext cx="2880000" cy="2160000"/>
                      <a:chOff x="0" y="0"/>
                      <a:chExt cx="3240000" cy="2160000"/>
                    </a:xfrm>
                  </p:grpSpPr>
                  <p:grpSp>
                    <p:nvGrpSpPr>
                      <p:cNvPr id="112" name="Gruppieren 32"/>
                      <p:cNvGrpSpPr/>
                      <p:nvPr/>
                    </p:nvGrpSpPr>
                    <p:grpSpPr>
                      <a:xfrm>
                        <a:off x="0" y="0"/>
                        <a:ext cx="3240000" cy="2160000"/>
                        <a:chOff x="0" y="0"/>
                        <a:chExt cx="3240000" cy="2160000"/>
                      </a:xfrm>
                    </p:grpSpPr>
                    <p:grpSp>
                      <p:nvGrpSpPr>
                        <p:cNvPr id="114" name="Gruppieren 22"/>
                        <p:cNvGrpSpPr/>
                        <p:nvPr/>
                      </p:nvGrpSpPr>
                      <p:grpSpPr>
                        <a:xfrm>
                          <a:off x="0" y="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24" name="Rechteck 123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25" name="Gleichschenkliges Dreieck 124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  <p:grpSp>
                      <p:nvGrpSpPr>
                        <p:cNvPr id="115" name="Gruppieren 23"/>
                        <p:cNvGrpSpPr/>
                        <p:nvPr/>
                      </p:nvGrpSpPr>
                      <p:grpSpPr>
                        <a:xfrm>
                          <a:off x="1620000" y="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22" name="Rechteck 121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23" name="Gleichschenkliges Dreieck 122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  <p:grpSp>
                      <p:nvGrpSpPr>
                        <p:cNvPr id="116" name="Gruppieren 115"/>
                        <p:cNvGrpSpPr/>
                        <p:nvPr/>
                      </p:nvGrpSpPr>
                      <p:grpSpPr>
                        <a:xfrm>
                          <a:off x="0" y="108000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20" name="Rechteck 119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21" name="Gleichschenkliges Dreieck 120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  <p:grpSp>
                      <p:nvGrpSpPr>
                        <p:cNvPr id="117" name="Gruppieren 29"/>
                        <p:cNvGrpSpPr/>
                        <p:nvPr/>
                      </p:nvGrpSpPr>
                      <p:grpSpPr>
                        <a:xfrm>
                          <a:off x="1620000" y="1080000"/>
                          <a:ext cx="1620000" cy="1080000"/>
                          <a:chOff x="0" y="0"/>
                          <a:chExt cx="1620000" cy="1080000"/>
                        </a:xfrm>
                      </p:grpSpPr>
                      <p:sp>
                        <p:nvSpPr>
                          <p:cNvPr id="118" name="Rechteck 117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rect">
                            <a:avLst/>
                          </a:prstGeom>
                          <a:solidFill>
                            <a:srgbClr val="D5D5FF"/>
                          </a:solidFill>
                          <a:ln w="12700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de-DE" sz="800"/>
                          </a:p>
                        </p:txBody>
                      </p:sp>
                      <p:sp>
                        <p:nvSpPr>
                          <p:cNvPr id="119" name="Gleichschenkliges Dreieck 118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0" y="0"/>
                            <a:ext cx="1620000" cy="1080000"/>
                          </a:xfrm>
                          <a:prstGeom prst="triangle">
                            <a:avLst/>
                          </a:prstGeom>
                          <a:solidFill>
                            <a:srgbClr val="5B5BFF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de-DE" sz="800" dirty="0"/>
                              <a:t>O</a:t>
                            </a:r>
                          </a:p>
                          <a:p>
                            <a:pPr algn="ctr"/>
                            <a:r>
                              <a:rPr lang="de-DE" sz="800" dirty="0"/>
                              <a:t>H  </a:t>
                            </a:r>
                            <a:r>
                              <a:rPr lang="de-DE" sz="800" dirty="0" err="1"/>
                              <a:t>H</a:t>
                            </a:r>
                            <a:endParaRPr lang="de-DE" sz="800" dirty="0"/>
                          </a:p>
                          <a:p>
                            <a:pPr algn="ctr"/>
                            <a:endParaRPr lang="de-DE" sz="800" dirty="0"/>
                          </a:p>
                        </p:txBody>
                      </p:sp>
                    </p:grpSp>
                  </p:grpSp>
                  <p:sp>
                    <p:nvSpPr>
                      <p:cNvPr id="113" name="Rechteck 112"/>
                      <p:cNvSpPr/>
                      <p:nvPr/>
                    </p:nvSpPr>
                    <p:spPr>
                      <a:xfrm>
                        <a:off x="0" y="0"/>
                        <a:ext cx="3240000" cy="2160000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</p:grpSp>
              </p:grpSp>
            </p:grpSp>
            <p:grpSp>
              <p:nvGrpSpPr>
                <p:cNvPr id="48" name="Gruppieren 34"/>
                <p:cNvGrpSpPr/>
                <p:nvPr/>
              </p:nvGrpSpPr>
              <p:grpSpPr>
                <a:xfrm>
                  <a:off x="4889995" y="3056774"/>
                  <a:ext cx="1199094" cy="899325"/>
                  <a:chOff x="0" y="0"/>
                  <a:chExt cx="3240000" cy="2160000"/>
                </a:xfrm>
              </p:grpSpPr>
              <p:grpSp>
                <p:nvGrpSpPr>
                  <p:cNvPr id="94" name="Gruppieren 32"/>
                  <p:cNvGrpSpPr/>
                  <p:nvPr/>
                </p:nvGrpSpPr>
                <p:grpSpPr>
                  <a:xfrm>
                    <a:off x="0" y="0"/>
                    <a:ext cx="3240000" cy="2160000"/>
                    <a:chOff x="0" y="0"/>
                    <a:chExt cx="3240000" cy="2160000"/>
                  </a:xfrm>
                </p:grpSpPr>
                <p:grpSp>
                  <p:nvGrpSpPr>
                    <p:cNvPr id="96" name="Gruppieren 22"/>
                    <p:cNvGrpSpPr/>
                    <p:nvPr/>
                  </p:nvGrpSpPr>
                  <p:grpSpPr>
                    <a:xfrm>
                      <a:off x="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06" name="Rechteck 105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07" name="Gleichschenkliges Dreieck 106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97" name="Gruppieren 23"/>
                    <p:cNvGrpSpPr/>
                    <p:nvPr/>
                  </p:nvGrpSpPr>
                  <p:grpSpPr>
                    <a:xfrm>
                      <a:off x="162000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04" name="Rechteck 103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05" name="Gleichschenkliges Dreieck 104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98" name="Gruppieren 97"/>
                    <p:cNvGrpSpPr/>
                    <p:nvPr/>
                  </p:nvGrpSpPr>
                  <p:grpSpPr>
                    <a:xfrm>
                      <a:off x="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02" name="Rechteck 101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03" name="Gleichschenkliges Dreieck 102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99" name="Gruppieren 29"/>
                    <p:cNvGrpSpPr/>
                    <p:nvPr/>
                  </p:nvGrpSpPr>
                  <p:grpSpPr>
                    <a:xfrm>
                      <a:off x="162000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100" name="Rechteck 99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101" name="Gleichschenkliges Dreieck 100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</p:grpSp>
              <p:sp>
                <p:nvSpPr>
                  <p:cNvPr id="95" name="Rechteck 94"/>
                  <p:cNvSpPr/>
                  <p:nvPr/>
                </p:nvSpPr>
                <p:spPr>
                  <a:xfrm>
                    <a:off x="0" y="0"/>
                    <a:ext cx="3240000" cy="216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</p:grpSp>
            <p:grpSp>
              <p:nvGrpSpPr>
                <p:cNvPr id="49" name="Gruppieren 34"/>
                <p:cNvGrpSpPr/>
                <p:nvPr/>
              </p:nvGrpSpPr>
              <p:grpSpPr>
                <a:xfrm>
                  <a:off x="4886070" y="3953758"/>
                  <a:ext cx="1199094" cy="899325"/>
                  <a:chOff x="0" y="0"/>
                  <a:chExt cx="3240000" cy="2160000"/>
                </a:xfrm>
              </p:grpSpPr>
              <p:grpSp>
                <p:nvGrpSpPr>
                  <p:cNvPr id="80" name="Gruppieren 32"/>
                  <p:cNvGrpSpPr/>
                  <p:nvPr/>
                </p:nvGrpSpPr>
                <p:grpSpPr>
                  <a:xfrm>
                    <a:off x="0" y="0"/>
                    <a:ext cx="3240000" cy="2160000"/>
                    <a:chOff x="0" y="0"/>
                    <a:chExt cx="3240000" cy="2160000"/>
                  </a:xfrm>
                </p:grpSpPr>
                <p:grpSp>
                  <p:nvGrpSpPr>
                    <p:cNvPr id="82" name="Gruppieren 22"/>
                    <p:cNvGrpSpPr/>
                    <p:nvPr/>
                  </p:nvGrpSpPr>
                  <p:grpSpPr>
                    <a:xfrm>
                      <a:off x="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92" name="Rechteck 91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93" name="Gleichschenkliges Dreieck 92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83" name="Gruppieren 23"/>
                    <p:cNvGrpSpPr/>
                    <p:nvPr/>
                  </p:nvGrpSpPr>
                  <p:grpSpPr>
                    <a:xfrm>
                      <a:off x="162000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90" name="Rechteck 89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91" name="Gleichschenkliges Dreieck 90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84" name="Gruppieren 83"/>
                    <p:cNvGrpSpPr/>
                    <p:nvPr/>
                  </p:nvGrpSpPr>
                  <p:grpSpPr>
                    <a:xfrm>
                      <a:off x="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88" name="Rechteck 87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89" name="Gleichschenkliges Dreieck 88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85" name="Gruppieren 29"/>
                    <p:cNvGrpSpPr/>
                    <p:nvPr/>
                  </p:nvGrpSpPr>
                  <p:grpSpPr>
                    <a:xfrm>
                      <a:off x="162000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86" name="Rechteck 85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87" name="Gleichschenkliges Dreieck 86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</p:grpSp>
              <p:sp>
                <p:nvSpPr>
                  <p:cNvPr id="81" name="Rechteck 80"/>
                  <p:cNvSpPr/>
                  <p:nvPr/>
                </p:nvSpPr>
                <p:spPr>
                  <a:xfrm>
                    <a:off x="0" y="0"/>
                    <a:ext cx="3240000" cy="216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</p:grpSp>
            <p:grpSp>
              <p:nvGrpSpPr>
                <p:cNvPr id="50" name="Gruppieren 34"/>
                <p:cNvGrpSpPr/>
                <p:nvPr/>
              </p:nvGrpSpPr>
              <p:grpSpPr>
                <a:xfrm>
                  <a:off x="6087601" y="3054466"/>
                  <a:ext cx="1199094" cy="899325"/>
                  <a:chOff x="0" y="0"/>
                  <a:chExt cx="3240000" cy="2160000"/>
                </a:xfrm>
              </p:grpSpPr>
              <p:grpSp>
                <p:nvGrpSpPr>
                  <p:cNvPr id="66" name="Gruppieren 32"/>
                  <p:cNvGrpSpPr/>
                  <p:nvPr/>
                </p:nvGrpSpPr>
                <p:grpSpPr>
                  <a:xfrm>
                    <a:off x="0" y="0"/>
                    <a:ext cx="3240000" cy="2160000"/>
                    <a:chOff x="0" y="0"/>
                    <a:chExt cx="3240000" cy="2160000"/>
                  </a:xfrm>
                </p:grpSpPr>
                <p:grpSp>
                  <p:nvGrpSpPr>
                    <p:cNvPr id="68" name="Gruppieren 67"/>
                    <p:cNvGrpSpPr/>
                    <p:nvPr/>
                  </p:nvGrpSpPr>
                  <p:grpSpPr>
                    <a:xfrm>
                      <a:off x="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78" name="Rechteck 77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79" name="Gleichschenkliges Dreieck 78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69" name="Gruppieren 68"/>
                    <p:cNvGrpSpPr/>
                    <p:nvPr/>
                  </p:nvGrpSpPr>
                  <p:grpSpPr>
                    <a:xfrm>
                      <a:off x="162000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76" name="Rechteck 75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77" name="Gleichschenkliges Dreieck 76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70" name="Gruppieren 69"/>
                    <p:cNvGrpSpPr/>
                    <p:nvPr/>
                  </p:nvGrpSpPr>
                  <p:grpSpPr>
                    <a:xfrm>
                      <a:off x="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74" name="Rechteck 73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75" name="Gleichschenkliges Dreieck 74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71" name="Gruppieren 29"/>
                    <p:cNvGrpSpPr/>
                    <p:nvPr/>
                  </p:nvGrpSpPr>
                  <p:grpSpPr>
                    <a:xfrm>
                      <a:off x="162000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72" name="Rechteck 71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73" name="Gleichschenkliges Dreieck 72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</p:grpSp>
              <p:sp>
                <p:nvSpPr>
                  <p:cNvPr id="67" name="Rechteck 66"/>
                  <p:cNvSpPr/>
                  <p:nvPr/>
                </p:nvSpPr>
                <p:spPr>
                  <a:xfrm>
                    <a:off x="0" y="0"/>
                    <a:ext cx="3240000" cy="216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</p:grpSp>
            <p:grpSp>
              <p:nvGrpSpPr>
                <p:cNvPr id="51" name="Gruppieren 34"/>
                <p:cNvGrpSpPr/>
                <p:nvPr/>
              </p:nvGrpSpPr>
              <p:grpSpPr>
                <a:xfrm>
                  <a:off x="6084095" y="3955141"/>
                  <a:ext cx="1199094" cy="899325"/>
                  <a:chOff x="0" y="0"/>
                  <a:chExt cx="3240000" cy="2160000"/>
                </a:xfrm>
              </p:grpSpPr>
              <p:grpSp>
                <p:nvGrpSpPr>
                  <p:cNvPr id="52" name="Gruppieren 32"/>
                  <p:cNvGrpSpPr/>
                  <p:nvPr/>
                </p:nvGrpSpPr>
                <p:grpSpPr>
                  <a:xfrm>
                    <a:off x="0" y="0"/>
                    <a:ext cx="3240000" cy="2160000"/>
                    <a:chOff x="0" y="0"/>
                    <a:chExt cx="3240000" cy="2160000"/>
                  </a:xfrm>
                </p:grpSpPr>
                <p:grpSp>
                  <p:nvGrpSpPr>
                    <p:cNvPr id="54" name="Gruppieren 22"/>
                    <p:cNvGrpSpPr/>
                    <p:nvPr/>
                  </p:nvGrpSpPr>
                  <p:grpSpPr>
                    <a:xfrm>
                      <a:off x="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64" name="Rechteck 63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65" name="Gleichschenkliges Dreieck 64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55" name="Gruppieren 23"/>
                    <p:cNvGrpSpPr/>
                    <p:nvPr/>
                  </p:nvGrpSpPr>
                  <p:grpSpPr>
                    <a:xfrm>
                      <a:off x="1620000" y="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62" name="Rechteck 61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63" name="Gleichschenkliges Dreieck 62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56" name="Gruppieren 55"/>
                    <p:cNvGrpSpPr/>
                    <p:nvPr/>
                  </p:nvGrpSpPr>
                  <p:grpSpPr>
                    <a:xfrm>
                      <a:off x="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60" name="Rechteck 59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61" name="Gleichschenkliges Dreieck 60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  <p:grpSp>
                  <p:nvGrpSpPr>
                    <p:cNvPr id="57" name="Gruppieren 29"/>
                    <p:cNvGrpSpPr/>
                    <p:nvPr/>
                  </p:nvGrpSpPr>
                  <p:grpSpPr>
                    <a:xfrm>
                      <a:off x="1620000" y="1080000"/>
                      <a:ext cx="1620000" cy="1080000"/>
                      <a:chOff x="0" y="0"/>
                      <a:chExt cx="1620000" cy="1080000"/>
                    </a:xfrm>
                  </p:grpSpPr>
                  <p:sp>
                    <p:nvSpPr>
                      <p:cNvPr id="58" name="Rechteck 57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rect">
                        <a:avLst/>
                      </a:prstGeom>
                      <a:solidFill>
                        <a:srgbClr val="D5D5FF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800"/>
                      </a:p>
                    </p:txBody>
                  </p:sp>
                  <p:sp>
                    <p:nvSpPr>
                      <p:cNvPr id="59" name="Gleichschenkliges Dreieck 58"/>
                      <p:cNvSpPr>
                        <a:spLocks/>
                      </p:cNvSpPr>
                      <p:nvPr/>
                    </p:nvSpPr>
                    <p:spPr>
                      <a:xfrm>
                        <a:off x="0" y="0"/>
                        <a:ext cx="1620000" cy="1080000"/>
                      </a:xfrm>
                      <a:prstGeom prst="triangle">
                        <a:avLst/>
                      </a:prstGeom>
                      <a:solidFill>
                        <a:srgbClr val="5B5B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rtlCol="0" anchor="ctr"/>
                      <a:lstStyle/>
                      <a:p>
                        <a:pPr algn="ctr"/>
                        <a:r>
                          <a:rPr lang="de-DE" sz="800" dirty="0"/>
                          <a:t>O</a:t>
                        </a:r>
                      </a:p>
                      <a:p>
                        <a:pPr algn="ctr"/>
                        <a:r>
                          <a:rPr lang="de-DE" sz="800" dirty="0"/>
                          <a:t>H  </a:t>
                        </a:r>
                        <a:r>
                          <a:rPr lang="de-DE" sz="800" dirty="0" err="1"/>
                          <a:t>H</a:t>
                        </a:r>
                        <a:endParaRPr lang="de-DE" sz="800" dirty="0"/>
                      </a:p>
                      <a:p>
                        <a:pPr algn="ctr"/>
                        <a:endParaRPr lang="de-DE" sz="800" dirty="0"/>
                      </a:p>
                    </p:txBody>
                  </p:sp>
                </p:grpSp>
              </p:grpSp>
              <p:sp>
                <p:nvSpPr>
                  <p:cNvPr id="53" name="Rechteck 52"/>
                  <p:cNvSpPr/>
                  <p:nvPr/>
                </p:nvSpPr>
                <p:spPr>
                  <a:xfrm>
                    <a:off x="0" y="0"/>
                    <a:ext cx="3240000" cy="216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00"/>
                  </a:p>
                </p:txBody>
              </p:sp>
            </p:grpSp>
          </p:grpSp>
          <p:grpSp>
            <p:nvGrpSpPr>
              <p:cNvPr id="35" name="Gruppieren 34"/>
              <p:cNvGrpSpPr/>
              <p:nvPr/>
            </p:nvGrpSpPr>
            <p:grpSpPr>
              <a:xfrm>
                <a:off x="2994683" y="4185356"/>
                <a:ext cx="630000" cy="630000"/>
                <a:chOff x="1194933" y="4869383"/>
                <a:chExt cx="1800000" cy="1800000"/>
              </a:xfrm>
            </p:grpSpPr>
            <p:sp>
              <p:nvSpPr>
                <p:cNvPr id="45" name="Rechteck 44"/>
                <p:cNvSpPr>
                  <a:spLocks noChangeAspect="1"/>
                </p:cNvSpPr>
                <p:nvPr/>
              </p:nvSpPr>
              <p:spPr>
                <a:xfrm>
                  <a:off x="1194933" y="4869383"/>
                  <a:ext cx="1800000" cy="1800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46" name="Rechteck 45"/>
                <p:cNvSpPr>
                  <a:spLocks noChangeAspect="1"/>
                </p:cNvSpPr>
                <p:nvPr/>
              </p:nvSpPr>
              <p:spPr>
                <a:xfrm>
                  <a:off x="1557457" y="5224733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2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</a:t>
                  </a:r>
                  <a:r>
                    <a:rPr lang="de-DE" sz="1200" baseline="500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  <a:endParaRPr lang="de-DE" sz="12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6" name="Gruppieren 35"/>
              <p:cNvGrpSpPr/>
              <p:nvPr/>
            </p:nvGrpSpPr>
            <p:grpSpPr>
              <a:xfrm>
                <a:off x="6370190" y="3295255"/>
                <a:ext cx="628606" cy="628605"/>
                <a:chOff x="2994933" y="3068797"/>
                <a:chExt cx="1800000" cy="1800000"/>
              </a:xfrm>
            </p:grpSpPr>
            <p:sp>
              <p:nvSpPr>
                <p:cNvPr id="43" name="Rechteck 42"/>
                <p:cNvSpPr>
                  <a:spLocks noChangeAspect="1"/>
                </p:cNvSpPr>
                <p:nvPr/>
              </p:nvSpPr>
              <p:spPr>
                <a:xfrm>
                  <a:off x="2994933" y="3068797"/>
                  <a:ext cx="1800000" cy="1800000"/>
                </a:xfrm>
                <a:prstGeom prst="rect">
                  <a:avLst/>
                </a:prstGeom>
                <a:solidFill>
                  <a:srgbClr val="99CCFF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 dirty="0"/>
                </a:p>
              </p:txBody>
            </p:sp>
            <p:sp>
              <p:nvSpPr>
                <p:cNvPr id="44" name="Rechteck 43"/>
                <p:cNvSpPr>
                  <a:spLocks noChangeAspect="1"/>
                </p:cNvSpPr>
                <p:nvPr/>
              </p:nvSpPr>
              <p:spPr>
                <a:xfrm>
                  <a:off x="3357457" y="34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NO</a:t>
                  </a:r>
                  <a:r>
                    <a:rPr lang="de-DE" sz="1000" baseline="-25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r>
                    <a:rPr lang="de-DE" sz="10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37" name="Gruppieren 36"/>
              <p:cNvGrpSpPr/>
              <p:nvPr/>
            </p:nvGrpSpPr>
            <p:grpSpPr>
              <a:xfrm>
                <a:off x="3786581" y="3252208"/>
                <a:ext cx="628606" cy="628605"/>
                <a:chOff x="2994933" y="3068797"/>
                <a:chExt cx="1800000" cy="1800000"/>
              </a:xfrm>
            </p:grpSpPr>
            <p:sp>
              <p:nvSpPr>
                <p:cNvPr id="41" name="Rechteck 40"/>
                <p:cNvSpPr>
                  <a:spLocks noChangeAspect="1"/>
                </p:cNvSpPr>
                <p:nvPr/>
              </p:nvSpPr>
              <p:spPr>
                <a:xfrm>
                  <a:off x="2994933" y="3068797"/>
                  <a:ext cx="1800000" cy="1800000"/>
                </a:xfrm>
                <a:prstGeom prst="rect">
                  <a:avLst/>
                </a:prstGeom>
                <a:solidFill>
                  <a:srgbClr val="99CCFF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 dirty="0"/>
                </a:p>
              </p:txBody>
            </p:sp>
            <p:sp>
              <p:nvSpPr>
                <p:cNvPr id="42" name="Rechteck 41"/>
                <p:cNvSpPr>
                  <a:spLocks noChangeAspect="1"/>
                </p:cNvSpPr>
                <p:nvPr/>
              </p:nvSpPr>
              <p:spPr>
                <a:xfrm>
                  <a:off x="3357457" y="3424147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NO</a:t>
                  </a:r>
                  <a:r>
                    <a:rPr lang="de-DE" sz="1000" baseline="-25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r>
                    <a:rPr lang="de-DE" sz="1000" baseline="500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38" name="Gruppieren 37"/>
              <p:cNvGrpSpPr/>
              <p:nvPr/>
            </p:nvGrpSpPr>
            <p:grpSpPr>
              <a:xfrm>
                <a:off x="5181929" y="3719272"/>
                <a:ext cx="630000" cy="630000"/>
                <a:chOff x="1194933" y="4869383"/>
                <a:chExt cx="1800000" cy="1800000"/>
              </a:xfrm>
            </p:grpSpPr>
            <p:sp>
              <p:nvSpPr>
                <p:cNvPr id="39" name="Rechteck 38"/>
                <p:cNvSpPr>
                  <a:spLocks noChangeAspect="1"/>
                </p:cNvSpPr>
                <p:nvPr/>
              </p:nvSpPr>
              <p:spPr>
                <a:xfrm>
                  <a:off x="1194933" y="4869383"/>
                  <a:ext cx="1800000" cy="1800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/>
                </a:p>
              </p:txBody>
            </p:sp>
            <p:sp>
              <p:nvSpPr>
                <p:cNvPr id="40" name="Rechteck 39"/>
                <p:cNvSpPr>
                  <a:spLocks noChangeAspect="1"/>
                </p:cNvSpPr>
                <p:nvPr/>
              </p:nvSpPr>
              <p:spPr>
                <a:xfrm>
                  <a:off x="1557457" y="5224733"/>
                  <a:ext cx="1080000" cy="108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de-DE" sz="12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</a:t>
                  </a:r>
                  <a:r>
                    <a:rPr lang="de-DE" sz="1200" baseline="500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  <a:endParaRPr lang="de-DE" sz="1200" baseline="50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742004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Modell-Darstellung bedeutet: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de-DE" dirty="0" smtClean="0"/>
              <a:t>Die </a:t>
            </a:r>
            <a:r>
              <a:rPr lang="de-DE" b="1" dirty="0" smtClean="0"/>
              <a:t>Chlorid-Anionen</a:t>
            </a:r>
            <a:r>
              <a:rPr lang="de-DE" dirty="0" smtClean="0"/>
              <a:t> </a:t>
            </a:r>
            <a:r>
              <a:rPr lang="de-DE" dirty="0"/>
              <a:t>und </a:t>
            </a:r>
            <a:r>
              <a:rPr lang="de-DE" dirty="0" smtClean="0"/>
              <a:t>die </a:t>
            </a:r>
            <a:r>
              <a:rPr lang="de-DE" b="1" dirty="0" smtClean="0"/>
              <a:t>Silber-Kationen</a:t>
            </a:r>
            <a:r>
              <a:rPr lang="de-DE" dirty="0" smtClean="0"/>
              <a:t> finden sich zu einem </a:t>
            </a:r>
            <a:r>
              <a:rPr lang="de-DE" dirty="0"/>
              <a:t>sehr stabilen </a:t>
            </a:r>
            <a:r>
              <a:rPr lang="de-DE" dirty="0" smtClean="0"/>
              <a:t>Ionen-Gitter zusammen, weil sie </a:t>
            </a:r>
            <a:r>
              <a:rPr lang="de-DE" dirty="0" smtClean="0">
                <a:solidFill>
                  <a:schemeClr val="bg2"/>
                </a:solidFill>
              </a:rPr>
              <a:t>dieselbe grüne Farbe am Rand</a:t>
            </a:r>
            <a:r>
              <a:rPr lang="de-DE" dirty="0" smtClean="0"/>
              <a:t> haben. Sie stoßen ihre Wasser-Hülle ab.</a:t>
            </a:r>
          </a:p>
          <a:p>
            <a:endParaRPr lang="de-DE" dirty="0"/>
          </a:p>
          <a:p>
            <a:r>
              <a:rPr lang="de-DE" dirty="0"/>
              <a:t>Die </a:t>
            </a:r>
            <a:r>
              <a:rPr lang="de-DE" dirty="0" smtClean="0"/>
              <a:t>Nitrat-Anionen </a:t>
            </a:r>
            <a:r>
              <a:rPr lang="de-DE" dirty="0"/>
              <a:t>und die </a:t>
            </a:r>
            <a:r>
              <a:rPr lang="de-DE" dirty="0" smtClean="0"/>
              <a:t>Natrium-Kationen haben unterschiedliche Farben am Rand. Sie behalten ihre Wasser-Hüllen.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37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7296" y="503238"/>
            <a:ext cx="529120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442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1490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bedeutet auf der Stoff-Ebene: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de-DE" dirty="0" smtClean="0"/>
              <a:t>Die Chlorid-Anionen </a:t>
            </a:r>
            <a:r>
              <a:rPr lang="de-DE" dirty="0"/>
              <a:t>und </a:t>
            </a:r>
            <a:r>
              <a:rPr lang="de-DE" dirty="0" smtClean="0"/>
              <a:t>die Silber-Kationen bilden ein </a:t>
            </a:r>
            <a:r>
              <a:rPr lang="de-DE" dirty="0"/>
              <a:t>sehr </a:t>
            </a:r>
            <a:r>
              <a:rPr lang="de-DE" dirty="0" smtClean="0"/>
              <a:t>stabiles Salz und fallen als weißer Niederschlag aus. Dieser sammelt sich am Boden des Gefäßes.</a:t>
            </a:r>
          </a:p>
          <a:p>
            <a:endParaRPr lang="de-DE" dirty="0"/>
          </a:p>
          <a:p>
            <a:r>
              <a:rPr lang="de-DE" dirty="0"/>
              <a:t>Die </a:t>
            </a:r>
            <a:r>
              <a:rPr lang="de-DE" dirty="0" smtClean="0"/>
              <a:t>Nitrat-Anionen </a:t>
            </a:r>
            <a:r>
              <a:rPr lang="de-DE" dirty="0"/>
              <a:t>und die </a:t>
            </a:r>
            <a:r>
              <a:rPr lang="de-DE" dirty="0" smtClean="0"/>
              <a:t>Natrium-Kationen bleiben in Wasser gelöst.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39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7296" y="503238"/>
            <a:ext cx="529120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5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8502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1624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schreibt man so auf: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err="1" smtClean="0"/>
              <a:t>Na</a:t>
            </a:r>
            <a:r>
              <a:rPr lang="de-DE" sz="2000" baseline="50000" dirty="0" err="1" smtClean="0"/>
              <a:t>+</a:t>
            </a:r>
            <a:r>
              <a:rPr lang="de-DE" sz="2000" baseline="-25000" dirty="0" err="1" smtClean="0"/>
              <a:t>aq</a:t>
            </a:r>
            <a:r>
              <a:rPr lang="de-DE" sz="2000" dirty="0" smtClean="0"/>
              <a:t> </a:t>
            </a:r>
            <a:r>
              <a:rPr lang="de-DE" sz="2000" dirty="0"/>
              <a:t>+ </a:t>
            </a:r>
            <a:r>
              <a:rPr lang="de-DE" sz="2000" dirty="0" smtClean="0"/>
              <a:t>Cl</a:t>
            </a:r>
            <a:r>
              <a:rPr lang="de-DE" sz="2000" baseline="50000" dirty="0" smtClean="0"/>
              <a:t>-</a:t>
            </a:r>
            <a:r>
              <a:rPr lang="de-DE" sz="2000" baseline="-25000" dirty="0" err="1" smtClean="0"/>
              <a:t>aq</a:t>
            </a:r>
            <a:r>
              <a:rPr lang="de-DE" sz="2000" dirty="0" smtClean="0"/>
              <a:t> </a:t>
            </a:r>
            <a:r>
              <a:rPr lang="de-DE" sz="2000" dirty="0"/>
              <a:t>+ </a:t>
            </a:r>
            <a:r>
              <a:rPr lang="de-DE" sz="2000" dirty="0" err="1" smtClean="0"/>
              <a:t>Ag</a:t>
            </a:r>
            <a:r>
              <a:rPr lang="de-DE" sz="2000" baseline="50000" dirty="0" err="1" smtClean="0"/>
              <a:t>+</a:t>
            </a:r>
            <a:r>
              <a:rPr lang="de-DE" sz="2000" baseline="-25000" dirty="0" err="1" smtClean="0"/>
              <a:t>aq</a:t>
            </a:r>
            <a:r>
              <a:rPr lang="de-DE" sz="2000" dirty="0" smtClean="0"/>
              <a:t> </a:t>
            </a:r>
            <a:r>
              <a:rPr lang="de-DE" sz="2000" dirty="0"/>
              <a:t>+ </a:t>
            </a:r>
            <a:r>
              <a:rPr lang="de-DE" sz="2000" dirty="0" smtClean="0"/>
              <a:t>NO</a:t>
            </a:r>
            <a:r>
              <a:rPr lang="de-DE" sz="2000" baseline="-25000" dirty="0" smtClean="0"/>
              <a:t>3</a:t>
            </a:r>
            <a:r>
              <a:rPr lang="de-DE" sz="2000" baseline="50000" dirty="0" smtClean="0"/>
              <a:t>-</a:t>
            </a:r>
            <a:r>
              <a:rPr lang="de-DE" sz="2000" baseline="-25000" dirty="0" smtClean="0"/>
              <a:t>aq</a:t>
            </a:r>
            <a:r>
              <a:rPr lang="de-DE" sz="2000" dirty="0" smtClean="0"/>
              <a:t> </a:t>
            </a:r>
            <a:r>
              <a:rPr lang="de-DE" sz="2000" dirty="0">
                <a:cs typeface="Arial"/>
              </a:rPr>
              <a:t>→ </a:t>
            </a:r>
            <a:r>
              <a:rPr lang="de-DE" sz="2000" dirty="0" err="1">
                <a:cs typeface="Arial"/>
              </a:rPr>
              <a:t>AgCl</a:t>
            </a:r>
            <a:r>
              <a:rPr lang="de-DE" sz="2000" dirty="0">
                <a:cs typeface="Arial"/>
              </a:rPr>
              <a:t>↓ + </a:t>
            </a:r>
            <a:r>
              <a:rPr lang="de-DE" sz="2000" dirty="0" err="1" smtClean="0"/>
              <a:t>Na</a:t>
            </a:r>
            <a:r>
              <a:rPr lang="de-DE" sz="2000" baseline="50000" dirty="0" err="1" smtClean="0"/>
              <a:t>+</a:t>
            </a:r>
            <a:r>
              <a:rPr lang="de-DE" sz="2000" baseline="-25000" dirty="0" err="1" smtClean="0"/>
              <a:t>aq</a:t>
            </a:r>
            <a:r>
              <a:rPr lang="de-DE" sz="2000" baseline="-25000" dirty="0" smtClean="0"/>
              <a:t> </a:t>
            </a:r>
            <a:r>
              <a:rPr lang="de-DE" sz="2000" dirty="0">
                <a:cs typeface="Arial"/>
              </a:rPr>
              <a:t>+ </a:t>
            </a:r>
            <a:r>
              <a:rPr lang="de-DE" sz="2000" dirty="0" smtClean="0"/>
              <a:t>NO</a:t>
            </a:r>
            <a:r>
              <a:rPr lang="de-DE" sz="2000" baseline="-25000" dirty="0" smtClean="0"/>
              <a:t>3</a:t>
            </a:r>
            <a:r>
              <a:rPr lang="de-DE" sz="2000" baseline="50000" dirty="0" smtClean="0"/>
              <a:t>-</a:t>
            </a:r>
            <a:r>
              <a:rPr lang="de-DE" sz="2000" baseline="-25000" dirty="0" smtClean="0"/>
              <a:t>aq</a:t>
            </a:r>
            <a:r>
              <a:rPr lang="de-DE" sz="2000" dirty="0" smtClean="0"/>
              <a:t> </a:t>
            </a:r>
            <a:endParaRPr lang="de-DE" sz="2000" dirty="0"/>
          </a:p>
          <a:p>
            <a:endParaRPr lang="de-DE" dirty="0"/>
          </a:p>
          <a:p>
            <a:r>
              <a:rPr lang="de-DE" dirty="0" smtClean="0"/>
              <a:t>Dabei bedeutet…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 smtClean="0"/>
              <a:t>aq</a:t>
            </a:r>
            <a:r>
              <a:rPr lang="de-DE" dirty="0" smtClean="0"/>
              <a:t> (Abkürzung für lat. </a:t>
            </a:r>
            <a:r>
              <a:rPr lang="de-DE" dirty="0" err="1" smtClean="0"/>
              <a:t>aqua</a:t>
            </a:r>
            <a:r>
              <a:rPr lang="de-DE" dirty="0" smtClean="0"/>
              <a:t> = Wasser), dass die Ionen gelöst, also mit Wasser-Hülle, vorliegen;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der Pfeil </a:t>
            </a:r>
            <a:r>
              <a:rPr lang="de-DE" dirty="0" smtClean="0">
                <a:cs typeface="Arial"/>
              </a:rPr>
              <a:t>↓, dass das Salz auf den Boden sinkt, „ausfällt“, weil es unlöslich in dieser Wasser-Menge ist.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41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7296" y="503238"/>
            <a:ext cx="529120" cy="900112"/>
          </a:xfrm>
          <a:prstGeom prst="rect">
            <a:avLst/>
          </a:prstGeom>
        </p:spPr>
      </p:pic>
      <p:pic>
        <p:nvPicPr>
          <p:cNvPr id="10" name="Inhaltsplatzhalter 9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777709" y="5219700"/>
            <a:ext cx="784557" cy="900113"/>
          </a:xfrm>
          <a:prstGeom prst="rect">
            <a:avLst/>
          </a:prstGeom>
        </p:spPr>
      </p:pic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Notiere diese Gleichung in dein Labor-Tagebuch.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98066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1075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sollte bleiben: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/>
              <a:t>Wenn ein Salz in Wasser gelöst wird, gehen seine Anionen und Kationen auseinander und umgeben sich mit einer Wasser-Hülle.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Kommen weitere Ionen in eine Lösung dazu, die auf Grund besonderer Eigenschaften sehr gut zueinander passen, werfen die passenden Ionen die Wasser-Hülle ab und finden sich zu festen Ionen-Gittern zusammen. Diese sinken als Niederschlag auf den Boden des Gefäßes ab.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43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1215" y="503238"/>
            <a:ext cx="541283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916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2871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Teste dich selbst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In der Mappe finden sich auch Modell-Kärtchen für Sulfid-Anionen.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45</a:t>
            </a:fld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35542" y="503238"/>
            <a:ext cx="492629" cy="900112"/>
          </a:xfrm>
          <a:prstGeom prst="rect">
            <a:avLst/>
          </a:prstGeom>
        </p:spPr>
      </p:pic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Entscheide, ob Sulfid-Anionen mit Silber-Kationen einen Niederschlag bilden würden.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721892" y="5249096"/>
            <a:ext cx="896190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0340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46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7516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9284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3580688" y="4973652"/>
            <a:ext cx="749222" cy="35037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de-DE" dirty="0" smtClean="0"/>
              <a:t>Silber-Kationen bilden auch mit Sulfid-Anionen einen Niederschlag.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sz="1200" dirty="0" smtClean="0"/>
              <a:t>Dass </a:t>
            </a:r>
            <a:r>
              <a:rPr lang="de-DE" sz="1200" b="1" dirty="0" smtClean="0"/>
              <a:t>zwei</a:t>
            </a:r>
            <a:r>
              <a:rPr lang="de-DE" sz="1200" dirty="0" smtClean="0"/>
              <a:t> Silber-Kationen da sind liegt an der Ladung, aber das ist im Moment nicht so wichtig.</a:t>
            </a:r>
            <a:endParaRPr lang="de-DE" sz="1200" dirty="0"/>
          </a:p>
          <a:p>
            <a:endParaRPr lang="de-DE" dirty="0" smtClean="0"/>
          </a:p>
          <a:p>
            <a:r>
              <a:rPr lang="de-DE" dirty="0" smtClean="0"/>
              <a:t>Und keine Sorge: Der Nachweis von Chlorid-Anionen ist immer noch </a:t>
            </a:r>
            <a:r>
              <a:rPr lang="de-DE" b="1" dirty="0" smtClean="0"/>
              <a:t>eindeutig</a:t>
            </a:r>
            <a:r>
              <a:rPr lang="de-DE" dirty="0" smtClean="0"/>
              <a:t>, denn Silberchlorid ist </a:t>
            </a:r>
            <a:r>
              <a:rPr lang="de-DE" dirty="0" smtClean="0">
                <a:solidFill>
                  <a:schemeClr val="bg1"/>
                </a:solidFill>
              </a:rPr>
              <a:t>weiß</a:t>
            </a:r>
            <a:r>
              <a:rPr lang="de-DE" dirty="0" smtClean="0"/>
              <a:t> und Silbersulfid ist </a:t>
            </a:r>
            <a:r>
              <a:rPr lang="de-DE" b="1" dirty="0" smtClean="0"/>
              <a:t>schwarz</a:t>
            </a:r>
            <a:r>
              <a:rPr lang="de-DE" dirty="0" smtClean="0"/>
              <a:t>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48</a:t>
            </a:fld>
            <a:endParaRPr lang="de-DE"/>
          </a:p>
        </p:txBody>
      </p:sp>
      <p:grpSp>
        <p:nvGrpSpPr>
          <p:cNvPr id="12" name="Gruppieren 11"/>
          <p:cNvGrpSpPr>
            <a:grpSpLocks noChangeAspect="1"/>
          </p:cNvGrpSpPr>
          <p:nvPr/>
        </p:nvGrpSpPr>
        <p:grpSpPr>
          <a:xfrm>
            <a:off x="3083418" y="2340000"/>
            <a:ext cx="3739164" cy="1260000"/>
            <a:chOff x="4517459" y="1098746"/>
            <a:chExt cx="5344143" cy="1800837"/>
          </a:xfrm>
        </p:grpSpPr>
        <p:grpSp>
          <p:nvGrpSpPr>
            <p:cNvPr id="13" name="Gruppieren 12"/>
            <p:cNvGrpSpPr>
              <a:grpSpLocks noChangeAspect="1"/>
            </p:cNvGrpSpPr>
            <p:nvPr/>
          </p:nvGrpSpPr>
          <p:grpSpPr>
            <a:xfrm>
              <a:off x="6298988" y="1117600"/>
              <a:ext cx="1764000" cy="1764000"/>
              <a:chOff x="792163" y="1127125"/>
              <a:chExt cx="1819275" cy="1819275"/>
            </a:xfrm>
          </p:grpSpPr>
          <p:sp>
            <p:nvSpPr>
              <p:cNvPr id="1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801688" y="1136650"/>
                <a:ext cx="1800225" cy="1800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Rectangle 5"/>
              <p:cNvSpPr>
                <a:spLocks noChangeArrowheads="1"/>
              </p:cNvSpPr>
              <p:nvPr/>
            </p:nvSpPr>
            <p:spPr bwMode="auto">
              <a:xfrm>
                <a:off x="792163" y="1127125"/>
                <a:ext cx="1819275" cy="181927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Rectangle 6"/>
              <p:cNvSpPr>
                <a:spLocks noChangeArrowheads="1"/>
              </p:cNvSpPr>
              <p:nvPr/>
            </p:nvSpPr>
            <p:spPr bwMode="auto">
              <a:xfrm>
                <a:off x="1165226" y="1509713"/>
                <a:ext cx="1082675" cy="10826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e-DE" sz="2000" dirty="0" smtClean="0"/>
                  <a:t>S</a:t>
                </a:r>
                <a:r>
                  <a:rPr lang="de-DE" sz="2000" baseline="30000" dirty="0" smtClean="0"/>
                  <a:t>2-</a:t>
                </a:r>
                <a:endParaRPr lang="de-DE" sz="2000" dirty="0"/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/>
            </p:nvSpPr>
            <p:spPr bwMode="auto">
              <a:xfrm>
                <a:off x="1165226" y="1509713"/>
                <a:ext cx="1082675" cy="1082675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14" name="Inhaltsplatzhalter 4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61602" y="1098746"/>
              <a:ext cx="1800000" cy="1800225"/>
            </a:xfrm>
            <a:prstGeom prst="rect">
              <a:avLst/>
            </a:prstGeom>
          </p:spPr>
        </p:pic>
        <p:pic>
          <p:nvPicPr>
            <p:cNvPr id="15" name="Inhaltsplatzhalter 4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4517459" y="1099358"/>
              <a:ext cx="1800000" cy="1800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39503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du heute mit dieser Mappe gelernt hast…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de-DE" dirty="0" smtClean="0"/>
              <a:t>…kannst du im Alltag brauchen.</a:t>
            </a:r>
          </a:p>
          <a:p>
            <a:endParaRPr lang="de-DE" dirty="0" smtClean="0"/>
          </a:p>
          <a:p>
            <a:r>
              <a:rPr lang="de-DE" dirty="0" smtClean="0"/>
              <a:t>Wenn </a:t>
            </a:r>
            <a:r>
              <a:rPr lang="de-DE" dirty="0"/>
              <a:t>dein </a:t>
            </a:r>
            <a:r>
              <a:rPr lang="de-DE" dirty="0" smtClean="0"/>
              <a:t>Silber-Schmuck </a:t>
            </a:r>
            <a:r>
              <a:rPr lang="de-DE" dirty="0"/>
              <a:t>nicht mehr schön </a:t>
            </a:r>
            <a:r>
              <a:rPr lang="de-DE" dirty="0" smtClean="0"/>
              <a:t>glänzt, </a:t>
            </a:r>
            <a:r>
              <a:rPr lang="de-DE" dirty="0"/>
              <a:t>liegt es meistens daran, dass sich auf der Oberfläche durch Kontakt mit der Haut </a:t>
            </a:r>
            <a:r>
              <a:rPr lang="de-DE" dirty="0" smtClean="0"/>
              <a:t>eine dünne Schicht schwarzes Silbersulfid gebildet hat.</a:t>
            </a:r>
          </a:p>
          <a:p>
            <a:endParaRPr lang="de-DE" dirty="0"/>
          </a:p>
          <a:p>
            <a:r>
              <a:rPr lang="de-DE" dirty="0" smtClean="0"/>
              <a:t>Der Juwelier hat eine Lösung, in die man Silber-Schmuck nur wenige Sekunden eintauchen muss, damit das Silbersulfid entfernt wird und der Schmuck wieder schön glänzt.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49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6657" y="505199"/>
            <a:ext cx="530398" cy="89619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646" y="4772294"/>
            <a:ext cx="1427749" cy="132970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56351" y="4772294"/>
            <a:ext cx="1427749" cy="132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 der Erfahrungskiste…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…„Analyse einer Steinsalz-Leuchte“ kennst du den Nachweis von Chlorid-Anionen über die Fällung mit Silbernitrat-Lösung.</a:t>
            </a:r>
            <a:endParaRPr lang="de-DE" dirty="0"/>
          </a:p>
          <a:p>
            <a:endParaRPr lang="de-DE" dirty="0"/>
          </a:p>
          <a:p>
            <a:r>
              <a:rPr lang="de-DE" dirty="0" smtClean="0"/>
              <a:t>Du erinnerst dich aber auch, dass die Silbernitrat-Lösung nur mit solchen Salzen einen Niederschlag ergab, die Chlorid-Anionen enthielten, nicht jedoch mit Sulfat-, Sulfit- oder Nitrat-Anionen.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5</a:t>
            </a:fld>
            <a:endParaRPr lang="de-DE"/>
          </a:p>
        </p:txBody>
      </p:sp>
      <p:pic>
        <p:nvPicPr>
          <p:cNvPr id="12" name="Inhaltsplatzhalter 11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76437" y="505199"/>
            <a:ext cx="810838" cy="8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94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4118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Selbsteinschätzung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pPr/>
              <a:t>51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Wie sicher kannst du erklären, warum Silber-Kationen und Chlorid-Anionen einen Niederschlag bilden?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Hast du ein grünes Smiley gewählt, freu dich, alles perfekt.</a:t>
            </a:r>
          </a:p>
          <a:p>
            <a:r>
              <a:rPr lang="de-DE" dirty="0"/>
              <a:t>Hast du ein gelbes Smiley gewählt, </a:t>
            </a:r>
            <a:r>
              <a:rPr lang="de-DE" dirty="0" smtClean="0"/>
              <a:t>kannst du ab S. 13 der Erklärung nochmal folgen.</a:t>
            </a:r>
            <a:endParaRPr lang="de-DE" dirty="0"/>
          </a:p>
          <a:p>
            <a:r>
              <a:rPr lang="de-DE" dirty="0"/>
              <a:t>Hast du ein rotes Smiley gewählt, frag den Betreuer bzw. Lehrer nach einem Rat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68977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8713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de-DE" dirty="0"/>
              <a:t>Stecke alle Ionen-Karten zurück in den </a:t>
            </a:r>
            <a:r>
              <a:rPr lang="de-DE" dirty="0" smtClean="0"/>
              <a:t>Kunststoff-Beutel.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6135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54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2903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/>
              <a:t>Bildernachweis:</a:t>
            </a:r>
          </a:p>
          <a:p>
            <a:r>
              <a:rPr lang="de-DE" dirty="0"/>
              <a:t>Alle Bilder und Graphiken wurden in der Abteilung Didaktik der Chemie, Universität Bayreuth erstellt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pPr/>
              <a:t>55</a:t>
            </a:fld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e-DE" dirty="0"/>
              <a:t>Diese Anleitung wurde gefertigt von</a:t>
            </a:r>
            <a:br>
              <a:rPr lang="de-DE" dirty="0"/>
            </a:br>
            <a:r>
              <a:rPr lang="de-DE" b="1" dirty="0"/>
              <a:t>Renate Kiesewetter</a:t>
            </a:r>
            <a:r>
              <a:rPr lang="de-DE" dirty="0"/>
              <a:t>, </a:t>
            </a:r>
            <a:r>
              <a:rPr lang="de-DE" b="1" dirty="0"/>
              <a:t>Silke Langenberger</a:t>
            </a:r>
            <a:r>
              <a:rPr lang="de-DE" dirty="0"/>
              <a:t> und </a:t>
            </a:r>
            <a:r>
              <a:rPr lang="de-DE" b="1" dirty="0"/>
              <a:t>Ute Weinrich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Im Rahmen des AK Selbst Organisiertes Lernen (SOL)</a:t>
            </a:r>
          </a:p>
          <a:p>
            <a:r>
              <a:rPr lang="de-DE" dirty="0"/>
              <a:t>in der Abteilung für Didaktik der Chemie</a:t>
            </a:r>
            <a:br>
              <a:rPr lang="de-DE" dirty="0"/>
            </a:br>
            <a:r>
              <a:rPr lang="de-DE" dirty="0"/>
              <a:t>an der Universität Bayreuth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271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58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Wieso nur Chlorid-Anionen?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Mit dieser Mappe kannst du erklären,</a:t>
            </a:r>
            <a:br>
              <a:rPr lang="de-DE" sz="2400" dirty="0" smtClean="0"/>
            </a:br>
            <a:r>
              <a:rPr lang="de-DE" sz="2400" b="1" dirty="0" smtClean="0"/>
              <a:t>warum</a:t>
            </a:r>
            <a:r>
              <a:rPr lang="de-DE" sz="2400" dirty="0" smtClean="0"/>
              <a:t> Silbernitrat-Lösung ein spezifisches Nachweis-Reagenz für Chlorid-Anionen ist.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7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33761" y="511295"/>
            <a:ext cx="896190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5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687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Modelle in der Chemie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Immer, wenn die Frage nach dem </a:t>
            </a:r>
            <a:r>
              <a:rPr lang="de-DE" b="1" dirty="0" smtClean="0"/>
              <a:t>Warum</a:t>
            </a:r>
            <a:r>
              <a:rPr lang="de-DE" dirty="0" smtClean="0"/>
              <a:t> auftaucht, musst du dich in der Chemie auf die Teilchen-Ebene begeben, dann findest du die Erklärungen.</a:t>
            </a:r>
          </a:p>
          <a:p>
            <a:endParaRPr lang="de-DE" dirty="0"/>
          </a:p>
          <a:p>
            <a:r>
              <a:rPr lang="de-DE" dirty="0" smtClean="0"/>
              <a:t>Weil man Teilchen (Atome, Moleküle, Ionen) grundsätzlich nicht sehen kann, muss man sich mit Modellen behelfen.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9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Auf der nächsten Seite lernst du ein für diesen Fall hilfreiches Modell kennen. </a:t>
            </a:r>
            <a:endParaRPr lang="de-DE" dirty="0"/>
          </a:p>
        </p:txBody>
      </p:sp>
      <p:pic>
        <p:nvPicPr>
          <p:cNvPr id="9" name="Inhaltsplatzhalter 15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20725" y="5251632"/>
            <a:ext cx="898525" cy="836248"/>
          </a:xfrm>
          <a:prstGeom prst="rect">
            <a:avLst/>
          </a:prstGeom>
        </p:spPr>
      </p:pic>
      <p:pic>
        <p:nvPicPr>
          <p:cNvPr id="11" name="Inhaltsplatzhalter 26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634565" y="503238"/>
            <a:ext cx="494582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05703"/>
      </p:ext>
    </p:extLst>
  </p:cSld>
  <p:clrMapOvr>
    <a:masterClrMapping/>
  </p:clrMapOvr>
</p:sld>
</file>

<file path=ppt/theme/theme1.xml><?xml version="1.0" encoding="utf-8"?>
<a:theme xmlns:a="http://schemas.openxmlformats.org/drawingml/2006/main" name="1_Titel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Aufgaben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Rueckseiten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1783</Words>
  <Application>Microsoft Office PowerPoint</Application>
  <PresentationFormat>A4-Papier (210 x 297 mm)</PresentationFormat>
  <Paragraphs>557</Paragraphs>
  <Slides>55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55</vt:i4>
      </vt:variant>
    </vt:vector>
  </HeadingPairs>
  <TitlesOfParts>
    <vt:vector size="60" baseType="lpstr">
      <vt:lpstr>Arial</vt:lpstr>
      <vt:lpstr>Calibri</vt:lpstr>
      <vt:lpstr>1_Titel</vt:lpstr>
      <vt:lpstr>2_Aufgaben</vt:lpstr>
      <vt:lpstr>3_Rueckseiten</vt:lpstr>
      <vt:lpstr>Analyse einer Steinsalz-Leuchte</vt:lpstr>
      <vt:lpstr>PowerPoint-Präsentation</vt:lpstr>
      <vt:lpstr>Erklärungen</vt:lpstr>
      <vt:lpstr>PowerPoint-Präsentation</vt:lpstr>
      <vt:lpstr>Aus der Erfahrungskiste…</vt:lpstr>
      <vt:lpstr>PowerPoint-Präsentation</vt:lpstr>
      <vt:lpstr>Wieso nur Chlorid-Anionen?</vt:lpstr>
      <vt:lpstr>PowerPoint-Präsentation</vt:lpstr>
      <vt:lpstr>Modelle in der Chemie</vt:lpstr>
      <vt:lpstr>PowerPoint-Präsentation</vt:lpstr>
      <vt:lpstr>Die Legende. Du findest folgende Kärtchen vor:</vt:lpstr>
      <vt:lpstr>PowerPoint-Präsentation</vt:lpstr>
      <vt:lpstr>Aufgabe 1 von 5</vt:lpstr>
      <vt:lpstr>PowerPoint-Präsentation</vt:lpstr>
      <vt:lpstr>PowerPoint-Präsentation</vt:lpstr>
      <vt:lpstr>PowerPoint-Präsentation</vt:lpstr>
      <vt:lpstr>Aufgabe 2 von 5</vt:lpstr>
      <vt:lpstr>PowerPoint-Präsentation</vt:lpstr>
      <vt:lpstr>PowerPoint-Präsentation</vt:lpstr>
      <vt:lpstr>PowerPoint-Präsentation</vt:lpstr>
      <vt:lpstr>Aufgabe 3 von 5</vt:lpstr>
      <vt:lpstr>PowerPoint-Präsentation</vt:lpstr>
      <vt:lpstr>PowerPoint-Präsentation</vt:lpstr>
      <vt:lpstr>PowerPoint-Präsentation</vt:lpstr>
      <vt:lpstr>Jetzt benötigst du noch folgende Informationen:</vt:lpstr>
      <vt:lpstr>PowerPoint-Präsentation</vt:lpstr>
      <vt:lpstr>Und weiter:</vt:lpstr>
      <vt:lpstr>PowerPoint-Präsentation</vt:lpstr>
      <vt:lpstr>Aufgabe 4 von 5</vt:lpstr>
      <vt:lpstr>PowerPoint-Präsentation</vt:lpstr>
      <vt:lpstr>PowerPoint-Präsentation</vt:lpstr>
      <vt:lpstr>PowerPoint-Präsentation</vt:lpstr>
      <vt:lpstr>Aufgabe 5 von 5</vt:lpstr>
      <vt:lpstr>PowerPoint-Präsentation</vt:lpstr>
      <vt:lpstr>PowerPoint-Präsentation</vt:lpstr>
      <vt:lpstr>PowerPoint-Präsentation</vt:lpstr>
      <vt:lpstr>Die Modell-Darstellung bedeutet:</vt:lpstr>
      <vt:lpstr>PowerPoint-Präsentation</vt:lpstr>
      <vt:lpstr>Das bedeutet auf der Stoff-Ebene:</vt:lpstr>
      <vt:lpstr>PowerPoint-Präsentation</vt:lpstr>
      <vt:lpstr>Das schreibt man so auf:</vt:lpstr>
      <vt:lpstr>PowerPoint-Präsentation</vt:lpstr>
      <vt:lpstr>Das sollte bleiben:</vt:lpstr>
      <vt:lpstr>PowerPoint-Präsentation</vt:lpstr>
      <vt:lpstr>Teste dich selbst</vt:lpstr>
      <vt:lpstr>PowerPoint-Präsentation</vt:lpstr>
      <vt:lpstr>PowerPoint-Präsentation</vt:lpstr>
      <vt:lpstr>PowerPoint-Präsentation</vt:lpstr>
      <vt:lpstr>Was du heute mit dieser Mappe gelernt hast…</vt:lpstr>
      <vt:lpstr>PowerPoint-Präsentation</vt:lpstr>
      <vt:lpstr>Selbsteinschätzung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122</cp:revision>
  <cp:lastPrinted>2019-09-11T07:30:38Z</cp:lastPrinted>
  <dcterms:created xsi:type="dcterms:W3CDTF">2016-04-13T08:36:10Z</dcterms:created>
  <dcterms:modified xsi:type="dcterms:W3CDTF">2019-09-11T07:41:27Z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