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6858000" cy="9906000" type="A4"/>
  <p:notesSz cx="6856413" cy="9666288"/>
  <p:defaultTextStyle>
    <a:defPPr>
      <a:defRPr lang="de-D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B2B2B2"/>
    <a:srgbClr val="FFFF00"/>
    <a:srgbClr val="99CCFF"/>
    <a:srgbClr val="FFCCCC"/>
    <a:srgbClr val="0000FF"/>
    <a:srgbClr val="FF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2808" y="-90"/>
      </p:cViewPr>
      <p:guideLst>
        <p:guide orient="horz" pos="3347"/>
        <p:guide orient="horz" pos="625"/>
        <p:guide orient="horz" pos="6068"/>
        <p:guide pos="2160"/>
        <p:guide pos="4201"/>
        <p:guide pos="11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de-DE"/>
          </a:p>
        </p:txBody>
      </p:sp>
      <p:sp>
        <p:nvSpPr>
          <p:cNvPr id="46083" name="Rectangle 3"/>
          <p:cNvSpPr>
            <a:spLocks noGrp="1" noChangeArrowheads="1"/>
          </p:cNvSpPr>
          <p:nvPr>
            <p:ph type="dt" sz="quarter" idx="1"/>
          </p:nvPr>
        </p:nvSpPr>
        <p:spPr bwMode="auto">
          <a:xfrm>
            <a:off x="3883025"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de-DE"/>
          </a:p>
        </p:txBody>
      </p:sp>
      <p:sp>
        <p:nvSpPr>
          <p:cNvPr id="46084" name="Rectangle 4"/>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de-DE"/>
          </a:p>
        </p:txBody>
      </p:sp>
      <p:sp>
        <p:nvSpPr>
          <p:cNvPr id="46085" name="Rectangle 5"/>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C35986D-104C-47D8-9B77-720501099487}" type="slidenum">
              <a:rPr lang="de-DE"/>
              <a:pPr>
                <a:defRPr/>
              </a:pPr>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7725"/>
            <a:ext cx="3163887"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7725"/>
            <a:ext cx="3163888"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3413"/>
          </a:xfrm>
          <a:prstGeom prst="rect">
            <a:avLst/>
          </a:prstGeom>
          <a:solidFill>
            <a:srgbClr val="DDDDDD"/>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188913" y="847725"/>
            <a:ext cx="6480175" cy="8785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000" b="1">
          <a:solidFill>
            <a:schemeClr val="tx2"/>
          </a:solidFill>
          <a:latin typeface="+mj-lt"/>
          <a:ea typeface="+mj-ea"/>
          <a:cs typeface="+mj-cs"/>
        </a:defRPr>
      </a:lvl1pPr>
      <a:lvl2pPr algn="ctr" rtl="0" eaLnBrk="0" fontAlgn="base" hangingPunct="0">
        <a:spcBef>
          <a:spcPct val="0"/>
        </a:spcBef>
        <a:spcAft>
          <a:spcPct val="0"/>
        </a:spcAft>
        <a:defRPr sz="2000" b="1">
          <a:solidFill>
            <a:schemeClr val="tx2"/>
          </a:solidFill>
          <a:latin typeface="Arial" charset="0"/>
        </a:defRPr>
      </a:lvl2pPr>
      <a:lvl3pPr algn="ctr" rtl="0" eaLnBrk="0" fontAlgn="base" hangingPunct="0">
        <a:spcBef>
          <a:spcPct val="0"/>
        </a:spcBef>
        <a:spcAft>
          <a:spcPct val="0"/>
        </a:spcAft>
        <a:defRPr sz="2000" b="1">
          <a:solidFill>
            <a:schemeClr val="tx2"/>
          </a:solidFill>
          <a:latin typeface="Arial" charset="0"/>
        </a:defRPr>
      </a:lvl3pPr>
      <a:lvl4pPr algn="ctr" rtl="0" eaLnBrk="0" fontAlgn="base" hangingPunct="0">
        <a:spcBef>
          <a:spcPct val="0"/>
        </a:spcBef>
        <a:spcAft>
          <a:spcPct val="0"/>
        </a:spcAft>
        <a:defRPr sz="2000" b="1">
          <a:solidFill>
            <a:schemeClr val="tx2"/>
          </a:solidFill>
          <a:latin typeface="Arial" charset="0"/>
        </a:defRPr>
      </a:lvl4pPr>
      <a:lvl5pPr algn="ctr" rtl="0" eaLnBrk="0" fontAlgn="base" hangingPunct="0">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chemeClr val="tx1"/>
          </a:solidFill>
          <a:latin typeface="+mn-lt"/>
        </a:defRPr>
      </a:lvl2pPr>
      <a:lvl3pPr marL="1143000" indent="-228600" algn="l" rtl="0" eaLnBrk="0" fontAlgn="base" hangingPunct="0">
        <a:spcBef>
          <a:spcPct val="20000"/>
        </a:spcBef>
        <a:spcAft>
          <a:spcPct val="0"/>
        </a:spcAft>
        <a:buChar char="•"/>
        <a:defRPr sz="12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dirty="0" smtClean="0"/>
              <a:t>Das Periodensystem der Elemente (PSE)</a:t>
            </a:r>
            <a:r>
              <a:rPr lang="de-DE" sz="1800" dirty="0" smtClean="0"/>
              <a:t/>
            </a:r>
            <a:br>
              <a:rPr lang="de-DE" sz="1800" dirty="0" smtClean="0"/>
            </a:br>
            <a:r>
              <a:rPr lang="de-DE" sz="1400" dirty="0" smtClean="0"/>
              <a:t>(</a:t>
            </a:r>
            <a:r>
              <a:rPr lang="de-DE" sz="1400" dirty="0" smtClean="0"/>
              <a:t>Lehrenden-Information</a:t>
            </a:r>
            <a:r>
              <a:rPr lang="de-DE" sz="1400" dirty="0" smtClean="0"/>
              <a:t>, Stand </a:t>
            </a:r>
            <a:fld id="{6C18F4E2-8194-4BF5-96B8-827960A2B0C3}" type="datetime1">
              <a:rPr lang="de-DE" sz="1400" smtClean="0"/>
              <a:pPr eaLnBrk="1" hangingPunct="1"/>
              <a:t>09.07.2013</a:t>
            </a:fld>
            <a:r>
              <a:rPr lang="de-DE" sz="1400" dirty="0" smtClean="0"/>
              <a:t>)</a:t>
            </a:r>
          </a:p>
        </p:txBody>
      </p:sp>
      <p:sp>
        <p:nvSpPr>
          <p:cNvPr id="2051" name="Rectangle 3"/>
          <p:cNvSpPr>
            <a:spLocks noGrp="1" noChangeArrowheads="1"/>
          </p:cNvSpPr>
          <p:nvPr>
            <p:ph type="body" idx="1"/>
          </p:nvPr>
        </p:nvSpPr>
        <p:spPr>
          <a:xfrm>
            <a:off x="188913" y="633413"/>
            <a:ext cx="6480175" cy="142875"/>
          </a:xfrm>
        </p:spPr>
        <p:txBody>
          <a:bodyPr/>
          <a:lstStyle/>
          <a:p>
            <a:pPr algn="ctr" eaLnBrk="1" hangingPunct="1">
              <a:lnSpc>
                <a:spcPct val="80000"/>
              </a:lnSpc>
              <a:buFontTx/>
              <a:buNone/>
            </a:pPr>
            <a:r>
              <a:rPr lang="de-DE" sz="800" smtClean="0"/>
              <a:t>Kärtchentisch und Abgestufte Lernhilfe nach einem Vorschlag von  T. Freiman; überarbeitet von  W. Habelitz-Tkotz, W. Wagner</a:t>
            </a:r>
          </a:p>
        </p:txBody>
      </p:sp>
      <p:sp>
        <p:nvSpPr>
          <p:cNvPr id="8196" name="Rectangle 4"/>
          <p:cNvSpPr>
            <a:spLocks noChangeArrowheads="1"/>
          </p:cNvSpPr>
          <p:nvPr/>
        </p:nvSpPr>
        <p:spPr bwMode="auto">
          <a:xfrm>
            <a:off x="188913" y="992435"/>
            <a:ext cx="6480175" cy="8640515"/>
          </a:xfrm>
          <a:prstGeom prst="rect">
            <a:avLst/>
          </a:prstGeom>
          <a:noFill/>
          <a:ln w="9525">
            <a:noFill/>
            <a:miter lim="800000"/>
            <a:headEnd/>
            <a:tailEnd/>
          </a:ln>
          <a:effectLst/>
        </p:spPr>
        <p:txBody>
          <a:bodyPr/>
          <a:lstStyle/>
          <a:p>
            <a:pPr marL="180975" indent="-180975">
              <a:lnSpc>
                <a:spcPct val="90000"/>
              </a:lnSpc>
              <a:spcBef>
                <a:spcPct val="20000"/>
              </a:spcBef>
              <a:defRPr/>
            </a:pPr>
            <a:r>
              <a:rPr lang="de-DE" sz="1400" b="1" dirty="0">
                <a:latin typeface="Arial" charset="0"/>
              </a:rPr>
              <a:t>Lehrziele:</a:t>
            </a:r>
          </a:p>
          <a:p>
            <a:pPr>
              <a:lnSpc>
                <a:spcPct val="90000"/>
              </a:lnSpc>
              <a:spcBef>
                <a:spcPct val="20000"/>
              </a:spcBef>
              <a:defRPr/>
            </a:pPr>
            <a:r>
              <a:rPr lang="de-DE" sz="1200" dirty="0">
                <a:latin typeface="Arial" charset="0"/>
              </a:rPr>
              <a:t>Begreifen der Systematik der Elementanordnung im PSE nach </a:t>
            </a:r>
            <a:r>
              <a:rPr lang="de-DE" sz="1200" dirty="0" err="1">
                <a:latin typeface="Arial" charset="0"/>
              </a:rPr>
              <a:t>Mendelejew</a:t>
            </a:r>
            <a:r>
              <a:rPr lang="de-DE" sz="1200" dirty="0">
                <a:latin typeface="Arial" charset="0"/>
              </a:rPr>
              <a:t> und Meyer</a:t>
            </a:r>
            <a:r>
              <a:rPr lang="de-DE" sz="1200" dirty="0" smtClean="0">
                <a:latin typeface="Arial" charset="0"/>
              </a:rPr>
              <a:t>.</a:t>
            </a:r>
          </a:p>
          <a:p>
            <a:pPr>
              <a:lnSpc>
                <a:spcPct val="90000"/>
              </a:lnSpc>
              <a:spcBef>
                <a:spcPct val="20000"/>
              </a:spcBef>
              <a:defRPr/>
            </a:pPr>
            <a:r>
              <a:rPr lang="de-DE" sz="1200" b="1" dirty="0" smtClean="0">
                <a:solidFill>
                  <a:srgbClr val="FF0000"/>
                </a:solidFill>
                <a:latin typeface="Arial" charset="0"/>
              </a:rPr>
              <a:t>Schwierigkeitsstufe 3.</a:t>
            </a:r>
          </a:p>
          <a:p>
            <a:pPr>
              <a:lnSpc>
                <a:spcPct val="90000"/>
              </a:lnSpc>
              <a:spcBef>
                <a:spcPct val="20000"/>
              </a:spcBef>
              <a:defRPr/>
            </a:pPr>
            <a:endParaRPr lang="de-DE" sz="1200" b="1" dirty="0">
              <a:solidFill>
                <a:srgbClr val="FF0000"/>
              </a:solidFill>
              <a:latin typeface="Arial" charset="0"/>
            </a:endParaRPr>
          </a:p>
          <a:p>
            <a:pPr marL="180975" indent="-180975">
              <a:lnSpc>
                <a:spcPct val="90000"/>
              </a:lnSpc>
              <a:spcBef>
                <a:spcPct val="20000"/>
              </a:spcBef>
              <a:defRPr/>
            </a:pPr>
            <a:r>
              <a:rPr lang="de-DE" sz="1400" b="1" dirty="0">
                <a:latin typeface="Arial" charset="0"/>
              </a:rPr>
              <a:t>Vorkenntnisse:</a:t>
            </a:r>
          </a:p>
          <a:p>
            <a:pPr marL="180975" indent="-180975">
              <a:lnSpc>
                <a:spcPct val="90000"/>
              </a:lnSpc>
              <a:spcBef>
                <a:spcPct val="20000"/>
              </a:spcBef>
              <a:defRPr/>
            </a:pPr>
            <a:r>
              <a:rPr lang="de-DE" sz="1200" dirty="0" err="1">
                <a:latin typeface="Arial" charset="0"/>
              </a:rPr>
              <a:t>Atombau</a:t>
            </a:r>
            <a:r>
              <a:rPr lang="de-DE" sz="1200" dirty="0">
                <a:latin typeface="Arial" charset="0"/>
              </a:rPr>
              <a:t>, Stöchiometrie </a:t>
            </a:r>
            <a:endParaRPr lang="de-DE" sz="1200" dirty="0" smtClean="0">
              <a:latin typeface="Arial" charset="0"/>
            </a:endParaRPr>
          </a:p>
          <a:p>
            <a:pPr marL="180975" indent="-180975">
              <a:lnSpc>
                <a:spcPct val="90000"/>
              </a:lnSpc>
              <a:spcBef>
                <a:spcPct val="20000"/>
              </a:spcBef>
              <a:defRPr/>
            </a:pPr>
            <a:endParaRPr lang="de-DE" sz="1200" dirty="0">
              <a:solidFill>
                <a:srgbClr val="FF00FF"/>
              </a:solidFill>
              <a:latin typeface="Arial" charset="0"/>
            </a:endParaRPr>
          </a:p>
          <a:p>
            <a:pPr marL="180975" indent="-180975">
              <a:lnSpc>
                <a:spcPct val="90000"/>
              </a:lnSpc>
              <a:spcBef>
                <a:spcPct val="20000"/>
              </a:spcBef>
              <a:defRPr/>
            </a:pPr>
            <a:r>
              <a:rPr lang="de-DE" sz="1400" b="1" dirty="0">
                <a:latin typeface="Arial" charset="0"/>
              </a:rPr>
              <a:t>Vorbereitung:</a:t>
            </a:r>
          </a:p>
          <a:p>
            <a:pPr>
              <a:spcBef>
                <a:spcPts val="0"/>
              </a:spcBef>
              <a:defRPr/>
            </a:pPr>
            <a:r>
              <a:rPr lang="de-DE" sz="1200" dirty="0">
                <a:latin typeface="Arial" charset="0"/>
              </a:rPr>
              <a:t>Je </a:t>
            </a:r>
            <a:r>
              <a:rPr lang="de-DE" sz="1200" dirty="0" smtClean="0">
                <a:latin typeface="Arial" charset="0"/>
              </a:rPr>
              <a:t>Schüler(gruppe) 1 </a:t>
            </a:r>
            <a:r>
              <a:rPr lang="de-DE" sz="1200" dirty="0">
                <a:latin typeface="Arial" charset="0"/>
              </a:rPr>
              <a:t>Satz (laminierte) Elemente-Kärtchen auf festerem Papier (&gt;120g/m</a:t>
            </a:r>
            <a:r>
              <a:rPr lang="de-DE" sz="1200" baseline="30000" dirty="0">
                <a:latin typeface="Arial" charset="0"/>
              </a:rPr>
              <a:t>2</a:t>
            </a:r>
            <a:r>
              <a:rPr lang="de-DE" sz="1200" dirty="0">
                <a:latin typeface="Arial" charset="0"/>
              </a:rPr>
              <a:t>) herstellen, bei mehreren Gruppen jeden Satz auf einer anderen Papierfarbe, so ist das Sortieren nach Beendigung leichter. </a:t>
            </a:r>
            <a:r>
              <a:rPr lang="de-DE" sz="1200" b="1" dirty="0">
                <a:latin typeface="Arial" charset="0"/>
              </a:rPr>
              <a:t>Elemente-Kärtchen sollten unter PowerPoint als Handzettel, 6 Folien pro Seite, mit Folienrahmen ausgedruckt werden. </a:t>
            </a:r>
            <a:r>
              <a:rPr lang="de-DE" sz="1200" dirty="0">
                <a:latin typeface="Arial" charset="0"/>
              </a:rPr>
              <a:t>Entlang der Rahmenlinien kann man leicht und sauber ausschneiden. Die Lehrerversion (siehe Material) der Elementkärtchen (mit Elementsymbolen) kann als Folie in der Größe DIN A4 ausgedruckt werden, wenn man die Kärtchen im Klassenzimmer an der Tafel für die gesamte Klasse präsentieren möchte</a:t>
            </a:r>
            <a:r>
              <a:rPr lang="de-DE" sz="1200" dirty="0" smtClean="0">
                <a:latin typeface="Arial" charset="0"/>
              </a:rPr>
              <a:t>.</a:t>
            </a:r>
          </a:p>
          <a:p>
            <a:pPr>
              <a:lnSpc>
                <a:spcPct val="90000"/>
              </a:lnSpc>
              <a:spcBef>
                <a:spcPct val="20000"/>
              </a:spcBef>
              <a:defRPr/>
            </a:pPr>
            <a:endParaRPr lang="de-DE" sz="1200" dirty="0">
              <a:solidFill>
                <a:srgbClr val="FF00FF"/>
              </a:solidFill>
              <a:latin typeface="Arial" charset="0"/>
            </a:endParaRPr>
          </a:p>
          <a:p>
            <a:pPr marL="180975" indent="-180975">
              <a:lnSpc>
                <a:spcPct val="90000"/>
              </a:lnSpc>
              <a:spcBef>
                <a:spcPct val="20000"/>
              </a:spcBef>
              <a:defRPr/>
            </a:pPr>
            <a:r>
              <a:rPr lang="de-DE" sz="1400" b="1" dirty="0">
                <a:latin typeface="Arial" charset="0"/>
              </a:rPr>
              <a:t>Einsatz im Unterricht:</a:t>
            </a:r>
          </a:p>
          <a:p>
            <a:pPr>
              <a:spcBef>
                <a:spcPts val="0"/>
              </a:spcBef>
              <a:defRPr/>
            </a:pPr>
            <a:r>
              <a:rPr lang="de-DE" sz="1200" dirty="0">
                <a:latin typeface="Arial" charset="0"/>
              </a:rPr>
              <a:t>Didaktischer Ort: Erarbeitungsphase. Lassen Sie die Lernenden das PSE selber </a:t>
            </a:r>
            <a:r>
              <a:rPr lang="de-DE" sz="1200" dirty="0" smtClean="0">
                <a:latin typeface="Arial" charset="0"/>
              </a:rPr>
              <a:t>entdecken</a:t>
            </a:r>
            <a:r>
              <a:rPr lang="de-DE" sz="1200" dirty="0" smtClean="0">
                <a:latin typeface="Arial" charset="0"/>
              </a:rPr>
              <a:t> </a:t>
            </a:r>
            <a:r>
              <a:rPr lang="de-DE" sz="1200" dirty="0" smtClean="0">
                <a:latin typeface="Arial" charset="0"/>
              </a:rPr>
              <a:t>(für starke formale Denker)</a:t>
            </a:r>
            <a:r>
              <a:rPr lang="de-DE" sz="1200" dirty="0" smtClean="0">
                <a:latin typeface="Arial" charset="0"/>
              </a:rPr>
              <a:t>. </a:t>
            </a:r>
            <a:r>
              <a:rPr lang="de-DE" sz="1200" dirty="0">
                <a:latin typeface="Arial" charset="0"/>
              </a:rPr>
              <a:t>Die Lernenden entdecken in der Gruppe die Ordnung und die Ordnungsprinzipien (Masse, Eigenschaften) im PSE. Mit den </a:t>
            </a:r>
            <a:r>
              <a:rPr lang="de-DE" sz="1200" dirty="0" smtClean="0">
                <a:latin typeface="Arial" charset="0"/>
              </a:rPr>
              <a:t>Lehrenden-Kärtchen </a:t>
            </a:r>
            <a:r>
              <a:rPr lang="de-DE" sz="1200" dirty="0">
                <a:latin typeface="Arial" charset="0"/>
              </a:rPr>
              <a:t>kann die richtige Lösung präsentiert werden. Ist die Lösung der Lernenden richtig, können auf den laminierten Kärtchen die Elementsymbole mit wasserlöslichem Folienstift eingetragen werden</a:t>
            </a:r>
            <a:r>
              <a:rPr lang="de-DE" sz="1200" dirty="0" smtClean="0">
                <a:latin typeface="Arial" charset="0"/>
              </a:rPr>
              <a:t>. Besondere Schwierigkeiten:</a:t>
            </a:r>
          </a:p>
          <a:p>
            <a:pPr marL="180975" indent="-180975">
              <a:spcBef>
                <a:spcPts val="0"/>
              </a:spcBef>
              <a:buFont typeface="Arial" pitchFamily="34" charset="0"/>
              <a:buChar char="•"/>
              <a:defRPr/>
            </a:pPr>
            <a:r>
              <a:rPr lang="de-DE" sz="1200" dirty="0" smtClean="0">
                <a:latin typeface="Arial" charset="0"/>
              </a:rPr>
              <a:t>H und He bleiben drin.</a:t>
            </a:r>
          </a:p>
          <a:p>
            <a:pPr marL="180975" indent="-180975">
              <a:spcBef>
                <a:spcPts val="0"/>
              </a:spcBef>
              <a:buFont typeface="Arial" pitchFamily="34" charset="0"/>
              <a:buChar char="•"/>
              <a:defRPr/>
            </a:pPr>
            <a:r>
              <a:rPr lang="de-DE" sz="1200" dirty="0" err="1" smtClean="0">
                <a:latin typeface="Arial" charset="0"/>
              </a:rPr>
              <a:t>Ga</a:t>
            </a:r>
            <a:r>
              <a:rPr lang="de-DE" sz="1200" dirty="0" smtClean="0">
                <a:latin typeface="Arial" charset="0"/>
              </a:rPr>
              <a:t> und </a:t>
            </a:r>
            <a:r>
              <a:rPr lang="de-DE" sz="1200" dirty="0" err="1" smtClean="0">
                <a:latin typeface="Arial" charset="0"/>
              </a:rPr>
              <a:t>Ge</a:t>
            </a:r>
            <a:r>
              <a:rPr lang="de-DE" sz="1200" dirty="0" smtClean="0">
                <a:latin typeface="Arial" charset="0"/>
              </a:rPr>
              <a:t> fehlen.</a:t>
            </a:r>
          </a:p>
          <a:p>
            <a:pPr marL="180975" indent="-180975">
              <a:spcBef>
                <a:spcPts val="0"/>
              </a:spcBef>
              <a:buFont typeface="Arial" pitchFamily="34" charset="0"/>
              <a:buChar char="•"/>
              <a:defRPr/>
            </a:pPr>
            <a:r>
              <a:rPr lang="de-DE" sz="1200" dirty="0" smtClean="0">
                <a:latin typeface="Arial" charset="0"/>
              </a:rPr>
              <a:t>Es befinden sich zweimal Isotope im Kärtchen-Satz </a:t>
            </a:r>
            <a:r>
              <a:rPr lang="de-DE" sz="1200" baseline="30000" dirty="0" smtClean="0">
                <a:latin typeface="Arial" charset="0"/>
              </a:rPr>
              <a:t>2</a:t>
            </a:r>
            <a:r>
              <a:rPr lang="de-DE" sz="1200" dirty="0" smtClean="0">
                <a:latin typeface="Arial" charset="0"/>
              </a:rPr>
              <a:t>H, </a:t>
            </a:r>
            <a:r>
              <a:rPr lang="de-DE" sz="1200" baseline="30000" dirty="0" smtClean="0">
                <a:latin typeface="Arial" charset="0"/>
              </a:rPr>
              <a:t>13</a:t>
            </a:r>
            <a:r>
              <a:rPr lang="de-DE" sz="1200" dirty="0" smtClean="0">
                <a:latin typeface="Arial" charset="0"/>
              </a:rPr>
              <a:t>C, </a:t>
            </a:r>
            <a:r>
              <a:rPr lang="de-DE" sz="1200" baseline="30000" dirty="0" smtClean="0">
                <a:latin typeface="Arial" charset="0"/>
              </a:rPr>
              <a:t>14</a:t>
            </a:r>
            <a:r>
              <a:rPr lang="de-DE" sz="1200" dirty="0" smtClean="0">
                <a:latin typeface="Arial" charset="0"/>
              </a:rPr>
              <a:t>C.</a:t>
            </a:r>
          </a:p>
          <a:p>
            <a:pPr marL="180975" indent="-180975">
              <a:spcBef>
                <a:spcPts val="0"/>
              </a:spcBef>
              <a:buFont typeface="Arial" pitchFamily="34" charset="0"/>
              <a:buChar char="•"/>
              <a:defRPr/>
            </a:pPr>
            <a:r>
              <a:rPr lang="de-DE" sz="1200" dirty="0" smtClean="0">
                <a:latin typeface="Arial" charset="0"/>
              </a:rPr>
              <a:t>Unter Umständen könnte die Masseninversion nach einem Tipp selbständig gelöst werden.</a:t>
            </a:r>
          </a:p>
          <a:p>
            <a:pPr marL="180975" indent="-180975">
              <a:lnSpc>
                <a:spcPct val="90000"/>
              </a:lnSpc>
              <a:spcBef>
                <a:spcPct val="20000"/>
              </a:spcBef>
              <a:defRPr/>
            </a:pPr>
            <a:endParaRPr lang="de-DE" sz="1200" dirty="0">
              <a:latin typeface="Arial" charset="0"/>
            </a:endParaRPr>
          </a:p>
          <a:p>
            <a:pPr marL="180975" indent="-180975">
              <a:lnSpc>
                <a:spcPct val="90000"/>
              </a:lnSpc>
              <a:spcBef>
                <a:spcPct val="20000"/>
              </a:spcBef>
              <a:defRPr/>
            </a:pPr>
            <a:r>
              <a:rPr lang="de-DE" sz="1400" b="1" dirty="0">
                <a:latin typeface="Arial" charset="0"/>
              </a:rPr>
              <a:t>Material:</a:t>
            </a:r>
          </a:p>
          <a:p>
            <a:pPr marL="180975" indent="-180975">
              <a:spcBef>
                <a:spcPts val="0"/>
              </a:spcBef>
              <a:defRPr/>
            </a:pPr>
            <a:r>
              <a:rPr lang="de-DE" sz="1200" dirty="0">
                <a:latin typeface="Arial" charset="0"/>
              </a:rPr>
              <a:t>Diese Material besteht aus 4 Dateien:</a:t>
            </a:r>
          </a:p>
          <a:p>
            <a:pPr marL="180975" indent="-180975">
              <a:spcBef>
                <a:spcPts val="0"/>
              </a:spcBef>
              <a:buFontTx/>
              <a:buChar char="•"/>
              <a:defRPr/>
            </a:pPr>
            <a:r>
              <a:rPr lang="de-DE" sz="1200" dirty="0">
                <a:latin typeface="Arial" charset="0"/>
              </a:rPr>
              <a:t>dieser Datei mit </a:t>
            </a:r>
            <a:r>
              <a:rPr lang="de-DE" sz="1200" dirty="0" smtClean="0">
                <a:latin typeface="Arial" charset="0"/>
              </a:rPr>
              <a:t>Lehrenden-Information </a:t>
            </a:r>
            <a:r>
              <a:rPr lang="de-DE" sz="1200" dirty="0">
                <a:latin typeface="Arial" charset="0"/>
              </a:rPr>
              <a:t>(1 Seite, </a:t>
            </a:r>
            <a:r>
              <a:rPr lang="de-DE" sz="1200" dirty="0" smtClean="0">
                <a:latin typeface="Arial" charset="0"/>
              </a:rPr>
              <a:t>mb11_pse_st3.pptx)</a:t>
            </a:r>
            <a:endParaRPr lang="de-DE" sz="1200" dirty="0">
              <a:latin typeface="Arial" charset="0"/>
            </a:endParaRPr>
          </a:p>
          <a:p>
            <a:pPr marL="180975" indent="-180975">
              <a:spcBef>
                <a:spcPts val="0"/>
              </a:spcBef>
              <a:buFontTx/>
              <a:buChar char="•"/>
              <a:defRPr/>
            </a:pPr>
            <a:r>
              <a:rPr lang="de-DE" sz="1200" dirty="0" smtClean="0">
                <a:latin typeface="Arial" charset="0"/>
              </a:rPr>
              <a:t>Lernenden-</a:t>
            </a:r>
            <a:r>
              <a:rPr lang="de-DE" sz="1200" dirty="0" err="1" smtClean="0">
                <a:latin typeface="Arial" charset="0"/>
              </a:rPr>
              <a:t>Elementekärtchen</a:t>
            </a:r>
            <a:r>
              <a:rPr lang="de-DE" sz="1200" dirty="0" smtClean="0">
                <a:latin typeface="Arial" charset="0"/>
              </a:rPr>
              <a:t> </a:t>
            </a:r>
            <a:r>
              <a:rPr lang="de-DE" sz="1200" dirty="0">
                <a:latin typeface="Arial" charset="0"/>
              </a:rPr>
              <a:t>(</a:t>
            </a:r>
            <a:r>
              <a:rPr lang="de-DE" sz="1200" dirty="0" smtClean="0">
                <a:latin typeface="Arial" charset="0"/>
              </a:rPr>
              <a:t>mb11_pse_v3.pptx)</a:t>
            </a:r>
            <a:endParaRPr lang="de-DE" sz="1200" dirty="0">
              <a:latin typeface="Arial" charset="0"/>
            </a:endParaRPr>
          </a:p>
          <a:p>
            <a:pPr marL="180975" indent="-180975">
              <a:spcBef>
                <a:spcPts val="0"/>
              </a:spcBef>
              <a:buFontTx/>
              <a:buChar char="•"/>
              <a:defRPr/>
            </a:pPr>
            <a:r>
              <a:rPr lang="de-DE" sz="1200" dirty="0" smtClean="0">
                <a:latin typeface="Arial" charset="0"/>
              </a:rPr>
              <a:t>Arbeitsanweisung </a:t>
            </a:r>
            <a:r>
              <a:rPr lang="de-DE" sz="1200" dirty="0">
                <a:latin typeface="Arial" charset="0"/>
              </a:rPr>
              <a:t>(</a:t>
            </a:r>
            <a:r>
              <a:rPr lang="de-DE" sz="1200" dirty="0" smtClean="0">
                <a:latin typeface="Arial" charset="0"/>
              </a:rPr>
              <a:t>mb11_pse_a3.pptx)</a:t>
            </a:r>
            <a:endParaRPr lang="de-DE" sz="1200" dirty="0">
              <a:latin typeface="Arial" charset="0"/>
            </a:endParaRPr>
          </a:p>
          <a:p>
            <a:pPr marL="180975" indent="-180975">
              <a:spcBef>
                <a:spcPts val="0"/>
              </a:spcBef>
              <a:buFontTx/>
              <a:buChar char="•"/>
              <a:defRPr/>
            </a:pPr>
            <a:r>
              <a:rPr lang="de-DE" sz="1200" dirty="0" smtClean="0">
                <a:latin typeface="Arial" charset="0"/>
              </a:rPr>
              <a:t>Lehrenden-</a:t>
            </a:r>
            <a:r>
              <a:rPr lang="de-DE" sz="1200" dirty="0" err="1" smtClean="0">
                <a:latin typeface="Arial" charset="0"/>
              </a:rPr>
              <a:t>Elementekärtchen</a:t>
            </a:r>
            <a:r>
              <a:rPr lang="de-DE" sz="1200" dirty="0" smtClean="0">
                <a:latin typeface="Arial" charset="0"/>
              </a:rPr>
              <a:t> für die Übersicht (mb11_pse_l3.pptx).</a:t>
            </a:r>
          </a:p>
          <a:p>
            <a:pPr marL="180975" indent="-180975">
              <a:spcBef>
                <a:spcPts val="0"/>
              </a:spcBef>
              <a:defRPr/>
            </a:pPr>
            <a:endParaRPr lang="de-DE" sz="1200" dirty="0">
              <a:latin typeface="Arial" charset="0"/>
            </a:endParaRPr>
          </a:p>
          <a:p>
            <a:pPr marL="180975" indent="-180975">
              <a:lnSpc>
                <a:spcPct val="90000"/>
              </a:lnSpc>
              <a:spcBef>
                <a:spcPct val="20000"/>
              </a:spcBef>
              <a:defRPr/>
            </a:pPr>
            <a:r>
              <a:rPr lang="de-DE" sz="1400" b="1" dirty="0">
                <a:latin typeface="Arial" charset="0"/>
              </a:rPr>
              <a:t>Durchführung:</a:t>
            </a:r>
          </a:p>
          <a:p>
            <a:pPr>
              <a:spcBef>
                <a:spcPts val="0"/>
              </a:spcBef>
              <a:defRPr/>
            </a:pPr>
            <a:r>
              <a:rPr lang="de-DE" sz="1200" dirty="0" smtClean="0">
                <a:latin typeface="Arial" charset="0"/>
              </a:rPr>
              <a:t>Sozialform Gruppen- oder Einzelarbeit. Jeder / jede Gruppe </a:t>
            </a:r>
            <a:r>
              <a:rPr lang="de-DE" sz="1200" dirty="0">
                <a:latin typeface="Arial" charset="0"/>
              </a:rPr>
              <a:t>erhält einen </a:t>
            </a:r>
            <a:r>
              <a:rPr lang="de-DE" sz="1200" dirty="0" smtClean="0">
                <a:latin typeface="Arial" charset="0"/>
              </a:rPr>
              <a:t>Elemente-</a:t>
            </a:r>
            <a:r>
              <a:rPr lang="de-DE" sz="1200" dirty="0" err="1" smtClean="0">
                <a:latin typeface="Arial" charset="0"/>
              </a:rPr>
              <a:t>Kärtchensatz</a:t>
            </a:r>
            <a:r>
              <a:rPr lang="de-DE" sz="1200" dirty="0" smtClean="0">
                <a:latin typeface="Arial" charset="0"/>
              </a:rPr>
              <a:t> </a:t>
            </a:r>
            <a:r>
              <a:rPr lang="de-DE" sz="1200" dirty="0">
                <a:latin typeface="Arial" charset="0"/>
              </a:rPr>
              <a:t>ohne </a:t>
            </a:r>
            <a:r>
              <a:rPr lang="de-DE" sz="1200" dirty="0" err="1" smtClean="0">
                <a:latin typeface="Arial" charset="0"/>
              </a:rPr>
              <a:t>Ga</a:t>
            </a:r>
            <a:r>
              <a:rPr lang="de-DE" sz="1200" dirty="0" smtClean="0">
                <a:latin typeface="Arial" charset="0"/>
              </a:rPr>
              <a:t> </a:t>
            </a:r>
            <a:r>
              <a:rPr lang="de-DE" sz="1200" dirty="0">
                <a:latin typeface="Arial" charset="0"/>
              </a:rPr>
              <a:t>und </a:t>
            </a:r>
            <a:r>
              <a:rPr lang="de-DE" sz="1200" dirty="0" err="1">
                <a:latin typeface="Arial" charset="0"/>
              </a:rPr>
              <a:t>Ge</a:t>
            </a:r>
            <a:r>
              <a:rPr lang="de-DE" sz="1200" dirty="0">
                <a:latin typeface="Arial" charset="0"/>
              </a:rPr>
              <a:t>. </a:t>
            </a:r>
            <a:r>
              <a:rPr lang="de-DE" sz="1200" dirty="0" smtClean="0">
                <a:latin typeface="Arial" charset="0"/>
              </a:rPr>
              <a:t>Die Lösung </a:t>
            </a:r>
            <a:r>
              <a:rPr lang="de-DE" sz="1200" dirty="0">
                <a:latin typeface="Arial" charset="0"/>
              </a:rPr>
              <a:t>kann mit Hilfe des </a:t>
            </a:r>
            <a:r>
              <a:rPr lang="de-DE" sz="1200" dirty="0" smtClean="0">
                <a:latin typeface="Arial" charset="0"/>
              </a:rPr>
              <a:t>Lehrenden-Satzes präsentiert </a:t>
            </a:r>
            <a:r>
              <a:rPr lang="de-DE" sz="1200" dirty="0">
                <a:latin typeface="Arial" charset="0"/>
              </a:rPr>
              <a:t>und die Ordnungsprinzipien erläutert werden.</a:t>
            </a:r>
          </a:p>
          <a:p>
            <a:pPr marL="180975" indent="-180975">
              <a:lnSpc>
                <a:spcPct val="90000"/>
              </a:lnSpc>
              <a:spcBef>
                <a:spcPct val="20000"/>
              </a:spcBef>
              <a:defRPr/>
            </a:pPr>
            <a:endParaRPr lang="de-DE" sz="800" dirty="0">
              <a:latin typeface="Arial" charset="0"/>
            </a:endParaRPr>
          </a:p>
          <a:p>
            <a:pPr marL="180975" indent="-180975">
              <a:lnSpc>
                <a:spcPct val="90000"/>
              </a:lnSpc>
              <a:spcBef>
                <a:spcPct val="20000"/>
              </a:spcBef>
              <a:defRPr/>
            </a:pPr>
            <a:r>
              <a:rPr lang="de-DE" sz="1400" b="1" dirty="0">
                <a:latin typeface="Arial" charset="0"/>
              </a:rPr>
              <a:t>Dauer:</a:t>
            </a:r>
            <a:r>
              <a:rPr lang="de-DE" sz="1400" dirty="0">
                <a:latin typeface="Arial" charset="0"/>
              </a:rPr>
              <a:t> </a:t>
            </a:r>
            <a:r>
              <a:rPr lang="de-DE" sz="1200" dirty="0">
                <a:latin typeface="Arial" charset="0"/>
              </a:rPr>
              <a:t>20-30 Minuten</a:t>
            </a:r>
            <a:r>
              <a:rPr lang="de-DE" sz="1200" dirty="0" smtClean="0">
                <a:latin typeface="Arial" charset="0"/>
              </a:rPr>
              <a:t>.</a:t>
            </a:r>
            <a:endParaRPr lang="de-DE" sz="1200"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A4-Papier (210x297 mm)</PresentationFormat>
  <Paragraphs>30</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Standarddesign</vt:lpstr>
      <vt:lpstr>Das Periodensystem der Elemente (PSE) (Lehrenden-Information, Stand 09.07.2013)</vt:lpstr>
    </vt:vector>
  </TitlesOfParts>
  <Company>Universität Bayreuth, Didaktik der Chemie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82</cp:revision>
  <dcterms:created xsi:type="dcterms:W3CDTF">2008-02-21T10:17:34Z</dcterms:created>
  <dcterms:modified xsi:type="dcterms:W3CDTF">2013-07-09T15:24:54Z</dcterms:modified>
</cp:coreProperties>
</file>