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9" r:id="rId2"/>
  </p:sldIdLst>
  <p:sldSz cx="6858000" cy="9906000" type="A4"/>
  <p:notesSz cx="6856413" cy="9666288"/>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FF00"/>
    <a:srgbClr val="B2B2B2"/>
    <a:srgbClr val="FFFF00"/>
    <a:srgbClr val="99CCFF"/>
    <a:srgbClr val="FFCCCC"/>
    <a:srgbClr val="0000FF"/>
    <a:srgbClr val="FF0000"/>
    <a:srgbClr val="DDDD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100" d="100"/>
          <a:sy n="100" d="100"/>
        </p:scale>
        <p:origin x="-2808" y="636"/>
      </p:cViewPr>
      <p:guideLst>
        <p:guide orient="horz" pos="3347"/>
        <p:guide orient="horz" pos="625"/>
        <p:guide orient="horz" pos="6068"/>
        <p:guide pos="2160"/>
        <p:guide pos="4201"/>
        <p:guide pos="119"/>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8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de-DE"/>
          </a:p>
        </p:txBody>
      </p:sp>
      <p:sp>
        <p:nvSpPr>
          <p:cNvPr id="46083" name="Rectangle 3"/>
          <p:cNvSpPr>
            <a:spLocks noGrp="1" noChangeArrowheads="1"/>
          </p:cNvSpPr>
          <p:nvPr>
            <p:ph type="dt" sz="quarter" idx="1"/>
          </p:nvPr>
        </p:nvSpPr>
        <p:spPr bwMode="auto">
          <a:xfrm>
            <a:off x="3883025" y="0"/>
            <a:ext cx="2971800" cy="48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de-DE"/>
          </a:p>
        </p:txBody>
      </p:sp>
      <p:sp>
        <p:nvSpPr>
          <p:cNvPr id="46084" name="Rectangle 4"/>
          <p:cNvSpPr>
            <a:spLocks noGrp="1" noChangeArrowheads="1"/>
          </p:cNvSpPr>
          <p:nvPr>
            <p:ph type="ftr" sz="quarter" idx="2"/>
          </p:nvPr>
        </p:nvSpPr>
        <p:spPr bwMode="auto">
          <a:xfrm>
            <a:off x="0" y="9180513"/>
            <a:ext cx="2971800" cy="4841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de-DE"/>
          </a:p>
        </p:txBody>
      </p:sp>
      <p:sp>
        <p:nvSpPr>
          <p:cNvPr id="46085" name="Rectangle 5"/>
          <p:cNvSpPr>
            <a:spLocks noGrp="1" noChangeArrowheads="1"/>
          </p:cNvSpPr>
          <p:nvPr>
            <p:ph type="sldNum" sz="quarter" idx="3"/>
          </p:nvPr>
        </p:nvSpPr>
        <p:spPr bwMode="auto">
          <a:xfrm>
            <a:off x="3883025" y="9180513"/>
            <a:ext cx="2971800" cy="4841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5D8F087-C0D0-4C15-928E-0CC6BB8F9B28}" type="slidenum">
              <a:rPr lang="de-DE"/>
              <a:pPr>
                <a:defRPr/>
              </a:pPr>
              <a:t>‹Nr.›</a:t>
            </a:fld>
            <a:endParaRPr lang="de-DE"/>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3076575"/>
            <a:ext cx="5829300" cy="212407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5143500" y="0"/>
            <a:ext cx="1714500" cy="963295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0" y="0"/>
            <a:ext cx="4991100" cy="963295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1338" y="6365875"/>
            <a:ext cx="5829300" cy="1966913"/>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188913" y="847725"/>
            <a:ext cx="3163887" cy="8785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3505200" y="847725"/>
            <a:ext cx="3163888" cy="8785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42900" y="396875"/>
            <a:ext cx="6172200" cy="1651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0" y="393700"/>
            <a:ext cx="2255838" cy="1679575"/>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4613" y="6934200"/>
            <a:ext cx="4114800" cy="819150"/>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6858000" cy="633413"/>
          </a:xfrm>
          <a:prstGeom prst="rect">
            <a:avLst/>
          </a:prstGeom>
          <a:solidFill>
            <a:srgbClr val="DDDDDD"/>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1027" name="Rectangle 3"/>
          <p:cNvSpPr>
            <a:spLocks noGrp="1" noChangeArrowheads="1"/>
          </p:cNvSpPr>
          <p:nvPr>
            <p:ph type="body" idx="1"/>
          </p:nvPr>
        </p:nvSpPr>
        <p:spPr bwMode="auto">
          <a:xfrm>
            <a:off x="188913" y="847725"/>
            <a:ext cx="6480175" cy="8785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000" b="1">
          <a:solidFill>
            <a:schemeClr val="tx2"/>
          </a:solidFill>
          <a:latin typeface="+mj-lt"/>
          <a:ea typeface="+mj-ea"/>
          <a:cs typeface="+mj-cs"/>
        </a:defRPr>
      </a:lvl1pPr>
      <a:lvl2pPr algn="ctr" rtl="0" eaLnBrk="0" fontAlgn="base" hangingPunct="0">
        <a:spcBef>
          <a:spcPct val="0"/>
        </a:spcBef>
        <a:spcAft>
          <a:spcPct val="0"/>
        </a:spcAft>
        <a:defRPr sz="2000" b="1">
          <a:solidFill>
            <a:schemeClr val="tx2"/>
          </a:solidFill>
          <a:latin typeface="Arial" charset="0"/>
        </a:defRPr>
      </a:lvl2pPr>
      <a:lvl3pPr algn="ctr" rtl="0" eaLnBrk="0" fontAlgn="base" hangingPunct="0">
        <a:spcBef>
          <a:spcPct val="0"/>
        </a:spcBef>
        <a:spcAft>
          <a:spcPct val="0"/>
        </a:spcAft>
        <a:defRPr sz="2000" b="1">
          <a:solidFill>
            <a:schemeClr val="tx2"/>
          </a:solidFill>
          <a:latin typeface="Arial" charset="0"/>
        </a:defRPr>
      </a:lvl3pPr>
      <a:lvl4pPr algn="ctr" rtl="0" eaLnBrk="0" fontAlgn="base" hangingPunct="0">
        <a:spcBef>
          <a:spcPct val="0"/>
        </a:spcBef>
        <a:spcAft>
          <a:spcPct val="0"/>
        </a:spcAft>
        <a:defRPr sz="2000" b="1">
          <a:solidFill>
            <a:schemeClr val="tx2"/>
          </a:solidFill>
          <a:latin typeface="Arial" charset="0"/>
        </a:defRPr>
      </a:lvl4pPr>
      <a:lvl5pPr algn="ctr" rtl="0" eaLnBrk="0" fontAlgn="base" hangingPunct="0">
        <a:spcBef>
          <a:spcPct val="0"/>
        </a:spcBef>
        <a:spcAft>
          <a:spcPct val="0"/>
        </a:spcAft>
        <a:defRPr sz="2000" b="1">
          <a:solidFill>
            <a:schemeClr val="tx2"/>
          </a:solidFill>
          <a:latin typeface="Arial" charset="0"/>
        </a:defRPr>
      </a:lvl5pPr>
      <a:lvl6pPr marL="457200" algn="ctr" rtl="0" fontAlgn="base">
        <a:spcBef>
          <a:spcPct val="0"/>
        </a:spcBef>
        <a:spcAft>
          <a:spcPct val="0"/>
        </a:spcAft>
        <a:defRPr sz="2000" b="1">
          <a:solidFill>
            <a:schemeClr val="tx2"/>
          </a:solidFill>
          <a:latin typeface="Arial" charset="0"/>
        </a:defRPr>
      </a:lvl6pPr>
      <a:lvl7pPr marL="914400" algn="ctr" rtl="0" fontAlgn="base">
        <a:spcBef>
          <a:spcPct val="0"/>
        </a:spcBef>
        <a:spcAft>
          <a:spcPct val="0"/>
        </a:spcAft>
        <a:defRPr sz="2000" b="1">
          <a:solidFill>
            <a:schemeClr val="tx2"/>
          </a:solidFill>
          <a:latin typeface="Arial" charset="0"/>
        </a:defRPr>
      </a:lvl7pPr>
      <a:lvl8pPr marL="1371600" algn="ctr" rtl="0" fontAlgn="base">
        <a:spcBef>
          <a:spcPct val="0"/>
        </a:spcBef>
        <a:spcAft>
          <a:spcPct val="0"/>
        </a:spcAft>
        <a:defRPr sz="2000" b="1">
          <a:solidFill>
            <a:schemeClr val="tx2"/>
          </a:solidFill>
          <a:latin typeface="Arial" charset="0"/>
        </a:defRPr>
      </a:lvl8pPr>
      <a:lvl9pPr marL="1828800" algn="ctr" rtl="0" fontAlgn="base">
        <a:spcBef>
          <a:spcPct val="0"/>
        </a:spcBef>
        <a:spcAft>
          <a:spcPct val="0"/>
        </a:spcAft>
        <a:defRPr sz="20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1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200">
          <a:solidFill>
            <a:schemeClr val="tx1"/>
          </a:solidFill>
          <a:latin typeface="+mn-lt"/>
        </a:defRPr>
      </a:lvl2pPr>
      <a:lvl3pPr marL="1143000" indent="-228600" algn="l" rtl="0" eaLnBrk="0" fontAlgn="base" hangingPunct="0">
        <a:spcBef>
          <a:spcPct val="20000"/>
        </a:spcBef>
        <a:spcAft>
          <a:spcPct val="0"/>
        </a:spcAft>
        <a:buChar char="•"/>
        <a:defRPr sz="1200">
          <a:solidFill>
            <a:schemeClr val="tx1"/>
          </a:solidFill>
          <a:latin typeface="+mn-lt"/>
        </a:defRPr>
      </a:lvl3pPr>
      <a:lvl4pPr marL="1600200" indent="-228600" algn="l" rtl="0" eaLnBrk="0" fontAlgn="base" hangingPunct="0">
        <a:spcBef>
          <a:spcPct val="20000"/>
        </a:spcBef>
        <a:spcAft>
          <a:spcPct val="0"/>
        </a:spcAft>
        <a:buChar char="–"/>
        <a:defRPr sz="1200">
          <a:solidFill>
            <a:schemeClr val="tx1"/>
          </a:solidFill>
          <a:latin typeface="+mn-lt"/>
        </a:defRPr>
      </a:lvl4pPr>
      <a:lvl5pPr marL="2057400" indent="-228600" algn="l" rtl="0" eaLnBrk="0" fontAlgn="base" hangingPunct="0">
        <a:spcBef>
          <a:spcPct val="20000"/>
        </a:spcBef>
        <a:spcAft>
          <a:spcPct val="0"/>
        </a:spcAft>
        <a:buChar char="»"/>
        <a:defRPr sz="1200">
          <a:solidFill>
            <a:schemeClr val="tx1"/>
          </a:solidFill>
          <a:latin typeface="+mn-lt"/>
        </a:defRPr>
      </a:lvl5pPr>
      <a:lvl6pPr marL="2514600" indent="-228600" algn="l" rtl="0" fontAlgn="base">
        <a:spcBef>
          <a:spcPct val="20000"/>
        </a:spcBef>
        <a:spcAft>
          <a:spcPct val="0"/>
        </a:spcAft>
        <a:buChar char="»"/>
        <a:defRPr sz="1200">
          <a:solidFill>
            <a:schemeClr val="tx1"/>
          </a:solidFill>
          <a:latin typeface="+mn-lt"/>
        </a:defRPr>
      </a:lvl6pPr>
      <a:lvl7pPr marL="2971800" indent="-228600" algn="l" rtl="0" fontAlgn="base">
        <a:spcBef>
          <a:spcPct val="20000"/>
        </a:spcBef>
        <a:spcAft>
          <a:spcPct val="0"/>
        </a:spcAft>
        <a:buChar char="»"/>
        <a:defRPr sz="1200">
          <a:solidFill>
            <a:schemeClr val="tx1"/>
          </a:solidFill>
          <a:latin typeface="+mn-lt"/>
        </a:defRPr>
      </a:lvl7pPr>
      <a:lvl8pPr marL="3429000" indent="-228600" algn="l" rtl="0" fontAlgn="base">
        <a:spcBef>
          <a:spcPct val="20000"/>
        </a:spcBef>
        <a:spcAft>
          <a:spcPct val="0"/>
        </a:spcAft>
        <a:buChar char="»"/>
        <a:defRPr sz="1200">
          <a:solidFill>
            <a:schemeClr val="tx1"/>
          </a:solidFill>
          <a:latin typeface="+mn-lt"/>
        </a:defRPr>
      </a:lvl8pPr>
      <a:lvl9pPr marL="3886200" indent="-228600" algn="l" rtl="0" fontAlgn="base">
        <a:spcBef>
          <a:spcPct val="20000"/>
        </a:spcBef>
        <a:spcAft>
          <a:spcPct val="0"/>
        </a:spcAft>
        <a:buChar char="»"/>
        <a:defRPr sz="12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dirty="0" smtClean="0"/>
              <a:t>Das Periodensystem der Elemente (PSE)</a:t>
            </a:r>
            <a:r>
              <a:rPr lang="de-DE" sz="1800" dirty="0" smtClean="0"/>
              <a:t/>
            </a:r>
            <a:br>
              <a:rPr lang="de-DE" sz="1800" dirty="0" smtClean="0"/>
            </a:br>
            <a:r>
              <a:rPr lang="de-DE" sz="1400" dirty="0" smtClean="0"/>
              <a:t>(Lehrenden-Information, Stand </a:t>
            </a:r>
            <a:fld id="{6DE93AA9-C347-44B2-96E9-FADF5B019CBB}" type="datetime1">
              <a:rPr lang="de-DE" sz="1400" smtClean="0"/>
              <a:pPr eaLnBrk="1" hangingPunct="1"/>
              <a:t>09.07.2013</a:t>
            </a:fld>
            <a:r>
              <a:rPr lang="de-DE" sz="1400" dirty="0" smtClean="0"/>
              <a:t>)</a:t>
            </a:r>
          </a:p>
        </p:txBody>
      </p:sp>
      <p:sp>
        <p:nvSpPr>
          <p:cNvPr id="2051" name="Rectangle 3"/>
          <p:cNvSpPr>
            <a:spLocks noGrp="1" noChangeArrowheads="1"/>
          </p:cNvSpPr>
          <p:nvPr>
            <p:ph type="body" idx="1"/>
          </p:nvPr>
        </p:nvSpPr>
        <p:spPr>
          <a:xfrm>
            <a:off x="188913" y="633413"/>
            <a:ext cx="6480175" cy="142875"/>
          </a:xfrm>
        </p:spPr>
        <p:txBody>
          <a:bodyPr/>
          <a:lstStyle/>
          <a:p>
            <a:pPr algn="ctr" eaLnBrk="1" hangingPunct="1">
              <a:lnSpc>
                <a:spcPct val="80000"/>
              </a:lnSpc>
              <a:buFontTx/>
              <a:buNone/>
            </a:pPr>
            <a:r>
              <a:rPr lang="de-DE" sz="800" smtClean="0"/>
              <a:t>Kärtchentisch und Abgestufte Lernhilfe nach einem Vorschlag von  T. Freiman; überarbeitet von  W. Habelitz-Tkotz, W. Wagner</a:t>
            </a:r>
          </a:p>
        </p:txBody>
      </p:sp>
      <p:sp>
        <p:nvSpPr>
          <p:cNvPr id="8196" name="Rectangle 4"/>
          <p:cNvSpPr>
            <a:spLocks noChangeArrowheads="1"/>
          </p:cNvSpPr>
          <p:nvPr/>
        </p:nvSpPr>
        <p:spPr bwMode="auto">
          <a:xfrm>
            <a:off x="188913" y="992882"/>
            <a:ext cx="6480175" cy="8640068"/>
          </a:xfrm>
          <a:prstGeom prst="rect">
            <a:avLst/>
          </a:prstGeom>
          <a:noFill/>
          <a:ln w="9525">
            <a:noFill/>
            <a:miter lim="800000"/>
            <a:headEnd/>
            <a:tailEnd/>
          </a:ln>
          <a:effectLst/>
        </p:spPr>
        <p:txBody>
          <a:bodyPr/>
          <a:lstStyle/>
          <a:p>
            <a:pPr marL="180975" indent="-180975">
              <a:lnSpc>
                <a:spcPct val="90000"/>
              </a:lnSpc>
              <a:spcBef>
                <a:spcPct val="20000"/>
              </a:spcBef>
              <a:defRPr/>
            </a:pPr>
            <a:r>
              <a:rPr lang="de-DE" sz="1400" b="1" dirty="0"/>
              <a:t>Lehrziele:</a:t>
            </a:r>
          </a:p>
          <a:p>
            <a:pPr>
              <a:lnSpc>
                <a:spcPct val="90000"/>
              </a:lnSpc>
              <a:spcBef>
                <a:spcPct val="20000"/>
              </a:spcBef>
              <a:defRPr/>
            </a:pPr>
            <a:r>
              <a:rPr lang="de-DE" sz="1200" dirty="0"/>
              <a:t>Begreifen der Systematik der Elementanordnung im PSE nach </a:t>
            </a:r>
            <a:r>
              <a:rPr lang="de-DE" sz="1200" dirty="0" err="1"/>
              <a:t>Mendelejew</a:t>
            </a:r>
            <a:r>
              <a:rPr lang="de-DE" sz="1200" dirty="0"/>
              <a:t> und Meyer</a:t>
            </a:r>
            <a:r>
              <a:rPr lang="de-DE" sz="1200" dirty="0" smtClean="0"/>
              <a:t>. </a:t>
            </a:r>
            <a:r>
              <a:rPr lang="de-DE" sz="1200" b="1" dirty="0" smtClean="0">
                <a:solidFill>
                  <a:srgbClr val="00FF00"/>
                </a:solidFill>
              </a:rPr>
              <a:t>Schwierigkeitsstufe 1.</a:t>
            </a:r>
          </a:p>
          <a:p>
            <a:pPr>
              <a:lnSpc>
                <a:spcPct val="90000"/>
              </a:lnSpc>
              <a:spcBef>
                <a:spcPct val="20000"/>
              </a:spcBef>
              <a:defRPr/>
            </a:pPr>
            <a:endParaRPr lang="de-DE" sz="1200" b="1" dirty="0">
              <a:solidFill>
                <a:srgbClr val="00FF00"/>
              </a:solidFill>
            </a:endParaRPr>
          </a:p>
          <a:p>
            <a:pPr marL="180975" indent="-180975">
              <a:lnSpc>
                <a:spcPct val="90000"/>
              </a:lnSpc>
              <a:spcBef>
                <a:spcPct val="20000"/>
              </a:spcBef>
              <a:defRPr/>
            </a:pPr>
            <a:r>
              <a:rPr lang="de-DE" sz="1400" b="1" dirty="0"/>
              <a:t>Vorkenntnisse:</a:t>
            </a:r>
          </a:p>
          <a:p>
            <a:pPr marL="180975" indent="-180975">
              <a:lnSpc>
                <a:spcPct val="90000"/>
              </a:lnSpc>
              <a:spcBef>
                <a:spcPct val="20000"/>
              </a:spcBef>
              <a:defRPr/>
            </a:pPr>
            <a:r>
              <a:rPr lang="de-DE" sz="1200" dirty="0" err="1"/>
              <a:t>Atombau</a:t>
            </a:r>
            <a:r>
              <a:rPr lang="de-DE" sz="1200" dirty="0"/>
              <a:t>, Stöchiometrie </a:t>
            </a:r>
            <a:endParaRPr lang="de-DE" sz="1200" dirty="0" smtClean="0"/>
          </a:p>
          <a:p>
            <a:pPr marL="180975" indent="-180975">
              <a:lnSpc>
                <a:spcPct val="90000"/>
              </a:lnSpc>
              <a:spcBef>
                <a:spcPct val="20000"/>
              </a:spcBef>
              <a:defRPr/>
            </a:pPr>
            <a:endParaRPr lang="de-DE" sz="1200" dirty="0">
              <a:solidFill>
                <a:srgbClr val="FF00FF"/>
              </a:solidFill>
            </a:endParaRPr>
          </a:p>
          <a:p>
            <a:pPr marL="180975" indent="-180975">
              <a:lnSpc>
                <a:spcPct val="90000"/>
              </a:lnSpc>
              <a:spcBef>
                <a:spcPct val="20000"/>
              </a:spcBef>
              <a:defRPr/>
            </a:pPr>
            <a:r>
              <a:rPr lang="de-DE" sz="1400" b="1" dirty="0"/>
              <a:t>Vorbereitung:</a:t>
            </a:r>
          </a:p>
          <a:p>
            <a:pPr>
              <a:lnSpc>
                <a:spcPct val="90000"/>
              </a:lnSpc>
              <a:spcBef>
                <a:spcPct val="20000"/>
              </a:spcBef>
              <a:defRPr/>
            </a:pPr>
            <a:r>
              <a:rPr lang="de-DE" sz="1200" dirty="0" smtClean="0"/>
              <a:t>1 </a:t>
            </a:r>
            <a:r>
              <a:rPr lang="de-DE" sz="1200" dirty="0"/>
              <a:t>Satz (laminierte) Elemente-Kärtchen auf festerem Papier (&gt;120g/m</a:t>
            </a:r>
            <a:r>
              <a:rPr lang="de-DE" sz="1200" baseline="30000" dirty="0"/>
              <a:t>2</a:t>
            </a:r>
            <a:r>
              <a:rPr lang="de-DE" sz="1200" dirty="0"/>
              <a:t>) </a:t>
            </a:r>
            <a:r>
              <a:rPr lang="de-DE" sz="1200" dirty="0" smtClean="0"/>
              <a:t>herstellen. </a:t>
            </a:r>
            <a:r>
              <a:rPr lang="de-DE" sz="1200" b="1" dirty="0"/>
              <a:t>Elemente-Kärtchen sollten unter PowerPoint als Handzettel, </a:t>
            </a:r>
            <a:r>
              <a:rPr lang="de-DE" sz="1200" b="1" dirty="0" smtClean="0"/>
              <a:t>2 </a:t>
            </a:r>
            <a:r>
              <a:rPr lang="de-DE" sz="1200" b="1" dirty="0"/>
              <a:t>Folien pro Seite, mit Folienrahmen ausgedruckt werden. </a:t>
            </a:r>
            <a:r>
              <a:rPr lang="de-DE" sz="1200" dirty="0"/>
              <a:t>Entlang der Rahmenlinien kann man leicht und sauber ausschneiden. </a:t>
            </a:r>
            <a:endParaRPr lang="de-DE" sz="1200" dirty="0" smtClean="0"/>
          </a:p>
          <a:p>
            <a:pPr>
              <a:lnSpc>
                <a:spcPct val="90000"/>
              </a:lnSpc>
              <a:spcBef>
                <a:spcPct val="20000"/>
              </a:spcBef>
              <a:defRPr/>
            </a:pPr>
            <a:endParaRPr lang="de-DE" sz="1200" dirty="0">
              <a:solidFill>
                <a:srgbClr val="FF00FF"/>
              </a:solidFill>
            </a:endParaRPr>
          </a:p>
          <a:p>
            <a:pPr marL="180975" indent="-180975">
              <a:lnSpc>
                <a:spcPct val="90000"/>
              </a:lnSpc>
              <a:spcBef>
                <a:spcPct val="20000"/>
              </a:spcBef>
              <a:defRPr/>
            </a:pPr>
            <a:r>
              <a:rPr lang="de-DE" sz="1400" b="1" dirty="0"/>
              <a:t>Einsatz im Unterricht:</a:t>
            </a:r>
          </a:p>
          <a:p>
            <a:pPr>
              <a:lnSpc>
                <a:spcPct val="90000"/>
              </a:lnSpc>
              <a:spcBef>
                <a:spcPct val="20000"/>
              </a:spcBef>
              <a:defRPr/>
            </a:pPr>
            <a:r>
              <a:rPr lang="de-DE" sz="1200" dirty="0"/>
              <a:t>Didaktischer Ort: </a:t>
            </a:r>
            <a:r>
              <a:rPr lang="de-DE" sz="1200" dirty="0" smtClean="0"/>
              <a:t>Erarbeitungsphase (lehrendenzentriert). </a:t>
            </a:r>
            <a:r>
              <a:rPr lang="de-DE" sz="1200" dirty="0"/>
              <a:t>Lassen Sie die Lernenden das PSE </a:t>
            </a:r>
            <a:r>
              <a:rPr lang="de-DE" sz="1200" dirty="0" smtClean="0"/>
              <a:t>begrenzt selber entdecken (für konkrete Denker). Lehrender beginnt mit Li und </a:t>
            </a:r>
            <a:r>
              <a:rPr lang="de-DE" sz="1200" dirty="0" err="1" smtClean="0"/>
              <a:t>Be</a:t>
            </a:r>
            <a:r>
              <a:rPr lang="de-DE" sz="1200" dirty="0" smtClean="0"/>
              <a:t>, Lernende versuchen, definiert ihre Karte los zu werden. Sie müssen stets begründen, warum sie annehmen, dass sie passt. Der Tisch bzw. die Tafel (bei Magnetapplikation) sind in der Breite begrenzt. Wo man die „Zeilenschaltung“ am besten anbringt kann verraten oder diskutiert werden. Zum Schluss legt der Lehrende H und He, die Lernenden können diskutieren, ob es zu den gefundenen  beiden Regeln passt.</a:t>
            </a:r>
          </a:p>
          <a:p>
            <a:pPr>
              <a:lnSpc>
                <a:spcPct val="90000"/>
              </a:lnSpc>
              <a:spcBef>
                <a:spcPct val="20000"/>
              </a:spcBef>
              <a:defRPr/>
            </a:pPr>
            <a:r>
              <a:rPr lang="de-DE" sz="1200" dirty="0" smtClean="0"/>
              <a:t>Bitte beachten: Masseninversionen. </a:t>
            </a:r>
          </a:p>
          <a:p>
            <a:pPr>
              <a:lnSpc>
                <a:spcPct val="90000"/>
              </a:lnSpc>
              <a:spcBef>
                <a:spcPct val="20000"/>
              </a:spcBef>
              <a:defRPr/>
            </a:pPr>
            <a:endParaRPr lang="de-DE" sz="1200" dirty="0"/>
          </a:p>
          <a:p>
            <a:pPr marL="180975" indent="-180975">
              <a:lnSpc>
                <a:spcPct val="90000"/>
              </a:lnSpc>
              <a:spcBef>
                <a:spcPct val="20000"/>
              </a:spcBef>
              <a:defRPr/>
            </a:pPr>
            <a:r>
              <a:rPr lang="de-DE" sz="1400" b="1" dirty="0" smtClean="0"/>
              <a:t>Material</a:t>
            </a:r>
            <a:r>
              <a:rPr lang="de-DE" sz="1400" b="1" dirty="0"/>
              <a:t>:</a:t>
            </a:r>
          </a:p>
          <a:p>
            <a:pPr marL="180975" indent="-180975">
              <a:lnSpc>
                <a:spcPct val="90000"/>
              </a:lnSpc>
              <a:spcBef>
                <a:spcPct val="20000"/>
              </a:spcBef>
              <a:defRPr/>
            </a:pPr>
            <a:r>
              <a:rPr lang="de-DE" sz="1200" dirty="0"/>
              <a:t>Diese Material besteht aus </a:t>
            </a:r>
            <a:r>
              <a:rPr lang="de-DE" sz="1200" dirty="0" smtClean="0"/>
              <a:t>4 </a:t>
            </a:r>
            <a:r>
              <a:rPr lang="de-DE" sz="1200" dirty="0"/>
              <a:t>Dateien:</a:t>
            </a:r>
          </a:p>
          <a:p>
            <a:pPr marL="180975" indent="-180975">
              <a:lnSpc>
                <a:spcPct val="90000"/>
              </a:lnSpc>
              <a:spcBef>
                <a:spcPct val="20000"/>
              </a:spcBef>
              <a:buFontTx/>
              <a:buChar char="•"/>
              <a:defRPr/>
            </a:pPr>
            <a:r>
              <a:rPr lang="de-DE" sz="1200" dirty="0"/>
              <a:t>dieser Datei mit </a:t>
            </a:r>
            <a:r>
              <a:rPr lang="de-DE" sz="1200" dirty="0" smtClean="0"/>
              <a:t>Lehrenden-Information (mb11_pse_st1.pptx)</a:t>
            </a:r>
            <a:endParaRPr lang="de-DE" sz="1200" dirty="0"/>
          </a:p>
          <a:p>
            <a:pPr marL="180975" indent="-180975">
              <a:lnSpc>
                <a:spcPct val="90000"/>
              </a:lnSpc>
              <a:spcBef>
                <a:spcPct val="20000"/>
              </a:spcBef>
              <a:buFontTx/>
              <a:buChar char="•"/>
              <a:defRPr/>
            </a:pPr>
            <a:r>
              <a:rPr lang="de-DE" sz="1200" dirty="0" err="1" smtClean="0"/>
              <a:t>Elementekärtchen</a:t>
            </a:r>
            <a:r>
              <a:rPr lang="de-DE" sz="1200" dirty="0" smtClean="0"/>
              <a:t> für die Lernenden (mb11_pse_v1.pptx)</a:t>
            </a:r>
            <a:endParaRPr lang="de-DE" sz="1200" dirty="0"/>
          </a:p>
          <a:p>
            <a:pPr marL="180975" indent="-180975">
              <a:lnSpc>
                <a:spcPct val="90000"/>
              </a:lnSpc>
              <a:spcBef>
                <a:spcPct val="20000"/>
              </a:spcBef>
              <a:buFontTx/>
              <a:buChar char="•"/>
              <a:defRPr/>
            </a:pPr>
            <a:r>
              <a:rPr lang="de-DE" sz="1200" dirty="0" smtClean="0"/>
              <a:t>Einstiegs- bzw. Hilfetext </a:t>
            </a:r>
            <a:r>
              <a:rPr lang="de-DE" sz="1200" dirty="0"/>
              <a:t>(</a:t>
            </a:r>
            <a:r>
              <a:rPr lang="de-DE" sz="1200" dirty="0" smtClean="0"/>
              <a:t>mb11_pse_a1.pptx</a:t>
            </a:r>
            <a:r>
              <a:rPr lang="de-DE" sz="1200" dirty="0" smtClean="0"/>
              <a:t>)</a:t>
            </a:r>
          </a:p>
          <a:p>
            <a:pPr marL="180975" indent="-180975">
              <a:lnSpc>
                <a:spcPct val="90000"/>
              </a:lnSpc>
              <a:spcBef>
                <a:spcPct val="20000"/>
              </a:spcBef>
              <a:buFontTx/>
              <a:buChar char="•"/>
              <a:defRPr/>
            </a:pPr>
            <a:r>
              <a:rPr lang="de-DE" sz="1200" dirty="0" smtClean="0"/>
              <a:t>Lehrenden-Kärtchen bzw. Lösungsübersicht </a:t>
            </a:r>
            <a:r>
              <a:rPr lang="de-DE" sz="1200" smtClean="0"/>
              <a:t>(</a:t>
            </a:r>
            <a:r>
              <a:rPr lang="de-DE" sz="1200" smtClean="0"/>
              <a:t>mb11_pse_l1.pptx).</a:t>
            </a:r>
            <a:endParaRPr lang="de-DE" sz="1200" dirty="0" smtClean="0"/>
          </a:p>
          <a:p>
            <a:pPr marL="180975" indent="-180975">
              <a:lnSpc>
                <a:spcPct val="90000"/>
              </a:lnSpc>
              <a:spcBef>
                <a:spcPct val="20000"/>
              </a:spcBef>
              <a:buFontTx/>
              <a:buChar char="•"/>
              <a:defRPr/>
            </a:pPr>
            <a:endParaRPr lang="de-DE" sz="1200" dirty="0">
              <a:solidFill>
                <a:srgbClr val="FF00FF"/>
              </a:solidFill>
            </a:endParaRPr>
          </a:p>
          <a:p>
            <a:pPr marL="180975" indent="-180975">
              <a:lnSpc>
                <a:spcPct val="90000"/>
              </a:lnSpc>
              <a:spcBef>
                <a:spcPct val="20000"/>
              </a:spcBef>
              <a:defRPr/>
            </a:pPr>
            <a:r>
              <a:rPr lang="de-DE" sz="1400" b="1" dirty="0" smtClean="0"/>
              <a:t>Durchführung</a:t>
            </a:r>
            <a:r>
              <a:rPr lang="de-DE" sz="1400" b="1" dirty="0"/>
              <a:t>:</a:t>
            </a:r>
          </a:p>
          <a:p>
            <a:pPr>
              <a:lnSpc>
                <a:spcPct val="90000"/>
              </a:lnSpc>
              <a:spcBef>
                <a:spcPct val="20000"/>
              </a:spcBef>
              <a:defRPr/>
            </a:pPr>
            <a:r>
              <a:rPr lang="de-DE" sz="1200" dirty="0" smtClean="0"/>
              <a:t>Sozialform (differenzierte) Gruppenarbeit oder Klassenarbeit</a:t>
            </a:r>
            <a:r>
              <a:rPr lang="de-DE" sz="1200" dirty="0"/>
              <a:t>. Die </a:t>
            </a:r>
            <a:r>
              <a:rPr lang="de-DE" sz="1200" dirty="0" err="1" smtClean="0"/>
              <a:t>Elementekärtchen</a:t>
            </a:r>
            <a:r>
              <a:rPr lang="de-DE" sz="1200" dirty="0" smtClean="0"/>
              <a:t> </a:t>
            </a:r>
            <a:r>
              <a:rPr lang="de-DE" sz="1200" dirty="0"/>
              <a:t>werden, bis auf </a:t>
            </a:r>
            <a:r>
              <a:rPr lang="de-DE" sz="1200" dirty="0" smtClean="0"/>
              <a:t>H, He (ev. Li und </a:t>
            </a:r>
            <a:r>
              <a:rPr lang="de-DE" sz="1200" dirty="0" err="1" smtClean="0"/>
              <a:t>Be</a:t>
            </a:r>
            <a:r>
              <a:rPr lang="de-DE" sz="1200" dirty="0" smtClean="0"/>
              <a:t>) </a:t>
            </a:r>
            <a:r>
              <a:rPr lang="de-DE" sz="1200" dirty="0"/>
              <a:t>gleichmäßig auf die Lernenden verteilt. Der Lehrende kann die Aufgabe erleichtern, indem er Li </a:t>
            </a:r>
            <a:r>
              <a:rPr lang="de-DE" sz="1200" dirty="0" smtClean="0"/>
              <a:t>und ggf. </a:t>
            </a:r>
            <a:r>
              <a:rPr lang="de-DE" sz="1200" dirty="0" err="1" smtClean="0"/>
              <a:t>Be</a:t>
            </a:r>
            <a:r>
              <a:rPr lang="de-DE" sz="1200" dirty="0" smtClean="0"/>
              <a:t> als erste(s) Element(e) </a:t>
            </a:r>
            <a:r>
              <a:rPr lang="de-DE" sz="1200" dirty="0"/>
              <a:t>vorgibt</a:t>
            </a:r>
            <a:r>
              <a:rPr lang="de-DE" sz="1200" dirty="0" smtClean="0"/>
              <a:t>.</a:t>
            </a:r>
            <a:endParaRPr lang="de-DE" sz="1200" dirty="0">
              <a:solidFill>
                <a:srgbClr val="FF00FF"/>
              </a:solidFill>
            </a:endParaRPr>
          </a:p>
          <a:p>
            <a:pPr marL="180975" indent="-180975">
              <a:lnSpc>
                <a:spcPct val="90000"/>
              </a:lnSpc>
              <a:spcBef>
                <a:spcPct val="20000"/>
              </a:spcBef>
              <a:defRPr/>
            </a:pPr>
            <a:endParaRPr lang="de-DE" sz="800" dirty="0"/>
          </a:p>
          <a:p>
            <a:pPr marL="180975" indent="-180975">
              <a:lnSpc>
                <a:spcPct val="90000"/>
              </a:lnSpc>
              <a:spcBef>
                <a:spcPct val="20000"/>
              </a:spcBef>
              <a:defRPr/>
            </a:pPr>
            <a:r>
              <a:rPr lang="de-DE" sz="1400" b="1" dirty="0"/>
              <a:t>Dauer:</a:t>
            </a:r>
            <a:r>
              <a:rPr lang="de-DE" sz="1400" dirty="0"/>
              <a:t> </a:t>
            </a:r>
            <a:r>
              <a:rPr lang="de-DE" sz="1200" dirty="0" smtClean="0"/>
              <a:t>20 </a:t>
            </a:r>
            <a:r>
              <a:rPr lang="de-DE" sz="1200" dirty="0"/>
              <a:t>Minuten.</a:t>
            </a:r>
          </a:p>
          <a:p>
            <a:pPr marL="180975" indent="-180975">
              <a:lnSpc>
                <a:spcPct val="90000"/>
              </a:lnSpc>
              <a:spcBef>
                <a:spcPct val="20000"/>
              </a:spcBef>
              <a:defRPr/>
            </a:pPr>
            <a:endParaRPr lang="de-DE" sz="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302</Words>
  <Application>Microsoft Office PowerPoint</Application>
  <PresentationFormat>A4-Papier (210x297 mm)</PresentationFormat>
  <Paragraphs>26</Paragraphs>
  <Slides>1</Slides>
  <Notes>0</Notes>
  <HiddenSlides>0</HiddenSlides>
  <MMClips>0</MMClips>
  <ScaleCrop>false</ScaleCrop>
  <HeadingPairs>
    <vt:vector size="4" baseType="variant">
      <vt:variant>
        <vt:lpstr>Design</vt:lpstr>
      </vt:variant>
      <vt:variant>
        <vt:i4>1</vt:i4>
      </vt:variant>
      <vt:variant>
        <vt:lpstr>Folientitel</vt:lpstr>
      </vt:variant>
      <vt:variant>
        <vt:i4>1</vt:i4>
      </vt:variant>
    </vt:vector>
  </HeadingPairs>
  <TitlesOfParts>
    <vt:vector size="2" baseType="lpstr">
      <vt:lpstr>Standarddesign</vt:lpstr>
      <vt:lpstr>Das Periodensystem der Elemente (PSE) (Lehrenden-Information, Stand 09.07.2013)</vt:lpstr>
    </vt:vector>
  </TitlesOfParts>
  <Company>Universität Bayreuth, Didaktik der Chemie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Walter Wagner</dc:creator>
  <cp:lastModifiedBy>Walter Wagner</cp:lastModifiedBy>
  <cp:revision>105</cp:revision>
  <dcterms:created xsi:type="dcterms:W3CDTF">2008-02-21T10:17:34Z</dcterms:created>
  <dcterms:modified xsi:type="dcterms:W3CDTF">2013-07-09T15:27:27Z</dcterms:modified>
</cp:coreProperties>
</file>