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65"/>
  </p:notesMasterIdLst>
  <p:sldIdLst>
    <p:sldId id="256" r:id="rId4"/>
    <p:sldId id="283" r:id="rId5"/>
    <p:sldId id="260" r:id="rId6"/>
    <p:sldId id="292" r:id="rId7"/>
    <p:sldId id="291" r:id="rId8"/>
    <p:sldId id="286" r:id="rId9"/>
    <p:sldId id="258" r:id="rId10"/>
    <p:sldId id="285" r:id="rId11"/>
    <p:sldId id="257" r:id="rId12"/>
    <p:sldId id="284" r:id="rId13"/>
    <p:sldId id="259" r:id="rId14"/>
    <p:sldId id="287" r:id="rId15"/>
    <p:sldId id="309" r:id="rId16"/>
    <p:sldId id="329" r:id="rId17"/>
    <p:sldId id="261" r:id="rId18"/>
    <p:sldId id="262" r:id="rId19"/>
    <p:sldId id="305" r:id="rId20"/>
    <p:sldId id="331" r:id="rId21"/>
    <p:sldId id="306" r:id="rId22"/>
    <p:sldId id="308" r:id="rId23"/>
    <p:sldId id="295" r:id="rId24"/>
    <p:sldId id="296" r:id="rId25"/>
    <p:sldId id="293" r:id="rId26"/>
    <p:sldId id="298" r:id="rId27"/>
    <p:sldId id="294" r:id="rId28"/>
    <p:sldId id="264" r:id="rId29"/>
    <p:sldId id="263" r:id="rId30"/>
    <p:sldId id="301" r:id="rId31"/>
    <p:sldId id="269" r:id="rId32"/>
    <p:sldId id="270" r:id="rId33"/>
    <p:sldId id="302" r:id="rId34"/>
    <p:sldId id="303" r:id="rId35"/>
    <p:sldId id="317" r:id="rId36"/>
    <p:sldId id="318" r:id="rId37"/>
    <p:sldId id="319" r:id="rId38"/>
    <p:sldId id="320" r:id="rId39"/>
    <p:sldId id="310" r:id="rId40"/>
    <p:sldId id="330" r:id="rId41"/>
    <p:sldId id="313" r:id="rId42"/>
    <p:sldId id="312" r:id="rId43"/>
    <p:sldId id="273" r:id="rId44"/>
    <p:sldId id="274" r:id="rId45"/>
    <p:sldId id="265" r:id="rId46"/>
    <p:sldId id="266" r:id="rId47"/>
    <p:sldId id="316" r:id="rId48"/>
    <p:sldId id="315" r:id="rId49"/>
    <p:sldId id="321" r:id="rId50"/>
    <p:sldId id="322" r:id="rId51"/>
    <p:sldId id="279" r:id="rId52"/>
    <p:sldId id="288" r:id="rId53"/>
    <p:sldId id="324" r:id="rId54"/>
    <p:sldId id="325" r:id="rId55"/>
    <p:sldId id="328" r:id="rId56"/>
    <p:sldId id="327" r:id="rId57"/>
    <p:sldId id="280" r:id="rId58"/>
    <p:sldId id="289" r:id="rId59"/>
    <p:sldId id="323" r:id="rId60"/>
    <p:sldId id="326" r:id="rId61"/>
    <p:sldId id="281" r:id="rId62"/>
    <p:sldId id="290" r:id="rId63"/>
    <p:sldId id="282" r:id="rId64"/>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orient="horz" pos="3181" userDrawn="1">
          <p15:clr>
            <a:srgbClr val="A4A3A4"/>
          </p15:clr>
        </p15:guide>
        <p15:guide id="4" orient="horz" pos="9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02" autoAdjust="0"/>
    <p:restoredTop sz="94660"/>
  </p:normalViewPr>
  <p:slideViewPr>
    <p:cSldViewPr snapToGrid="0" showGuides="1">
      <p:cViewPr varScale="1">
        <p:scale>
          <a:sx n="111" d="100"/>
          <a:sy n="111" d="100"/>
        </p:scale>
        <p:origin x="402" y="108"/>
      </p:cViewPr>
      <p:guideLst>
        <p:guide orient="horz" pos="2160"/>
        <p:guide pos="3120"/>
        <p:guide orient="horz" pos="3181"/>
        <p:guide orient="horz" pos="913"/>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16.07.2019</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8" name="Titel 7"/>
          <p:cNvSpPr>
            <a:spLocks noGrp="1"/>
          </p:cNvSpPr>
          <p:nvPr>
            <p:ph type="title"/>
          </p:nvPr>
        </p:nvSpPr>
        <p:spPr/>
        <p:txBody>
          <a:bodyPr>
            <a:noAutofit/>
          </a:body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smtClean="0"/>
          </a:p>
        </p:txBody>
      </p:sp>
      <p:sp>
        <p:nvSpPr>
          <p:cNvPr id="2" name="Foliennummernplatzhalter 1"/>
          <p:cNvSpPr>
            <a:spLocks noGrp="1"/>
          </p:cNvSpPr>
          <p:nvPr>
            <p:ph type="sldNum" sz="quarter" idx="12"/>
          </p:nvPr>
        </p:nvSpPr>
        <p:spPr/>
        <p:txBody>
          <a:bodyPr/>
          <a:lstStyle/>
          <a:p>
            <a:fld id="{512B0DB9-0322-4ED9-940E-5222A7C612BE}" type="slidenum">
              <a:rPr lang="de-DE" smtClean="0"/>
              <a:pPr/>
              <a:t>‹Nr.›</a:t>
            </a:fld>
            <a:endParaRPr lang="de-DE" dirty="0"/>
          </a:p>
        </p:txBody>
      </p:sp>
    </p:spTree>
    <p:extLst>
      <p:ext uri="{BB962C8B-B14F-4D97-AF65-F5344CB8AC3E}">
        <p14:creationId xmlns:p14="http://schemas.microsoft.com/office/powerpoint/2010/main" val="3667053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smtClean="0"/>
              <a:t>Entsorgung</a:t>
            </a:r>
            <a:endParaRPr lang="de-DE" sz="2800" dirty="0"/>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smtClean="0"/>
              <a:t>Hilfe</a:t>
            </a:r>
            <a:endParaRPr lang="de-DE" sz="2800" dirty="0"/>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smtClean="0"/>
              <a:t>Hilfe</a:t>
            </a:r>
            <a:endParaRPr lang="de-DE" sz="2800" dirty="0"/>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smtClean="0"/>
              <a:t>Lösung</a:t>
            </a:r>
            <a:endParaRPr lang="de-DE" sz="2800" dirty="0"/>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smtClean="0"/>
              <a:t>Lösung</a:t>
            </a:r>
            <a:endParaRPr lang="de-DE" sz="2800" dirty="0"/>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smtClean="0"/>
              <a:t>Ordne</a:t>
            </a:r>
            <a:r>
              <a:rPr lang="de-DE" b="1" baseline="0" dirty="0" smtClean="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smtClean="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smtClean="0"/>
              <a:t>Selbsteinschätzung</a:t>
            </a:r>
            <a:endParaRPr lang="de-DE" sz="2800" dirty="0"/>
          </a:p>
        </p:txBody>
      </p:sp>
    </p:spTree>
    <p:extLst>
      <p:ext uri="{BB962C8B-B14F-4D97-AF65-F5344CB8AC3E}">
        <p14:creationId xmlns:p14="http://schemas.microsoft.com/office/powerpoint/2010/main" val="14064874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fld id="{512B0DB9-0322-4ED9-940E-5222A7C612BE}" type="slidenum">
              <a:rPr lang="de-DE" smtClean="0"/>
              <a:pPr/>
              <a:t>‹Nr.›</a:t>
            </a:fld>
            <a:endParaRPr lang="de-DE"/>
          </a:p>
        </p:txBody>
      </p:sp>
    </p:spTree>
    <p:extLst>
      <p:ext uri="{BB962C8B-B14F-4D97-AF65-F5344CB8AC3E}">
        <p14:creationId xmlns:p14="http://schemas.microsoft.com/office/powerpoint/2010/main" val="36220714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84609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smtClean="0"/>
              <a:t>Textmasterformat bearbeiten</a:t>
            </a:r>
          </a:p>
        </p:txBody>
      </p:sp>
    </p:spTree>
    <p:extLst>
      <p:ext uri="{BB962C8B-B14F-4D97-AF65-F5344CB8AC3E}">
        <p14:creationId xmlns:p14="http://schemas.microsoft.com/office/powerpoint/2010/main" val="6578142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smtClean="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6.w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wmf"/><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6.wmf"/><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wmf"/><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3.wmf"/><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smtClean="0"/>
              <a:t>Eigenschaften von Salzen</a:t>
            </a:r>
            <a:endParaRPr lang="de-DE" dirty="0"/>
          </a:p>
        </p:txBody>
      </p:sp>
      <p:sp>
        <p:nvSpPr>
          <p:cNvPr id="3" name="Titel 2"/>
          <p:cNvSpPr>
            <a:spLocks noGrp="1"/>
          </p:cNvSpPr>
          <p:nvPr>
            <p:ph type="title"/>
          </p:nvPr>
        </p:nvSpPr>
        <p:spPr/>
        <p:txBody>
          <a:bodyPr/>
          <a:lstStyle/>
          <a:p>
            <a:r>
              <a:rPr lang="de-DE" dirty="0" smtClean="0"/>
              <a:t>„Salz oder nicht Salz, das ist hier die Frage“</a:t>
            </a:r>
            <a:endParaRPr lang="de-DE" dirty="0"/>
          </a:p>
        </p:txBody>
      </p:sp>
      <p:sp>
        <p:nvSpPr>
          <p:cNvPr id="4" name="Textplatzhalter 3"/>
          <p:cNvSpPr>
            <a:spLocks noGrp="1"/>
          </p:cNvSpPr>
          <p:nvPr>
            <p:ph type="body" sz="quarter" idx="11"/>
          </p:nvPr>
        </p:nvSpPr>
        <p:spPr/>
        <p:txBody>
          <a:bodyPr/>
          <a:lstStyle/>
          <a:p>
            <a:r>
              <a:rPr lang="de-DE" dirty="0" smtClean="0"/>
              <a:t>Stand </a:t>
            </a:r>
            <a:fld id="{A9BEE718-87D0-41C5-9461-1BBCA06E36BA}" type="datetime1">
              <a:rPr lang="de-DE" smtClean="0"/>
              <a:t>16.07.2019</a:t>
            </a:fld>
            <a:endParaRPr lang="de-DE" dirty="0"/>
          </a:p>
        </p:txBody>
      </p:sp>
      <p:pic>
        <p:nvPicPr>
          <p:cNvPr id="6" name="Grafik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09101" y="1637307"/>
            <a:ext cx="4287798" cy="3240000"/>
          </a:xfrm>
          <a:prstGeom prst="rect">
            <a:avLst/>
          </a:prstGeom>
        </p:spPr>
      </p:pic>
    </p:spTree>
    <p:extLst>
      <p:ext uri="{BB962C8B-B14F-4D97-AF65-F5344CB8AC3E}">
        <p14:creationId xmlns:p14="http://schemas.microsoft.com/office/powerpoint/2010/main" val="2762850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10</a:t>
            </a:fld>
            <a:endParaRPr lang="de-DE"/>
          </a:p>
        </p:txBody>
      </p:sp>
    </p:spTree>
    <p:extLst>
      <p:ext uri="{BB962C8B-B14F-4D97-AF65-F5344CB8AC3E}">
        <p14:creationId xmlns:p14="http://schemas.microsoft.com/office/powerpoint/2010/main" val="1266432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Mit dieser Kiste kannst du…</a:t>
            </a:r>
            <a:endParaRPr lang="de-DE" dirty="0"/>
          </a:p>
        </p:txBody>
      </p:sp>
      <p:sp>
        <p:nvSpPr>
          <p:cNvPr id="3" name="Inhaltsplatzhalter 2"/>
          <p:cNvSpPr>
            <a:spLocks noGrp="1"/>
          </p:cNvSpPr>
          <p:nvPr>
            <p:ph idx="1"/>
          </p:nvPr>
        </p:nvSpPr>
        <p:spPr/>
        <p:txBody>
          <a:bodyPr anchor="t"/>
          <a:lstStyle/>
          <a:p>
            <a:endParaRPr lang="de-DE" dirty="0" smtClean="0"/>
          </a:p>
          <a:p>
            <a:endParaRPr lang="de-DE" dirty="0"/>
          </a:p>
          <a:p>
            <a:endParaRPr lang="de-DE" dirty="0" smtClean="0"/>
          </a:p>
          <a:p>
            <a:r>
              <a:rPr lang="de-DE" dirty="0" smtClean="0"/>
              <a:t>…herausfinden, wie man ein weiß aussehendes Salz von anderen Stoffen unterscheiden kann, die genauso aussehen.</a:t>
            </a:r>
          </a:p>
          <a:p>
            <a:endParaRPr lang="de-DE" dirty="0" smtClean="0"/>
          </a:p>
          <a:p>
            <a:r>
              <a:rPr lang="de-DE" dirty="0" smtClean="0"/>
              <a:t>Dabei wirst du typische Merkmale eines Salzes kennen lernen.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11</a:t>
            </a:fld>
            <a:endParaRPr lang="de-DE"/>
          </a:p>
        </p:txBody>
      </p:sp>
      <p:pic>
        <p:nvPicPr>
          <p:cNvPr id="6" name="Inhaltsplatzhalter 2"/>
          <p:cNvPicPr>
            <a:picLocks noGrp="1" noChangeAspect="1"/>
          </p:cNvPicPr>
          <p:nvPr>
            <p:ph sz="quarter" idx="13"/>
          </p:nvPr>
        </p:nvPicPr>
        <p:blipFill>
          <a:blip r:embed="rId2"/>
          <a:stretch>
            <a:fillRect/>
          </a:stretch>
        </p:blipFill>
        <p:spPr>
          <a:xfrm>
            <a:off x="431800" y="510916"/>
            <a:ext cx="900113" cy="884756"/>
          </a:xfrm>
          <a:prstGeom prst="rect">
            <a:avLst/>
          </a:prstGeom>
        </p:spPr>
      </p:pic>
    </p:spTree>
    <p:extLst>
      <p:ext uri="{BB962C8B-B14F-4D97-AF65-F5344CB8AC3E}">
        <p14:creationId xmlns:p14="http://schemas.microsoft.com/office/powerpoint/2010/main" val="2055324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12</a:t>
            </a:fld>
            <a:endParaRPr lang="de-DE"/>
          </a:p>
        </p:txBody>
      </p:sp>
    </p:spTree>
    <p:extLst>
      <p:ext uri="{BB962C8B-B14F-4D97-AF65-F5344CB8AC3E}">
        <p14:creationId xmlns:p14="http://schemas.microsoft.com/office/powerpoint/2010/main" val="570638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1 von 3</a:t>
            </a:r>
            <a:endParaRPr lang="de-DE" dirty="0"/>
          </a:p>
        </p:txBody>
      </p:sp>
      <p:sp>
        <p:nvSpPr>
          <p:cNvPr id="3" name="Inhaltsplatzhalter 2"/>
          <p:cNvSpPr>
            <a:spLocks noGrp="1"/>
          </p:cNvSpPr>
          <p:nvPr>
            <p:ph idx="1"/>
          </p:nvPr>
        </p:nvSpPr>
        <p:spPr/>
        <p:txBody>
          <a:bodyPr/>
          <a:lstStyle/>
          <a:p>
            <a:endParaRPr lang="de-DE" dirty="0" smtClean="0"/>
          </a:p>
          <a:p>
            <a:endParaRPr lang="de-DE" dirty="0"/>
          </a:p>
          <a:p>
            <a:r>
              <a:rPr lang="de-DE" dirty="0" smtClean="0"/>
              <a:t>Du möchtest den Ermittlern natürlich helfen, Chemie ist schließlich dein Lieblingsfach.</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13</a:t>
            </a:fld>
            <a:endParaRPr lang="de-DE"/>
          </a:p>
        </p:txBody>
      </p:sp>
      <p:sp>
        <p:nvSpPr>
          <p:cNvPr id="7" name="Textplatzhalter 6"/>
          <p:cNvSpPr>
            <a:spLocks noGrp="1"/>
          </p:cNvSpPr>
          <p:nvPr>
            <p:ph type="body" sz="quarter" idx="15"/>
          </p:nvPr>
        </p:nvSpPr>
        <p:spPr/>
        <p:txBody>
          <a:bodyPr/>
          <a:lstStyle/>
          <a:p>
            <a:r>
              <a:rPr lang="de-DE" dirty="0" smtClean="0"/>
              <a:t>Überlege dir und notiere </a:t>
            </a:r>
            <a:r>
              <a:rPr lang="de-DE" dirty="0"/>
              <a:t>eine Folge von Schritten, wie du das Salz von anderen weißen Pulvern unterscheiden könntest</a:t>
            </a:r>
            <a:r>
              <a:rPr lang="de-DE" dirty="0" smtClean="0"/>
              <a:t>.</a:t>
            </a:r>
            <a:endParaRPr lang="de-DE" dirty="0"/>
          </a:p>
        </p:txBody>
      </p:sp>
      <p:pic>
        <p:nvPicPr>
          <p:cNvPr id="8"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9"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Tree>
    <p:extLst>
      <p:ext uri="{BB962C8B-B14F-4D97-AF65-F5344CB8AC3E}">
        <p14:creationId xmlns:p14="http://schemas.microsoft.com/office/powerpoint/2010/main" val="257584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14</a:t>
            </a:fld>
            <a:endParaRPr lang="de-DE"/>
          </a:p>
        </p:txBody>
      </p:sp>
    </p:spTree>
    <p:extLst>
      <p:ext uri="{BB962C8B-B14F-4D97-AF65-F5344CB8AC3E}">
        <p14:creationId xmlns:p14="http://schemas.microsoft.com/office/powerpoint/2010/main" val="243962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15</a:t>
            </a:fld>
            <a:endParaRPr lang="de-DE"/>
          </a:p>
        </p:txBody>
      </p:sp>
    </p:spTree>
    <p:extLst>
      <p:ext uri="{BB962C8B-B14F-4D97-AF65-F5344CB8AC3E}">
        <p14:creationId xmlns:p14="http://schemas.microsoft.com/office/powerpoint/2010/main" val="55882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endParaRPr lang="de-DE" dirty="0" smtClean="0">
              <a:solidFill>
                <a:schemeClr val="accent1"/>
              </a:solidFill>
            </a:endParaRPr>
          </a:p>
          <a:p>
            <a:endParaRPr lang="de-DE" dirty="0">
              <a:solidFill>
                <a:schemeClr val="accent1"/>
              </a:solidFill>
            </a:endParaRPr>
          </a:p>
          <a:p>
            <a:r>
              <a:rPr lang="de-DE" dirty="0" smtClean="0">
                <a:solidFill>
                  <a:schemeClr val="accent1"/>
                </a:solidFill>
              </a:rPr>
              <a:t>Probieren geht gar nicht.</a:t>
            </a:r>
          </a:p>
          <a:p>
            <a:endParaRPr lang="de-DE" dirty="0"/>
          </a:p>
          <a:p>
            <a:r>
              <a:rPr lang="de-DE" dirty="0" smtClean="0"/>
              <a:t>Es gibt ja nicht nur Koch</a:t>
            </a:r>
            <a:r>
              <a:rPr lang="de-DE" dirty="0" smtClean="0">
                <a:solidFill>
                  <a:schemeClr val="accent1"/>
                </a:solidFill>
              </a:rPr>
              <a:t>salz</a:t>
            </a:r>
            <a:r>
              <a:rPr lang="de-DE" dirty="0" smtClean="0"/>
              <a:t>.</a:t>
            </a:r>
          </a:p>
          <a:p>
            <a:endParaRPr lang="de-DE" dirty="0" smtClean="0"/>
          </a:p>
          <a:p>
            <a:r>
              <a:rPr lang="de-DE" dirty="0" smtClean="0"/>
              <a:t>Viele Salze sind </a:t>
            </a:r>
            <a:r>
              <a:rPr lang="de-DE" dirty="0" smtClean="0">
                <a:solidFill>
                  <a:schemeClr val="accent1"/>
                </a:solidFill>
              </a:rPr>
              <a:t>giftig</a:t>
            </a:r>
            <a:r>
              <a:rPr lang="de-DE" dirty="0" smtClean="0"/>
              <a:t> und es könnte sein, dass du dann nicht mehr in der Lage wärst, deine Aufgabe zu Ende zu bringen </a:t>
            </a:r>
            <a:r>
              <a:rPr lang="de-DE" dirty="0" smtClean="0">
                <a:sym typeface="Wingdings" panose="05000000000000000000" pitchFamily="2" charset="2"/>
              </a:rPr>
              <a:t></a:t>
            </a:r>
            <a:r>
              <a:rPr lang="de-DE" dirty="0" smtClean="0"/>
              <a:t>.</a:t>
            </a:r>
          </a:p>
          <a:p>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16</a:t>
            </a:fld>
            <a:endParaRPr lang="de-DE"/>
          </a:p>
        </p:txBody>
      </p:sp>
    </p:spTree>
    <p:extLst>
      <p:ext uri="{BB962C8B-B14F-4D97-AF65-F5344CB8AC3E}">
        <p14:creationId xmlns:p14="http://schemas.microsoft.com/office/powerpoint/2010/main" val="1732462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Aufgabe 1b</a:t>
            </a:r>
            <a:endParaRPr lang="de-DE" dirty="0"/>
          </a:p>
        </p:txBody>
      </p:sp>
      <p:sp>
        <p:nvSpPr>
          <p:cNvPr id="2" name="Inhaltsplatzhalter 1"/>
          <p:cNvSpPr>
            <a:spLocks noGrp="1"/>
          </p:cNvSpPr>
          <p:nvPr>
            <p:ph idx="1"/>
          </p:nvPr>
        </p:nvSpPr>
        <p:spPr/>
        <p:txBody>
          <a:bodyPr anchor="t"/>
          <a:lstStyle/>
          <a:p>
            <a:endParaRPr lang="de-DE" dirty="0"/>
          </a:p>
          <a:p>
            <a:r>
              <a:rPr lang="de-DE" dirty="0" smtClean="0"/>
              <a:t>Du weißt, dass</a:t>
            </a:r>
          </a:p>
          <a:p>
            <a:pPr marL="342900" indent="-342900">
              <a:buFont typeface="Arial" panose="020B0604020202020204" pitchFamily="34" charset="0"/>
              <a:buChar char="•"/>
            </a:pPr>
            <a:r>
              <a:rPr lang="de-DE" dirty="0" smtClean="0"/>
              <a:t>… Salze </a:t>
            </a:r>
            <a:r>
              <a:rPr lang="de-DE" dirty="0"/>
              <a:t>Verbindungen sind, die aus Ionen </a:t>
            </a:r>
            <a:r>
              <a:rPr lang="de-DE" dirty="0" smtClean="0"/>
              <a:t>bestehen und</a:t>
            </a:r>
            <a:endParaRPr lang="de-DE" dirty="0"/>
          </a:p>
          <a:p>
            <a:pPr marL="342900" indent="-342900">
              <a:buFont typeface="Arial" panose="020B0604020202020204" pitchFamily="34" charset="0"/>
              <a:buChar char="•"/>
            </a:pPr>
            <a:r>
              <a:rPr lang="de-DE" dirty="0"/>
              <a:t>…</a:t>
            </a:r>
            <a:r>
              <a:rPr lang="de-DE" dirty="0" smtClean="0"/>
              <a:t>dass es </a:t>
            </a:r>
            <a:r>
              <a:rPr lang="de-DE" dirty="0" smtClean="0">
                <a:solidFill>
                  <a:srgbClr val="FF0000"/>
                </a:solidFill>
              </a:rPr>
              <a:t>positive</a:t>
            </a:r>
            <a:r>
              <a:rPr lang="de-DE" dirty="0" smtClean="0"/>
              <a:t> (Kationen) und </a:t>
            </a:r>
            <a:r>
              <a:rPr lang="de-DE" dirty="0" smtClean="0">
                <a:solidFill>
                  <a:schemeClr val="tx2"/>
                </a:solidFill>
              </a:rPr>
              <a:t>negative</a:t>
            </a:r>
            <a:r>
              <a:rPr lang="de-DE" dirty="0" smtClean="0"/>
              <a:t> (Anionen) gibt.</a:t>
            </a:r>
          </a:p>
          <a:p>
            <a:pPr marL="342900" indent="-342900">
              <a:buFont typeface="Arial" panose="020B0604020202020204" pitchFamily="34" charset="0"/>
              <a:buChar char="•"/>
            </a:pPr>
            <a:endParaRPr lang="de-DE" dirty="0"/>
          </a:p>
          <a:p>
            <a:r>
              <a:rPr lang="de-DE" b="1" dirty="0" smtClean="0"/>
              <a:t>Zusatzinformation</a:t>
            </a:r>
            <a:r>
              <a:rPr lang="de-DE" dirty="0" smtClean="0"/>
              <a:t>:</a:t>
            </a:r>
          </a:p>
          <a:p>
            <a:pPr marL="342900" indent="-342900">
              <a:buFont typeface="Arial" panose="020B0604020202020204" pitchFamily="34" charset="0"/>
              <a:buChar char="•"/>
            </a:pPr>
            <a:r>
              <a:rPr lang="de-DE" dirty="0" smtClean="0"/>
              <a:t>Ionen sind in Lösungen frei beweglich.</a:t>
            </a:r>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17</a:t>
            </a:fld>
            <a:endParaRPr lang="de-DE"/>
          </a:p>
        </p:txBody>
      </p:sp>
      <p:sp>
        <p:nvSpPr>
          <p:cNvPr id="7" name="Textplatzhalter 6"/>
          <p:cNvSpPr>
            <a:spLocks noGrp="1"/>
          </p:cNvSpPr>
          <p:nvPr>
            <p:ph type="body" sz="quarter" idx="15"/>
          </p:nvPr>
        </p:nvSpPr>
        <p:spPr/>
        <p:txBody>
          <a:bodyPr/>
          <a:lstStyle/>
          <a:p>
            <a:r>
              <a:rPr lang="de-DE" dirty="0"/>
              <a:t>Stelle Vermutungen (Hypothesen) </a:t>
            </a:r>
            <a:r>
              <a:rPr lang="de-DE" dirty="0" smtClean="0"/>
              <a:t>auf, wie sich ein Salz beim Lösen und danach in Lösung verhalten könnte.</a:t>
            </a:r>
            <a:endParaRPr lang="de-DE" dirty="0"/>
          </a:p>
        </p:txBody>
      </p:sp>
      <p:pic>
        <p:nvPicPr>
          <p:cNvPr id="8"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9" name="Inhaltsplatzhalter 28"/>
          <p:cNvPicPr>
            <a:picLocks noGrp="1" noChangeAspect="1"/>
          </p:cNvPicPr>
          <p:nvPr>
            <p:ph sz="quarter" idx="14"/>
          </p:nvPr>
        </p:nvPicPr>
        <p:blipFill>
          <a:blip r:embed="rId3"/>
          <a:stretch>
            <a:fillRect/>
          </a:stretch>
        </p:blipFill>
        <p:spPr>
          <a:xfrm>
            <a:off x="777131" y="5219700"/>
            <a:ext cx="785712" cy="900113"/>
          </a:xfrm>
          <a:prstGeom prst="rect">
            <a:avLst/>
          </a:prstGeom>
        </p:spPr>
      </p:pic>
    </p:spTree>
    <p:extLst>
      <p:ext uri="{BB962C8B-B14F-4D97-AF65-F5344CB8AC3E}">
        <p14:creationId xmlns:p14="http://schemas.microsoft.com/office/powerpoint/2010/main" val="1432025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18</a:t>
            </a:fld>
            <a:endParaRPr lang="de-DE"/>
          </a:p>
        </p:txBody>
      </p:sp>
    </p:spTree>
    <p:extLst>
      <p:ext uri="{BB962C8B-B14F-4D97-AF65-F5344CB8AC3E}">
        <p14:creationId xmlns:p14="http://schemas.microsoft.com/office/powerpoint/2010/main" val="4018966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19</a:t>
            </a:fld>
            <a:endParaRPr lang="de-DE"/>
          </a:p>
        </p:txBody>
      </p:sp>
    </p:spTree>
    <p:extLst>
      <p:ext uri="{BB962C8B-B14F-4D97-AF65-F5344CB8AC3E}">
        <p14:creationId xmlns:p14="http://schemas.microsoft.com/office/powerpoint/2010/main" val="340016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a:t>
            </a:fld>
            <a:endParaRPr lang="de-DE"/>
          </a:p>
        </p:txBody>
      </p:sp>
    </p:spTree>
    <p:extLst>
      <p:ext uri="{BB962C8B-B14F-4D97-AF65-F5344CB8AC3E}">
        <p14:creationId xmlns:p14="http://schemas.microsoft.com/office/powerpoint/2010/main" val="2683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Findest du diese Vermutungen logisch?</a:t>
            </a:r>
          </a:p>
          <a:p>
            <a:endParaRPr lang="de-DE" dirty="0"/>
          </a:p>
          <a:p>
            <a:pPr marL="457200" indent="-457200">
              <a:buFont typeface="+mj-lt"/>
              <a:buAutoNum type="arabicPeriod"/>
            </a:pPr>
            <a:r>
              <a:rPr lang="de-DE" dirty="0" smtClean="0"/>
              <a:t>Salze sollten sich in Wasser lösen, da sie geladene (polare) Teilchen, die Ionen, enthalten.</a:t>
            </a:r>
          </a:p>
          <a:p>
            <a:pPr marL="457200" indent="-457200">
              <a:buFont typeface="+mj-lt"/>
              <a:buAutoNum type="arabicPeriod"/>
            </a:pPr>
            <a:endParaRPr lang="de-DE" dirty="0"/>
          </a:p>
          <a:p>
            <a:pPr marL="457200" indent="-457200">
              <a:buFont typeface="+mj-lt"/>
              <a:buAutoNum type="arabicPeriod"/>
            </a:pPr>
            <a:r>
              <a:rPr lang="de-DE" dirty="0" smtClean="0"/>
              <a:t>Salze sollten den elektrischen Strom leiten, da ihre Lösungen bewegliche Ladungen (wieder die Ionen) enthalten.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20</a:t>
            </a:fld>
            <a:endParaRPr lang="de-DE"/>
          </a:p>
        </p:txBody>
      </p:sp>
    </p:spTree>
    <p:extLst>
      <p:ext uri="{BB962C8B-B14F-4D97-AF65-F5344CB8AC3E}">
        <p14:creationId xmlns:p14="http://schemas.microsoft.com/office/powerpoint/2010/main" val="303031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21</a:t>
            </a:fld>
            <a:endParaRPr lang="de-DE"/>
          </a:p>
        </p:txBody>
      </p:sp>
    </p:spTree>
    <p:extLst>
      <p:ext uri="{BB962C8B-B14F-4D97-AF65-F5344CB8AC3E}">
        <p14:creationId xmlns:p14="http://schemas.microsoft.com/office/powerpoint/2010/main" val="1989763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Schlussfolgerung:</a:t>
            </a:r>
          </a:p>
          <a:p>
            <a:endParaRPr lang="de-DE" dirty="0" smtClean="0"/>
          </a:p>
          <a:p>
            <a:pPr marL="457200" indent="-457200">
              <a:buFont typeface="+mj-lt"/>
              <a:buAutoNum type="arabicPeriod"/>
            </a:pPr>
            <a:r>
              <a:rPr lang="de-DE" dirty="0" smtClean="0"/>
              <a:t>Man könnte die Stoffe ins Wasser geben und schauen, ob sie sich lösen; und</a:t>
            </a:r>
          </a:p>
          <a:p>
            <a:pPr marL="457200" indent="-457200">
              <a:buFont typeface="+mj-lt"/>
              <a:buAutoNum type="arabicPeriod"/>
            </a:pPr>
            <a:endParaRPr lang="de-DE" dirty="0" smtClean="0"/>
          </a:p>
          <a:p>
            <a:pPr marL="457200" indent="-457200">
              <a:buFont typeface="+mj-lt"/>
              <a:buAutoNum type="arabicPeriod"/>
            </a:pPr>
            <a:r>
              <a:rPr lang="de-DE" dirty="0" smtClean="0"/>
              <a:t>Man könnte die Leitfähigkeit der Lösung testen.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22</a:t>
            </a:fld>
            <a:endParaRPr lang="de-DE"/>
          </a:p>
        </p:txBody>
      </p:sp>
    </p:spTree>
    <p:extLst>
      <p:ext uri="{BB962C8B-B14F-4D97-AF65-F5344CB8AC3E}">
        <p14:creationId xmlns:p14="http://schemas.microsoft.com/office/powerpoint/2010/main" val="34103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Aufgabe 2 von 3</a:t>
            </a:r>
            <a:endParaRPr lang="de-DE" dirty="0"/>
          </a:p>
        </p:txBody>
      </p:sp>
      <p:sp>
        <p:nvSpPr>
          <p:cNvPr id="2" name="Inhaltsplatzhalter 1"/>
          <p:cNvSpPr>
            <a:spLocks noGrp="1"/>
          </p:cNvSpPr>
          <p:nvPr>
            <p:ph idx="1"/>
          </p:nvPr>
        </p:nvSpPr>
        <p:spPr/>
        <p:txBody>
          <a:bodyPr anchor="t"/>
          <a:lstStyle/>
          <a:p>
            <a:r>
              <a:rPr lang="de-DE" dirty="0" smtClean="0"/>
              <a:t>Sind deine Vermutungen dabei?</a:t>
            </a:r>
            <a:endParaRPr lang="de-DE" dirty="0"/>
          </a:p>
          <a:p>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23</a:t>
            </a:fld>
            <a:endParaRPr lang="de-DE"/>
          </a:p>
        </p:txBody>
      </p:sp>
      <p:pic>
        <p:nvPicPr>
          <p:cNvPr id="7"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0" name="Inhaltsplatzhalter 9"/>
          <p:cNvPicPr>
            <a:picLocks noGrp="1" noChangeAspect="1"/>
          </p:cNvPicPr>
          <p:nvPr>
            <p:ph sz="quarter" idx="14"/>
          </p:nvPr>
        </p:nvPicPr>
        <p:blipFill>
          <a:blip r:embed="rId3"/>
          <a:stretch>
            <a:fillRect/>
          </a:stretch>
        </p:blipFill>
        <p:spPr>
          <a:xfrm>
            <a:off x="775870" y="5219700"/>
            <a:ext cx="788234" cy="900113"/>
          </a:xfrm>
          <a:prstGeom prst="rect">
            <a:avLst/>
          </a:prstGeom>
        </p:spPr>
      </p:pic>
      <p:sp>
        <p:nvSpPr>
          <p:cNvPr id="9" name="Textplatzhalter 8"/>
          <p:cNvSpPr>
            <a:spLocks noGrp="1"/>
          </p:cNvSpPr>
          <p:nvPr>
            <p:ph type="body" sz="quarter" idx="15"/>
          </p:nvPr>
        </p:nvSpPr>
        <p:spPr/>
        <p:txBody>
          <a:bodyPr/>
          <a:lstStyle/>
          <a:p>
            <a:r>
              <a:rPr lang="de-DE" dirty="0" smtClean="0"/>
              <a:t>Überprüfe deine Vermutungen mit dem Material aus der Kiste. Notiere </a:t>
            </a:r>
            <a:r>
              <a:rPr lang="de-DE" dirty="0"/>
              <a:t>deine Ergebnisse in einer </a:t>
            </a:r>
            <a:r>
              <a:rPr lang="de-DE" dirty="0" smtClean="0"/>
              <a:t>Tabelle im Labor-Tagebuch, </a:t>
            </a:r>
            <a:r>
              <a:rPr lang="de-DE" dirty="0"/>
              <a:t>die etwa so aussehen </a:t>
            </a:r>
            <a:r>
              <a:rPr lang="de-DE" dirty="0" smtClean="0"/>
              <a:t>könnte</a:t>
            </a:r>
            <a:r>
              <a:rPr lang="de-DE" dirty="0"/>
              <a:t> </a:t>
            </a:r>
            <a:r>
              <a:rPr lang="de-DE" dirty="0" smtClean="0"/>
              <a:t>wie oben.</a:t>
            </a:r>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443297825"/>
              </p:ext>
            </p:extLst>
          </p:nvPr>
        </p:nvGraphicFramePr>
        <p:xfrm>
          <a:off x="1282508" y="1985367"/>
          <a:ext cx="7329872" cy="2123440"/>
        </p:xfrm>
        <a:graphic>
          <a:graphicData uri="http://schemas.openxmlformats.org/drawingml/2006/table">
            <a:tbl>
              <a:tblPr firstRow="1" bandRow="1">
                <a:effectLst/>
                <a:tableStyleId>{5C22544A-7EE6-4342-B048-85BDC9FD1C3A}</a:tableStyleId>
              </a:tblPr>
              <a:tblGrid>
                <a:gridCol w="1569872">
                  <a:extLst>
                    <a:ext uri="{9D8B030D-6E8A-4147-A177-3AD203B41FA5}">
                      <a16:colId xmlns:a16="http://schemas.microsoft.com/office/drawing/2014/main" val="1549252639"/>
                    </a:ext>
                  </a:extLst>
                </a:gridCol>
                <a:gridCol w="1440000">
                  <a:extLst>
                    <a:ext uri="{9D8B030D-6E8A-4147-A177-3AD203B41FA5}">
                      <a16:colId xmlns:a16="http://schemas.microsoft.com/office/drawing/2014/main" val="2713689278"/>
                    </a:ext>
                  </a:extLst>
                </a:gridCol>
                <a:gridCol w="1440000">
                  <a:extLst>
                    <a:ext uri="{9D8B030D-6E8A-4147-A177-3AD203B41FA5}">
                      <a16:colId xmlns:a16="http://schemas.microsoft.com/office/drawing/2014/main" val="3358927851"/>
                    </a:ext>
                  </a:extLst>
                </a:gridCol>
                <a:gridCol w="1440000">
                  <a:extLst>
                    <a:ext uri="{9D8B030D-6E8A-4147-A177-3AD203B41FA5}">
                      <a16:colId xmlns:a16="http://schemas.microsoft.com/office/drawing/2014/main" val="734974820"/>
                    </a:ext>
                  </a:extLst>
                </a:gridCol>
                <a:gridCol w="1440000">
                  <a:extLst>
                    <a:ext uri="{9D8B030D-6E8A-4147-A177-3AD203B41FA5}">
                      <a16:colId xmlns:a16="http://schemas.microsoft.com/office/drawing/2014/main" val="2906131573"/>
                    </a:ext>
                  </a:extLst>
                </a:gridCol>
              </a:tblGrid>
              <a:tr h="370840">
                <a:tc>
                  <a:txBody>
                    <a:bodyPr/>
                    <a:lstStyle/>
                    <a:p>
                      <a:pPr algn="ct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1</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2</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3</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4</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7049351"/>
                  </a:ext>
                </a:extLst>
              </a:tr>
              <a:tr h="370840">
                <a:tc>
                  <a:txBody>
                    <a:bodyPr/>
                    <a:lstStyle/>
                    <a:p>
                      <a:r>
                        <a:rPr lang="de-DE" b="1" dirty="0" smtClean="0">
                          <a:solidFill>
                            <a:sysClr val="windowText" lastClr="000000"/>
                          </a:solidFill>
                        </a:rPr>
                        <a:t>Lösen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87397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ysClr val="windowText" lastClr="000000"/>
                          </a:solidFill>
                        </a:rPr>
                        <a:t>Leitfähigkeit der Lösung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032000"/>
                  </a:ext>
                </a:extLst>
              </a:tr>
              <a:tr h="370840">
                <a:tc>
                  <a:txBody>
                    <a:bodyPr/>
                    <a:lstStyle/>
                    <a:p>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670027"/>
                  </a:ext>
                </a:extLst>
              </a:tr>
              <a:tr h="370840">
                <a:tc>
                  <a:txBody>
                    <a:bodyPr/>
                    <a:lstStyle/>
                    <a:p>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67111"/>
                  </a:ext>
                </a:extLst>
              </a:tr>
            </a:tbl>
          </a:graphicData>
        </a:graphic>
      </p:graphicFrame>
    </p:spTree>
    <p:extLst>
      <p:ext uri="{BB962C8B-B14F-4D97-AF65-F5344CB8AC3E}">
        <p14:creationId xmlns:p14="http://schemas.microsoft.com/office/powerpoint/2010/main" val="3783848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24</a:t>
            </a:fld>
            <a:endParaRPr lang="de-DE"/>
          </a:p>
        </p:txBody>
      </p:sp>
    </p:spTree>
    <p:extLst>
      <p:ext uri="{BB962C8B-B14F-4D97-AF65-F5344CB8AC3E}">
        <p14:creationId xmlns:p14="http://schemas.microsoft.com/office/powerpoint/2010/main" val="1586828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25</a:t>
            </a:fld>
            <a:endParaRPr lang="de-DE"/>
          </a:p>
        </p:txBody>
      </p:sp>
    </p:spTree>
    <p:extLst>
      <p:ext uri="{BB962C8B-B14F-4D97-AF65-F5344CB8AC3E}">
        <p14:creationId xmlns:p14="http://schemas.microsoft.com/office/powerpoint/2010/main" val="356482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Falls du gerne eine Anleitung zu den einzelnen Tests hättest, gehe auf die jeweilige Seite in dieser Anleitung:</a:t>
            </a:r>
          </a:p>
          <a:p>
            <a:endParaRPr lang="de-DE" dirty="0"/>
          </a:p>
          <a:p>
            <a:pPr marL="342900" indent="-342900">
              <a:buFont typeface="Arial" panose="020B0604020202020204" pitchFamily="34" charset="0"/>
              <a:buChar char="•"/>
            </a:pPr>
            <a:r>
              <a:rPr lang="de-DE" dirty="0" smtClean="0"/>
              <a:t>Lösen Seite 28</a:t>
            </a:r>
          </a:p>
          <a:p>
            <a:pPr marL="342900" indent="-342900">
              <a:buFont typeface="Arial" panose="020B0604020202020204" pitchFamily="34" charset="0"/>
              <a:buChar char="•"/>
            </a:pPr>
            <a:r>
              <a:rPr lang="de-DE" dirty="0" smtClean="0"/>
              <a:t>Leitfähigkeit, Seite 30</a:t>
            </a:r>
          </a:p>
          <a:p>
            <a:endParaRPr lang="de-DE" dirty="0"/>
          </a:p>
          <a:p>
            <a:r>
              <a:rPr lang="de-DE" dirty="0" smtClean="0"/>
              <a:t>Zur Kontrolle deiner Ergebnisse kannst du auf Seite 32 nachschauen.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26</a:t>
            </a:fld>
            <a:endParaRPr lang="de-DE"/>
          </a:p>
        </p:txBody>
      </p:sp>
    </p:spTree>
    <p:extLst>
      <p:ext uri="{BB962C8B-B14F-4D97-AF65-F5344CB8AC3E}">
        <p14:creationId xmlns:p14="http://schemas.microsoft.com/office/powerpoint/2010/main" val="1981998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27</a:t>
            </a:fld>
            <a:endParaRPr lang="de-DE"/>
          </a:p>
        </p:txBody>
      </p:sp>
    </p:spTree>
    <p:extLst>
      <p:ext uri="{BB962C8B-B14F-4D97-AF65-F5344CB8AC3E}">
        <p14:creationId xmlns:p14="http://schemas.microsoft.com/office/powerpoint/2010/main" val="366420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pPr marL="457200" indent="-457200">
              <a:buFont typeface="+mj-lt"/>
              <a:buAutoNum type="arabicPeriod"/>
            </a:pPr>
            <a:r>
              <a:rPr lang="de-DE" sz="2200" dirty="0" smtClean="0"/>
              <a:t>Beschrifte die Zellkultur-Platte mit der Probennummer.</a:t>
            </a:r>
          </a:p>
          <a:p>
            <a:pPr marL="457200" indent="-457200">
              <a:buFont typeface="+mj-lt"/>
              <a:buAutoNum type="arabicPeriod"/>
            </a:pPr>
            <a:r>
              <a:rPr lang="de-DE" sz="2200" dirty="0" smtClean="0"/>
              <a:t>Fülle etwa zur Hälfte </a:t>
            </a:r>
            <a:r>
              <a:rPr lang="de-DE" sz="2200" b="1" dirty="0" smtClean="0"/>
              <a:t>VE-Wasser* </a:t>
            </a:r>
            <a:r>
              <a:rPr lang="de-DE" sz="2200" dirty="0" smtClean="0"/>
              <a:t>ein.</a:t>
            </a:r>
          </a:p>
          <a:p>
            <a:pPr marL="457200" indent="-457200">
              <a:buFont typeface="+mj-lt"/>
              <a:buAutoNum type="arabicPeriod"/>
            </a:pPr>
            <a:r>
              <a:rPr lang="de-DE" sz="2200" dirty="0" smtClean="0"/>
              <a:t>Gib mit dem Spatel ein </a:t>
            </a:r>
            <a:r>
              <a:rPr lang="de-DE" sz="2200" dirty="0"/>
              <a:t>wenig Pulver </a:t>
            </a:r>
            <a:r>
              <a:rPr lang="de-DE" sz="2200" dirty="0" smtClean="0"/>
              <a:t>hinein. Säubere den Spatel sorgfältig mit Papier, bevor die nächste Probe drankommt.</a:t>
            </a:r>
          </a:p>
          <a:p>
            <a:pPr marL="457200" indent="-457200">
              <a:buFont typeface="+mj-lt"/>
              <a:buAutoNum type="arabicPeriod"/>
            </a:pPr>
            <a:r>
              <a:rPr lang="de-DE" sz="2200" dirty="0" smtClean="0"/>
              <a:t>Rühre mit dem Glasstab so lange um, bis Probe 4 vollständig gelöst ist. </a:t>
            </a:r>
            <a:r>
              <a:rPr lang="de-DE" sz="2200" dirty="0"/>
              <a:t>Säubere den Glasstab sorgfältig mit Papier, bevor die nächste Probe drankommt</a:t>
            </a:r>
            <a:r>
              <a:rPr lang="de-DE" sz="2200" dirty="0" smtClean="0"/>
              <a:t>. </a:t>
            </a:r>
            <a:endParaRPr lang="de-DE" sz="2200" dirty="0"/>
          </a:p>
          <a:p>
            <a:pPr marL="457200" indent="-457200">
              <a:buFont typeface="+mj-lt"/>
              <a:buAutoNum type="arabicPeriod"/>
            </a:pPr>
            <a:r>
              <a:rPr lang="de-DE" sz="2200" dirty="0" smtClean="0"/>
              <a:t>Rühre die anderen Proben auch etwa so lange.</a:t>
            </a:r>
          </a:p>
          <a:p>
            <a:endParaRPr lang="de-DE" sz="2200" dirty="0"/>
          </a:p>
          <a:p>
            <a:r>
              <a:rPr lang="de-DE" sz="2000" dirty="0" smtClean="0"/>
              <a:t>*</a:t>
            </a:r>
            <a:r>
              <a:rPr lang="de-DE" sz="2000" dirty="0"/>
              <a:t> </a:t>
            </a:r>
            <a:r>
              <a:rPr lang="de-DE" sz="2000" dirty="0" smtClean="0">
                <a:solidFill>
                  <a:schemeClr val="bg2"/>
                </a:solidFill>
              </a:rPr>
              <a:t>Man verwendet immer vollentsalztes </a:t>
            </a:r>
            <a:r>
              <a:rPr lang="de-DE" sz="2000" dirty="0">
                <a:solidFill>
                  <a:schemeClr val="bg2"/>
                </a:solidFill>
              </a:rPr>
              <a:t>Wasser, da es selber den </a:t>
            </a:r>
            <a:r>
              <a:rPr lang="de-DE" sz="2000" b="1" dirty="0">
                <a:solidFill>
                  <a:schemeClr val="bg2"/>
                </a:solidFill>
              </a:rPr>
              <a:t>Strom nicht </a:t>
            </a:r>
            <a:r>
              <a:rPr lang="de-DE" sz="2000" b="1" dirty="0" smtClean="0">
                <a:solidFill>
                  <a:schemeClr val="bg2"/>
                </a:solidFill>
              </a:rPr>
              <a:t>leitet</a:t>
            </a:r>
            <a:r>
              <a:rPr lang="de-DE" sz="2000" dirty="0" smtClean="0">
                <a:solidFill>
                  <a:schemeClr val="bg2"/>
                </a:solidFill>
              </a:rPr>
              <a:t> und den </a:t>
            </a:r>
            <a:r>
              <a:rPr lang="de-DE" sz="2000" b="1" dirty="0" smtClean="0">
                <a:solidFill>
                  <a:schemeClr val="bg2"/>
                </a:solidFill>
              </a:rPr>
              <a:t>pH-Wert nicht verändert.</a:t>
            </a:r>
            <a:r>
              <a:rPr lang="de-DE" sz="2000" dirty="0" smtClean="0">
                <a:solidFill>
                  <a:schemeClr val="bg2"/>
                </a:solidFill>
              </a:rPr>
              <a:t> </a:t>
            </a:r>
            <a:endParaRPr lang="de-DE" sz="2000" dirty="0">
              <a:solidFill>
                <a:schemeClr val="bg2"/>
              </a:solidFill>
            </a:endParaRPr>
          </a:p>
        </p:txBody>
      </p:sp>
      <p:sp>
        <p:nvSpPr>
          <p:cNvPr id="3" name="Foliennummernplatzhalter 2"/>
          <p:cNvSpPr>
            <a:spLocks noGrp="1"/>
          </p:cNvSpPr>
          <p:nvPr>
            <p:ph type="sldNum" sz="quarter" idx="12"/>
          </p:nvPr>
        </p:nvSpPr>
        <p:spPr/>
        <p:txBody>
          <a:bodyPr/>
          <a:lstStyle/>
          <a:p>
            <a:fld id="{649AAC7D-4B30-4604-BD35-0C4E56313D0D}" type="slidenum">
              <a:rPr lang="de-DE" smtClean="0"/>
              <a:t>28</a:t>
            </a:fld>
            <a:endParaRPr lang="de-DE"/>
          </a:p>
        </p:txBody>
      </p:sp>
    </p:spTree>
    <p:extLst>
      <p:ext uri="{BB962C8B-B14F-4D97-AF65-F5344CB8AC3E}">
        <p14:creationId xmlns:p14="http://schemas.microsoft.com/office/powerpoint/2010/main" val="3836524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29</a:t>
            </a:fld>
            <a:endParaRPr lang="de-DE"/>
          </a:p>
        </p:txBody>
      </p:sp>
    </p:spTree>
    <p:extLst>
      <p:ext uri="{BB962C8B-B14F-4D97-AF65-F5344CB8AC3E}">
        <p14:creationId xmlns:p14="http://schemas.microsoft.com/office/powerpoint/2010/main" val="127778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Krimis sind beliebt…</a:t>
            </a:r>
            <a:endParaRPr lang="de-DE" dirty="0"/>
          </a:p>
        </p:txBody>
      </p:sp>
      <p:sp>
        <p:nvSpPr>
          <p:cNvPr id="3" name="Inhaltsplatzhalter 2"/>
          <p:cNvSpPr>
            <a:spLocks noGrp="1"/>
          </p:cNvSpPr>
          <p:nvPr>
            <p:ph idx="1"/>
          </p:nvPr>
        </p:nvSpPr>
        <p:spPr/>
        <p:txBody>
          <a:bodyPr/>
          <a:lstStyle/>
          <a:p>
            <a:r>
              <a:rPr lang="de-DE" dirty="0" smtClean="0"/>
              <a:t>…weil man beim Zuschauen der Polizei oder den Detektiven mithelfen kann, durch logisches </a:t>
            </a:r>
            <a:r>
              <a:rPr lang="de-DE" dirty="0"/>
              <a:t>Denken ein Problem zu lösen und </a:t>
            </a:r>
            <a:r>
              <a:rPr lang="de-DE" dirty="0" smtClean="0"/>
              <a:t>damit einen Bösewicht zu fassen.</a:t>
            </a:r>
          </a:p>
          <a:p>
            <a:r>
              <a:rPr lang="de-DE" dirty="0" smtClean="0"/>
              <a:t/>
            </a:r>
            <a:br>
              <a:rPr lang="de-DE" dirty="0" smtClean="0"/>
            </a:br>
            <a:r>
              <a:rPr lang="de-DE" dirty="0" smtClean="0"/>
              <a:t>Häufig finden sich Spuren an einem Tatort in Form von verstreuten oder vergessenen Stoffen, die man identifizieren muss um zu entscheiden, ob sie für die Lösung des Falles hilfreich sind. Das können Polizei und Detektive nicht.</a:t>
            </a:r>
          </a:p>
          <a:p>
            <a:endParaRPr lang="de-DE" dirty="0"/>
          </a:p>
          <a:p>
            <a:r>
              <a:rPr lang="de-DE" dirty="0" smtClean="0"/>
              <a:t>Vor so einer Situation stehst du heute - du kannst ihnen helfen.</a:t>
            </a:r>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8"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spTree>
    <p:extLst>
      <p:ext uri="{BB962C8B-B14F-4D97-AF65-F5344CB8AC3E}">
        <p14:creationId xmlns:p14="http://schemas.microsoft.com/office/powerpoint/2010/main" val="3059047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649AAC7D-4B30-4604-BD35-0C4E56313D0D}" type="slidenum">
              <a:rPr lang="de-DE" smtClean="0"/>
              <a:t>30</a:t>
            </a:fld>
            <a:endParaRPr lang="de-DE"/>
          </a:p>
        </p:txBody>
      </p:sp>
      <p:sp>
        <p:nvSpPr>
          <p:cNvPr id="4" name="Inhaltsplatzhalter 3"/>
          <p:cNvSpPr>
            <a:spLocks noGrp="1"/>
          </p:cNvSpPr>
          <p:nvPr>
            <p:ph idx="1"/>
          </p:nvPr>
        </p:nvSpPr>
        <p:spPr/>
        <p:txBody>
          <a:bodyPr anchor="t"/>
          <a:lstStyle/>
          <a:p>
            <a:pPr marL="457200" indent="-457200">
              <a:buFont typeface="+mj-lt"/>
              <a:buAutoNum type="arabicPeriod"/>
            </a:pPr>
            <a:r>
              <a:rPr lang="de-DE" dirty="0" smtClean="0"/>
              <a:t>Verwende die Lösungen aus dem Löse-Versuch. Überprüfe die </a:t>
            </a:r>
            <a:r>
              <a:rPr lang="de-DE" b="1" dirty="0" smtClean="0"/>
              <a:t>Leitfähigkeit</a:t>
            </a:r>
            <a:r>
              <a:rPr lang="de-DE" dirty="0" smtClean="0"/>
              <a:t> mit dem Tester.</a:t>
            </a:r>
          </a:p>
          <a:p>
            <a:pPr marL="457200" indent="-457200">
              <a:buFont typeface="+mj-lt"/>
              <a:buAutoNum type="arabicPeriod"/>
            </a:pPr>
            <a:r>
              <a:rPr lang="de-DE" dirty="0" smtClean="0"/>
              <a:t>Schließe den 9V-Block an.</a:t>
            </a:r>
          </a:p>
          <a:p>
            <a:pPr marL="457200" indent="-457200">
              <a:buFont typeface="+mj-lt"/>
              <a:buAutoNum type="arabicPeriod"/>
            </a:pPr>
            <a:r>
              <a:rPr lang="de-DE" dirty="0" smtClean="0"/>
              <a:t>Entferne die Schutzkappen von den Drahtspitzen.</a:t>
            </a:r>
          </a:p>
          <a:p>
            <a:pPr marL="457200" indent="-457200">
              <a:buFont typeface="+mj-lt"/>
              <a:buAutoNum type="arabicPeriod"/>
            </a:pPr>
            <a:r>
              <a:rPr lang="de-DE" dirty="0" smtClean="0"/>
              <a:t>Halte die Spitzen zusammen. Wenn die LED leuchtet, funktioniert das Gerät.</a:t>
            </a:r>
            <a:endParaRPr lang="de-DE" dirty="0"/>
          </a:p>
          <a:p>
            <a:pPr marL="457200" indent="-457200">
              <a:buFont typeface="+mj-lt"/>
              <a:buAutoNum type="arabicPeriod"/>
            </a:pPr>
            <a:r>
              <a:rPr lang="de-DE" dirty="0" smtClean="0"/>
              <a:t>Halte die Drahtenden in die gelösten Proben. Reinige sie nach jeder Messung mit Papier.</a:t>
            </a:r>
          </a:p>
          <a:p>
            <a:pPr marL="457200" indent="-457200">
              <a:buFont typeface="+mj-lt"/>
              <a:buAutoNum type="arabicPeriod"/>
            </a:pPr>
            <a:r>
              <a:rPr lang="de-DE" dirty="0" smtClean="0"/>
              <a:t>Stecke zum Schluss die Schutzkappen wieder auf.</a:t>
            </a:r>
            <a:endParaRPr lang="de-DE" dirty="0"/>
          </a:p>
        </p:txBody>
      </p:sp>
      <p:grpSp>
        <p:nvGrpSpPr>
          <p:cNvPr id="9" name="Gruppieren 8"/>
          <p:cNvGrpSpPr>
            <a:grpSpLocks noChangeAspect="1"/>
          </p:cNvGrpSpPr>
          <p:nvPr/>
        </p:nvGrpSpPr>
        <p:grpSpPr>
          <a:xfrm>
            <a:off x="8006953" y="2077598"/>
            <a:ext cx="1429355" cy="3138979"/>
            <a:chOff x="4202109" y="1553962"/>
            <a:chExt cx="1756398" cy="3857192"/>
          </a:xfrm>
        </p:grpSpPr>
        <p:sp>
          <p:nvSpPr>
            <p:cNvPr id="10" name="Freihandform 9"/>
            <p:cNvSpPr/>
            <p:nvPr/>
          </p:nvSpPr>
          <p:spPr>
            <a:xfrm>
              <a:off x="4364388" y="1887200"/>
              <a:ext cx="948288" cy="384674"/>
            </a:xfrm>
            <a:custGeom>
              <a:avLst/>
              <a:gdLst>
                <a:gd name="connsiteX0" fmla="*/ 0 w 1781175"/>
                <a:gd name="connsiteY0" fmla="*/ 581085 h 581085"/>
                <a:gd name="connsiteX1" fmla="*/ 800100 w 1781175"/>
                <a:gd name="connsiteY1" fmla="*/ 60 h 581085"/>
                <a:gd name="connsiteX2" fmla="*/ 1781175 w 1781175"/>
                <a:gd name="connsiteY2" fmla="*/ 552510 h 581085"/>
                <a:gd name="connsiteX0" fmla="*/ 0 w 1781175"/>
                <a:gd name="connsiteY0" fmla="*/ 586637 h 586637"/>
                <a:gd name="connsiteX1" fmla="*/ 800100 w 1781175"/>
                <a:gd name="connsiteY1" fmla="*/ 5612 h 586637"/>
                <a:gd name="connsiteX2" fmla="*/ 1781175 w 1781175"/>
                <a:gd name="connsiteY2" fmla="*/ 558062 h 586637"/>
                <a:gd name="connsiteX0" fmla="*/ 0 w 1781175"/>
                <a:gd name="connsiteY0" fmla="*/ 583816 h 583816"/>
                <a:gd name="connsiteX1" fmla="*/ 800100 w 1781175"/>
                <a:gd name="connsiteY1" fmla="*/ 2791 h 583816"/>
                <a:gd name="connsiteX2" fmla="*/ 1781175 w 1781175"/>
                <a:gd name="connsiteY2" fmla="*/ 555241 h 583816"/>
                <a:gd name="connsiteX0" fmla="*/ 0 w 1781175"/>
                <a:gd name="connsiteY0" fmla="*/ 597356 h 597356"/>
                <a:gd name="connsiteX1" fmla="*/ 953637 w 1781175"/>
                <a:gd name="connsiteY1" fmla="*/ 2683 h 597356"/>
                <a:gd name="connsiteX2" fmla="*/ 1781175 w 1781175"/>
                <a:gd name="connsiteY2" fmla="*/ 568781 h 597356"/>
                <a:gd name="connsiteX0" fmla="*/ 0 w 1781175"/>
                <a:gd name="connsiteY0" fmla="*/ 594731 h 594731"/>
                <a:gd name="connsiteX1" fmla="*/ 953637 w 1781175"/>
                <a:gd name="connsiteY1" fmla="*/ 58 h 594731"/>
                <a:gd name="connsiteX2" fmla="*/ 1781175 w 1781175"/>
                <a:gd name="connsiteY2" fmla="*/ 566156 h 594731"/>
                <a:gd name="connsiteX0" fmla="*/ 0 w 1781175"/>
                <a:gd name="connsiteY0" fmla="*/ 594735 h 594735"/>
                <a:gd name="connsiteX1" fmla="*/ 953637 w 1781175"/>
                <a:gd name="connsiteY1" fmla="*/ 62 h 594735"/>
                <a:gd name="connsiteX2" fmla="*/ 1781175 w 1781175"/>
                <a:gd name="connsiteY2" fmla="*/ 566160 h 594735"/>
                <a:gd name="connsiteX0" fmla="*/ 0 w 1781175"/>
                <a:gd name="connsiteY0" fmla="*/ 594735 h 594735"/>
                <a:gd name="connsiteX1" fmla="*/ 953637 w 1781175"/>
                <a:gd name="connsiteY1" fmla="*/ 62 h 594735"/>
                <a:gd name="connsiteX2" fmla="*/ 1781175 w 1781175"/>
                <a:gd name="connsiteY2" fmla="*/ 566160 h 594735"/>
                <a:gd name="connsiteX0" fmla="*/ 0 w 1719760"/>
                <a:gd name="connsiteY0" fmla="*/ 749350 h 749350"/>
                <a:gd name="connsiteX1" fmla="*/ 953637 w 1719760"/>
                <a:gd name="connsiteY1" fmla="*/ 154677 h 749350"/>
                <a:gd name="connsiteX2" fmla="*/ 1719760 w 1719760"/>
                <a:gd name="connsiteY2" fmla="*/ 161217 h 749350"/>
                <a:gd name="connsiteX0" fmla="*/ 0 w 2064366"/>
                <a:gd name="connsiteY0" fmla="*/ 594690 h 594690"/>
                <a:gd name="connsiteX1" fmla="*/ 953637 w 2064366"/>
                <a:gd name="connsiteY1" fmla="*/ 17 h 594690"/>
                <a:gd name="connsiteX2" fmla="*/ 2064366 w 2064366"/>
                <a:gd name="connsiteY2" fmla="*/ 579763 h 594690"/>
                <a:gd name="connsiteX0" fmla="*/ 0 w 2064366"/>
                <a:gd name="connsiteY0" fmla="*/ 625394 h 625394"/>
                <a:gd name="connsiteX1" fmla="*/ 1124234 w 2064366"/>
                <a:gd name="connsiteY1" fmla="*/ 14 h 625394"/>
                <a:gd name="connsiteX2" fmla="*/ 2064366 w 2064366"/>
                <a:gd name="connsiteY2" fmla="*/ 610467 h 625394"/>
                <a:gd name="connsiteX0" fmla="*/ 0 w 2064366"/>
                <a:gd name="connsiteY0" fmla="*/ 625394 h 625394"/>
                <a:gd name="connsiteX1" fmla="*/ 1124234 w 2064366"/>
                <a:gd name="connsiteY1" fmla="*/ 14 h 625394"/>
                <a:gd name="connsiteX2" fmla="*/ 2064366 w 2064366"/>
                <a:gd name="connsiteY2" fmla="*/ 610467 h 625394"/>
                <a:gd name="connsiteX0" fmla="*/ 0 w 2064366"/>
                <a:gd name="connsiteY0" fmla="*/ 625397 h 625397"/>
                <a:gd name="connsiteX1" fmla="*/ 1124234 w 2064366"/>
                <a:gd name="connsiteY1" fmla="*/ 17 h 625397"/>
                <a:gd name="connsiteX2" fmla="*/ 2064366 w 2064366"/>
                <a:gd name="connsiteY2" fmla="*/ 610470 h 625397"/>
                <a:gd name="connsiteX0" fmla="*/ 39251 w 987263"/>
                <a:gd name="connsiteY0" fmla="*/ 636651 h 636651"/>
                <a:gd name="connsiteX1" fmla="*/ 47131 w 987263"/>
                <a:gd name="connsiteY1" fmla="*/ 52 h 636651"/>
                <a:gd name="connsiteX2" fmla="*/ 987263 w 987263"/>
                <a:gd name="connsiteY2" fmla="*/ 610505 h 636651"/>
                <a:gd name="connsiteX0" fmla="*/ 66841 w 1014853"/>
                <a:gd name="connsiteY0" fmla="*/ 636651 h 636651"/>
                <a:gd name="connsiteX1" fmla="*/ 74721 w 1014853"/>
                <a:gd name="connsiteY1" fmla="*/ 52 h 636651"/>
                <a:gd name="connsiteX2" fmla="*/ 1014853 w 1014853"/>
                <a:gd name="connsiteY2" fmla="*/ 610505 h 636651"/>
                <a:gd name="connsiteX0" fmla="*/ 238 w 948250"/>
                <a:gd name="connsiteY0" fmla="*/ 384674 h 384674"/>
                <a:gd name="connsiteX1" fmla="*/ 456903 w 948250"/>
                <a:gd name="connsiteY1" fmla="*/ 517 h 384674"/>
                <a:gd name="connsiteX2" fmla="*/ 948250 w 948250"/>
                <a:gd name="connsiteY2" fmla="*/ 358528 h 384674"/>
                <a:gd name="connsiteX0" fmla="*/ 276 w 948288"/>
                <a:gd name="connsiteY0" fmla="*/ 384674 h 384674"/>
                <a:gd name="connsiteX1" fmla="*/ 412063 w 948288"/>
                <a:gd name="connsiteY1" fmla="*/ 517 h 384674"/>
                <a:gd name="connsiteX2" fmla="*/ 948288 w 948288"/>
                <a:gd name="connsiteY2" fmla="*/ 358528 h 384674"/>
              </a:gdLst>
              <a:ahLst/>
              <a:cxnLst>
                <a:cxn ang="0">
                  <a:pos x="connsiteX0" y="connsiteY0"/>
                </a:cxn>
                <a:cxn ang="0">
                  <a:pos x="connsiteX1" y="connsiteY1"/>
                </a:cxn>
                <a:cxn ang="0">
                  <a:pos x="connsiteX2" y="connsiteY2"/>
                </a:cxn>
              </a:cxnLst>
              <a:rect l="l" t="t" r="r" b="b"/>
              <a:pathLst>
                <a:path w="948288" h="384674">
                  <a:moveTo>
                    <a:pt x="276" y="384674"/>
                  </a:moveTo>
                  <a:cubicBezTo>
                    <a:pt x="-9735" y="286355"/>
                    <a:pt x="254061" y="4875"/>
                    <a:pt x="412063" y="517"/>
                  </a:cubicBezTo>
                  <a:cubicBezTo>
                    <a:pt x="570065" y="-3841"/>
                    <a:pt x="698303" y="11683"/>
                    <a:pt x="948288" y="35852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de-DE"/>
            </a:p>
          </p:txBody>
        </p:sp>
        <p:sp>
          <p:nvSpPr>
            <p:cNvPr id="11" name="Freihandform 10"/>
            <p:cNvSpPr/>
            <p:nvPr/>
          </p:nvSpPr>
          <p:spPr>
            <a:xfrm>
              <a:off x="4627691" y="2056781"/>
              <a:ext cx="451836" cy="213016"/>
            </a:xfrm>
            <a:custGeom>
              <a:avLst/>
              <a:gdLst>
                <a:gd name="connsiteX0" fmla="*/ 0 w 1781175"/>
                <a:gd name="connsiteY0" fmla="*/ 581085 h 581085"/>
                <a:gd name="connsiteX1" fmla="*/ 800100 w 1781175"/>
                <a:gd name="connsiteY1" fmla="*/ 60 h 581085"/>
                <a:gd name="connsiteX2" fmla="*/ 1781175 w 1781175"/>
                <a:gd name="connsiteY2" fmla="*/ 552510 h 581085"/>
                <a:gd name="connsiteX0" fmla="*/ 0 w 1781175"/>
                <a:gd name="connsiteY0" fmla="*/ 586637 h 586637"/>
                <a:gd name="connsiteX1" fmla="*/ 800100 w 1781175"/>
                <a:gd name="connsiteY1" fmla="*/ 5612 h 586637"/>
                <a:gd name="connsiteX2" fmla="*/ 1781175 w 1781175"/>
                <a:gd name="connsiteY2" fmla="*/ 558062 h 586637"/>
                <a:gd name="connsiteX0" fmla="*/ 0 w 1781175"/>
                <a:gd name="connsiteY0" fmla="*/ 583816 h 583816"/>
                <a:gd name="connsiteX1" fmla="*/ 800100 w 1781175"/>
                <a:gd name="connsiteY1" fmla="*/ 2791 h 583816"/>
                <a:gd name="connsiteX2" fmla="*/ 1781175 w 1781175"/>
                <a:gd name="connsiteY2" fmla="*/ 555241 h 583816"/>
                <a:gd name="connsiteX0" fmla="*/ 0 w 1781175"/>
                <a:gd name="connsiteY0" fmla="*/ 597356 h 597356"/>
                <a:gd name="connsiteX1" fmla="*/ 953637 w 1781175"/>
                <a:gd name="connsiteY1" fmla="*/ 2683 h 597356"/>
                <a:gd name="connsiteX2" fmla="*/ 1781175 w 1781175"/>
                <a:gd name="connsiteY2" fmla="*/ 568781 h 597356"/>
                <a:gd name="connsiteX0" fmla="*/ 0 w 1781175"/>
                <a:gd name="connsiteY0" fmla="*/ 594731 h 594731"/>
                <a:gd name="connsiteX1" fmla="*/ 953637 w 1781175"/>
                <a:gd name="connsiteY1" fmla="*/ 58 h 594731"/>
                <a:gd name="connsiteX2" fmla="*/ 1781175 w 1781175"/>
                <a:gd name="connsiteY2" fmla="*/ 566156 h 594731"/>
                <a:gd name="connsiteX0" fmla="*/ 0 w 1781175"/>
                <a:gd name="connsiteY0" fmla="*/ 594735 h 594735"/>
                <a:gd name="connsiteX1" fmla="*/ 953637 w 1781175"/>
                <a:gd name="connsiteY1" fmla="*/ 62 h 594735"/>
                <a:gd name="connsiteX2" fmla="*/ 1781175 w 1781175"/>
                <a:gd name="connsiteY2" fmla="*/ 566160 h 594735"/>
                <a:gd name="connsiteX0" fmla="*/ 0 w 1781175"/>
                <a:gd name="connsiteY0" fmla="*/ 594735 h 594735"/>
                <a:gd name="connsiteX1" fmla="*/ 953637 w 1781175"/>
                <a:gd name="connsiteY1" fmla="*/ 62 h 594735"/>
                <a:gd name="connsiteX2" fmla="*/ 1781175 w 1781175"/>
                <a:gd name="connsiteY2" fmla="*/ 566160 h 594735"/>
                <a:gd name="connsiteX0" fmla="*/ 0 w 1538927"/>
                <a:gd name="connsiteY0" fmla="*/ 594751 h 594751"/>
                <a:gd name="connsiteX1" fmla="*/ 953637 w 1538927"/>
                <a:gd name="connsiteY1" fmla="*/ 78 h 594751"/>
                <a:gd name="connsiteX2" fmla="*/ 1538927 w 1538927"/>
                <a:gd name="connsiteY2" fmla="*/ 562764 h 594751"/>
                <a:gd name="connsiteX0" fmla="*/ 0 w 1538927"/>
                <a:gd name="connsiteY0" fmla="*/ 475396 h 475396"/>
                <a:gd name="connsiteX1" fmla="*/ 813748 w 1538927"/>
                <a:gd name="connsiteY1" fmla="*/ 141 h 475396"/>
                <a:gd name="connsiteX2" fmla="*/ 1538927 w 1538927"/>
                <a:gd name="connsiteY2" fmla="*/ 443409 h 475396"/>
                <a:gd name="connsiteX0" fmla="*/ 0 w 1538927"/>
                <a:gd name="connsiteY0" fmla="*/ 458355 h 458355"/>
                <a:gd name="connsiteX1" fmla="*/ 813748 w 1538927"/>
                <a:gd name="connsiteY1" fmla="*/ 159 h 458355"/>
                <a:gd name="connsiteX2" fmla="*/ 1538927 w 1538927"/>
                <a:gd name="connsiteY2" fmla="*/ 426368 h 458355"/>
                <a:gd name="connsiteX0" fmla="*/ 0 w 1538927"/>
                <a:gd name="connsiteY0" fmla="*/ 458601 h 458601"/>
                <a:gd name="connsiteX1" fmla="*/ 813748 w 1538927"/>
                <a:gd name="connsiteY1" fmla="*/ 405 h 458601"/>
                <a:gd name="connsiteX2" fmla="*/ 1538927 w 1538927"/>
                <a:gd name="connsiteY2" fmla="*/ 426614 h 458601"/>
                <a:gd name="connsiteX0" fmla="*/ 0 w 1538927"/>
                <a:gd name="connsiteY0" fmla="*/ 458305 h 458305"/>
                <a:gd name="connsiteX1" fmla="*/ 813748 w 1538927"/>
                <a:gd name="connsiteY1" fmla="*/ 109 h 458305"/>
                <a:gd name="connsiteX2" fmla="*/ 1538927 w 1538927"/>
                <a:gd name="connsiteY2" fmla="*/ 426318 h 458305"/>
                <a:gd name="connsiteX0" fmla="*/ 0 w 1545751"/>
                <a:gd name="connsiteY0" fmla="*/ 458216 h 470584"/>
                <a:gd name="connsiteX1" fmla="*/ 813748 w 1545751"/>
                <a:gd name="connsiteY1" fmla="*/ 20 h 470584"/>
                <a:gd name="connsiteX2" fmla="*/ 1545751 w 1545751"/>
                <a:gd name="connsiteY2" fmla="*/ 470584 h 470584"/>
                <a:gd name="connsiteX0" fmla="*/ 0 w 1545751"/>
                <a:gd name="connsiteY0" fmla="*/ 458216 h 470584"/>
                <a:gd name="connsiteX1" fmla="*/ 813748 w 1545751"/>
                <a:gd name="connsiteY1" fmla="*/ 20 h 470584"/>
                <a:gd name="connsiteX2" fmla="*/ 1545751 w 1545751"/>
                <a:gd name="connsiteY2" fmla="*/ 470584 h 470584"/>
                <a:gd name="connsiteX0" fmla="*/ 287234 w 739070"/>
                <a:gd name="connsiteY0" fmla="*/ 452628 h 470606"/>
                <a:gd name="connsiteX1" fmla="*/ 7067 w 739070"/>
                <a:gd name="connsiteY1" fmla="*/ 42 h 470606"/>
                <a:gd name="connsiteX2" fmla="*/ 739070 w 739070"/>
                <a:gd name="connsiteY2" fmla="*/ 470606 h 470606"/>
                <a:gd name="connsiteX0" fmla="*/ 290404 w 742240"/>
                <a:gd name="connsiteY0" fmla="*/ 452612 h 470590"/>
                <a:gd name="connsiteX1" fmla="*/ 10237 w 742240"/>
                <a:gd name="connsiteY1" fmla="*/ 26 h 470590"/>
                <a:gd name="connsiteX2" fmla="*/ 742240 w 742240"/>
                <a:gd name="connsiteY2" fmla="*/ 470590 h 470590"/>
                <a:gd name="connsiteX0" fmla="*/ 0 w 451836"/>
                <a:gd name="connsiteY0" fmla="*/ 196670 h 214648"/>
                <a:gd name="connsiteX1" fmla="*/ 174228 w 451836"/>
                <a:gd name="connsiteY1" fmla="*/ 7745 h 214648"/>
                <a:gd name="connsiteX2" fmla="*/ 451836 w 451836"/>
                <a:gd name="connsiteY2" fmla="*/ 214648 h 214648"/>
                <a:gd name="connsiteX0" fmla="*/ 0 w 451836"/>
                <a:gd name="connsiteY0" fmla="*/ 200780 h 218758"/>
                <a:gd name="connsiteX1" fmla="*/ 213497 w 451836"/>
                <a:gd name="connsiteY1" fmla="*/ 6245 h 218758"/>
                <a:gd name="connsiteX2" fmla="*/ 451836 w 451836"/>
                <a:gd name="connsiteY2" fmla="*/ 218758 h 218758"/>
                <a:gd name="connsiteX0" fmla="*/ 0 w 451836"/>
                <a:gd name="connsiteY0" fmla="*/ 198288 h 216266"/>
                <a:gd name="connsiteX1" fmla="*/ 213497 w 451836"/>
                <a:gd name="connsiteY1" fmla="*/ 3753 h 216266"/>
                <a:gd name="connsiteX2" fmla="*/ 451836 w 451836"/>
                <a:gd name="connsiteY2" fmla="*/ 216266 h 216266"/>
                <a:gd name="connsiteX0" fmla="*/ 0 w 451836"/>
                <a:gd name="connsiteY0" fmla="*/ 196715 h 214693"/>
                <a:gd name="connsiteX1" fmla="*/ 213497 w 451836"/>
                <a:gd name="connsiteY1" fmla="*/ 2180 h 214693"/>
                <a:gd name="connsiteX2" fmla="*/ 451836 w 451836"/>
                <a:gd name="connsiteY2" fmla="*/ 214693 h 214693"/>
                <a:gd name="connsiteX0" fmla="*/ 0 w 451836"/>
                <a:gd name="connsiteY0" fmla="*/ 195038 h 213016"/>
                <a:gd name="connsiteX1" fmla="*/ 213497 w 451836"/>
                <a:gd name="connsiteY1" fmla="*/ 503 h 213016"/>
                <a:gd name="connsiteX2" fmla="*/ 451836 w 451836"/>
                <a:gd name="connsiteY2" fmla="*/ 213016 h 213016"/>
              </a:gdLst>
              <a:ahLst/>
              <a:cxnLst>
                <a:cxn ang="0">
                  <a:pos x="connsiteX0" y="connsiteY0"/>
                </a:cxn>
                <a:cxn ang="0">
                  <a:pos x="connsiteX1" y="connsiteY1"/>
                </a:cxn>
                <a:cxn ang="0">
                  <a:pos x="connsiteX2" y="connsiteY2"/>
                </a:cxn>
              </a:cxnLst>
              <a:rect l="l" t="t" r="r" b="b"/>
              <a:pathLst>
                <a:path w="451836" h="213016">
                  <a:moveTo>
                    <a:pt x="0" y="195038"/>
                  </a:moveTo>
                  <a:cubicBezTo>
                    <a:pt x="54585" y="95210"/>
                    <a:pt x="54044" y="-8102"/>
                    <a:pt x="213497" y="503"/>
                  </a:cubicBezTo>
                  <a:cubicBezTo>
                    <a:pt x="372950" y="9108"/>
                    <a:pt x="378121" y="65632"/>
                    <a:pt x="451836" y="21301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32500" lnSpcReduction="20000"/>
            </a:bodyPr>
            <a:lstStyle/>
            <a:p>
              <a:pPr algn="ctr"/>
              <a:endParaRPr lang="de-DE"/>
            </a:p>
          </p:txBody>
        </p:sp>
        <p:grpSp>
          <p:nvGrpSpPr>
            <p:cNvPr id="12" name="Gruppieren 11"/>
            <p:cNvGrpSpPr>
              <a:grpSpLocks noChangeAspect="1"/>
            </p:cNvGrpSpPr>
            <p:nvPr/>
          </p:nvGrpSpPr>
          <p:grpSpPr>
            <a:xfrm>
              <a:off x="5548701" y="1553962"/>
              <a:ext cx="271995" cy="684000"/>
              <a:chOff x="5511480" y="1269173"/>
              <a:chExt cx="387400" cy="974205"/>
            </a:xfrm>
          </p:grpSpPr>
          <p:sp>
            <p:nvSpPr>
              <p:cNvPr id="63" name="Rechteck 62"/>
              <p:cNvSpPr/>
              <p:nvPr/>
            </p:nvSpPr>
            <p:spPr>
              <a:xfrm>
                <a:off x="5511480" y="1516058"/>
                <a:ext cx="242216" cy="41148"/>
              </a:xfrm>
              <a:prstGeom prst="rect">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US"/>
              </a:p>
            </p:txBody>
          </p:sp>
          <p:sp>
            <p:nvSpPr>
              <p:cNvPr id="64" name="Flussdiagramm: Verzögerung 63"/>
              <p:cNvSpPr/>
              <p:nvPr/>
            </p:nvSpPr>
            <p:spPr>
              <a:xfrm rot="16200000">
                <a:off x="5509145" y="1271508"/>
                <a:ext cx="246885" cy="242216"/>
              </a:xfrm>
              <a:prstGeom prst="flowChartDelay">
                <a:avLst/>
              </a:prstGeom>
              <a:solidFill>
                <a:srgbClr val="00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US"/>
              </a:p>
            </p:txBody>
          </p:sp>
          <p:cxnSp>
            <p:nvCxnSpPr>
              <p:cNvPr id="65" name="Gerade Verbindung 9"/>
              <p:cNvCxnSpPr/>
              <p:nvPr/>
            </p:nvCxnSpPr>
            <p:spPr>
              <a:xfrm flipV="1">
                <a:off x="5576819" y="1554022"/>
                <a:ext cx="0" cy="6889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16"/>
              <p:cNvCxnSpPr/>
              <p:nvPr/>
            </p:nvCxnSpPr>
            <p:spPr>
              <a:xfrm flipH="1" flipV="1">
                <a:off x="5692116" y="1554022"/>
                <a:ext cx="206764" cy="689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uppieren 12"/>
            <p:cNvGrpSpPr>
              <a:grpSpLocks noChangeAspect="1"/>
            </p:cNvGrpSpPr>
            <p:nvPr/>
          </p:nvGrpSpPr>
          <p:grpSpPr>
            <a:xfrm>
              <a:off x="5313972" y="1691277"/>
              <a:ext cx="223743" cy="540000"/>
              <a:chOff x="2842747" y="2103807"/>
              <a:chExt cx="398688" cy="962232"/>
            </a:xfrm>
          </p:grpSpPr>
          <p:grpSp>
            <p:nvGrpSpPr>
              <p:cNvPr id="54" name="Gruppieren 53"/>
              <p:cNvGrpSpPr/>
              <p:nvPr/>
            </p:nvGrpSpPr>
            <p:grpSpPr>
              <a:xfrm>
                <a:off x="2842747" y="2319913"/>
                <a:ext cx="108000" cy="388615"/>
                <a:chOff x="3946925" y="2319913"/>
                <a:chExt cx="108000" cy="388615"/>
              </a:xfrm>
            </p:grpSpPr>
            <p:sp>
              <p:nvSpPr>
                <p:cNvPr id="57" name="Abgerundetes Rechteck 56"/>
                <p:cNvSpPr/>
                <p:nvPr/>
              </p:nvSpPr>
              <p:spPr>
                <a:xfrm>
                  <a:off x="3946925" y="2319913"/>
                  <a:ext cx="108000" cy="388615"/>
                </a:xfrm>
                <a:prstGeom prst="roundRect">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32500" lnSpcReduction="20000"/>
                </a:bodyPr>
                <a:lstStyle/>
                <a:p>
                  <a:pPr algn="ctr"/>
                  <a:endParaRPr lang="en-US"/>
                </a:p>
              </p:txBody>
            </p:sp>
            <p:cxnSp>
              <p:nvCxnSpPr>
                <p:cNvPr id="58" name="Gerade Verbindung 19"/>
                <p:cNvCxnSpPr>
                  <a:stCxn id="57" idx="1"/>
                  <a:endCxn id="57" idx="3"/>
                </p:cNvCxnSpPr>
                <p:nvPr/>
              </p:nvCxnSpPr>
              <p:spPr>
                <a:xfrm>
                  <a:off x="3946925" y="2514221"/>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20"/>
                <p:cNvCxnSpPr/>
                <p:nvPr/>
              </p:nvCxnSpPr>
              <p:spPr>
                <a:xfrm>
                  <a:off x="3946925" y="2607945"/>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21"/>
                <p:cNvCxnSpPr/>
                <p:nvPr/>
              </p:nvCxnSpPr>
              <p:spPr>
                <a:xfrm>
                  <a:off x="3946925" y="2554987"/>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22"/>
                <p:cNvCxnSpPr/>
                <p:nvPr/>
              </p:nvCxnSpPr>
              <p:spPr>
                <a:xfrm>
                  <a:off x="3946925" y="2414146"/>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23"/>
                <p:cNvCxnSpPr/>
                <p:nvPr/>
              </p:nvCxnSpPr>
              <p:spPr>
                <a:xfrm>
                  <a:off x="3946925" y="2468121"/>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5" name="Gerade Verbindung 27"/>
              <p:cNvCxnSpPr>
                <a:endCxn id="57" idx="2"/>
              </p:cNvCxnSpPr>
              <p:nvPr/>
            </p:nvCxnSpPr>
            <p:spPr>
              <a:xfrm flipV="1">
                <a:off x="2896747" y="2708528"/>
                <a:ext cx="0" cy="35686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Freihandform 55"/>
              <p:cNvSpPr/>
              <p:nvPr/>
            </p:nvSpPr>
            <p:spPr>
              <a:xfrm>
                <a:off x="2883957" y="2103807"/>
                <a:ext cx="357478" cy="962232"/>
              </a:xfrm>
              <a:custGeom>
                <a:avLst/>
                <a:gdLst>
                  <a:gd name="connsiteX0" fmla="*/ 6553 w 362153"/>
                  <a:gd name="connsiteY0" fmla="*/ 259772 h 1012247"/>
                  <a:gd name="connsiteX1" fmla="*/ 25603 w 362153"/>
                  <a:gd name="connsiteY1" fmla="*/ 72447 h 1012247"/>
                  <a:gd name="connsiteX2" fmla="*/ 212928 w 362153"/>
                  <a:gd name="connsiteY2" fmla="*/ 78797 h 1012247"/>
                  <a:gd name="connsiteX3" fmla="*/ 362153 w 362153"/>
                  <a:gd name="connsiteY3" fmla="*/ 1012247 h 1012247"/>
                  <a:gd name="connsiteX4" fmla="*/ 362153 w 362153"/>
                  <a:gd name="connsiteY4" fmla="*/ 1012247 h 1012247"/>
                  <a:gd name="connsiteX5" fmla="*/ 362153 w 362153"/>
                  <a:gd name="connsiteY5" fmla="*/ 1012247 h 1012247"/>
                  <a:gd name="connsiteX0" fmla="*/ 716 w 356316"/>
                  <a:gd name="connsiteY0" fmla="*/ 278085 h 1030560"/>
                  <a:gd name="connsiteX1" fmla="*/ 83266 w 356316"/>
                  <a:gd name="connsiteY1" fmla="*/ 49485 h 1030560"/>
                  <a:gd name="connsiteX2" fmla="*/ 207091 w 356316"/>
                  <a:gd name="connsiteY2" fmla="*/ 97110 h 1030560"/>
                  <a:gd name="connsiteX3" fmla="*/ 356316 w 356316"/>
                  <a:gd name="connsiteY3" fmla="*/ 1030560 h 1030560"/>
                  <a:gd name="connsiteX4" fmla="*/ 356316 w 356316"/>
                  <a:gd name="connsiteY4" fmla="*/ 1030560 h 1030560"/>
                  <a:gd name="connsiteX5" fmla="*/ 356316 w 356316"/>
                  <a:gd name="connsiteY5" fmla="*/ 1030560 h 1030560"/>
                  <a:gd name="connsiteX0" fmla="*/ 793 w 356393"/>
                  <a:gd name="connsiteY0" fmla="*/ 266705 h 1019180"/>
                  <a:gd name="connsiteX1" fmla="*/ 83343 w 356393"/>
                  <a:gd name="connsiteY1" fmla="*/ 38105 h 1019180"/>
                  <a:gd name="connsiteX2" fmla="*/ 245268 w 356393"/>
                  <a:gd name="connsiteY2" fmla="*/ 104780 h 1019180"/>
                  <a:gd name="connsiteX3" fmla="*/ 356393 w 356393"/>
                  <a:gd name="connsiteY3" fmla="*/ 1019180 h 1019180"/>
                  <a:gd name="connsiteX4" fmla="*/ 356393 w 356393"/>
                  <a:gd name="connsiteY4" fmla="*/ 1019180 h 1019180"/>
                  <a:gd name="connsiteX5" fmla="*/ 356393 w 356393"/>
                  <a:gd name="connsiteY5" fmla="*/ 1019180 h 1019180"/>
                  <a:gd name="connsiteX0" fmla="*/ 793 w 356393"/>
                  <a:gd name="connsiteY0" fmla="*/ 260835 h 1013310"/>
                  <a:gd name="connsiteX1" fmla="*/ 83343 w 356393"/>
                  <a:gd name="connsiteY1" fmla="*/ 32235 h 1013310"/>
                  <a:gd name="connsiteX2" fmla="*/ 245268 w 356393"/>
                  <a:gd name="connsiteY2" fmla="*/ 98910 h 1013310"/>
                  <a:gd name="connsiteX3" fmla="*/ 356393 w 356393"/>
                  <a:gd name="connsiteY3" fmla="*/ 1013310 h 1013310"/>
                  <a:gd name="connsiteX4" fmla="*/ 356393 w 356393"/>
                  <a:gd name="connsiteY4" fmla="*/ 1013310 h 1013310"/>
                  <a:gd name="connsiteX5" fmla="*/ 356393 w 356393"/>
                  <a:gd name="connsiteY5" fmla="*/ 1013310 h 1013310"/>
                  <a:gd name="connsiteX0" fmla="*/ 714 w 356314"/>
                  <a:gd name="connsiteY0" fmla="*/ 270307 h 1022782"/>
                  <a:gd name="connsiteX1" fmla="*/ 89614 w 356314"/>
                  <a:gd name="connsiteY1" fmla="*/ 35357 h 1022782"/>
                  <a:gd name="connsiteX2" fmla="*/ 245189 w 356314"/>
                  <a:gd name="connsiteY2" fmla="*/ 108382 h 1022782"/>
                  <a:gd name="connsiteX3" fmla="*/ 356314 w 356314"/>
                  <a:gd name="connsiteY3" fmla="*/ 1022782 h 1022782"/>
                  <a:gd name="connsiteX4" fmla="*/ 356314 w 356314"/>
                  <a:gd name="connsiteY4" fmla="*/ 1022782 h 1022782"/>
                  <a:gd name="connsiteX5" fmla="*/ 356314 w 356314"/>
                  <a:gd name="connsiteY5" fmla="*/ 1022782 h 1022782"/>
                  <a:gd name="connsiteX0" fmla="*/ 596 w 356196"/>
                  <a:gd name="connsiteY0" fmla="*/ 265519 h 1017994"/>
                  <a:gd name="connsiteX1" fmla="*/ 89496 w 356196"/>
                  <a:gd name="connsiteY1" fmla="*/ 30569 h 1017994"/>
                  <a:gd name="connsiteX2" fmla="*/ 245071 w 356196"/>
                  <a:gd name="connsiteY2" fmla="*/ 103594 h 1017994"/>
                  <a:gd name="connsiteX3" fmla="*/ 356196 w 356196"/>
                  <a:gd name="connsiteY3" fmla="*/ 1017994 h 1017994"/>
                  <a:gd name="connsiteX4" fmla="*/ 356196 w 356196"/>
                  <a:gd name="connsiteY4" fmla="*/ 1017994 h 1017994"/>
                  <a:gd name="connsiteX5" fmla="*/ 356196 w 356196"/>
                  <a:gd name="connsiteY5" fmla="*/ 1017994 h 1017994"/>
                  <a:gd name="connsiteX0" fmla="*/ 529 w 356129"/>
                  <a:gd name="connsiteY0" fmla="*/ 269095 h 1021570"/>
                  <a:gd name="connsiteX1" fmla="*/ 89429 w 356129"/>
                  <a:gd name="connsiteY1" fmla="*/ 34145 h 1021570"/>
                  <a:gd name="connsiteX2" fmla="*/ 245004 w 356129"/>
                  <a:gd name="connsiteY2" fmla="*/ 107170 h 1021570"/>
                  <a:gd name="connsiteX3" fmla="*/ 356129 w 356129"/>
                  <a:gd name="connsiteY3" fmla="*/ 1021570 h 1021570"/>
                  <a:gd name="connsiteX4" fmla="*/ 356129 w 356129"/>
                  <a:gd name="connsiteY4" fmla="*/ 1021570 h 1021570"/>
                  <a:gd name="connsiteX5" fmla="*/ 356129 w 356129"/>
                  <a:gd name="connsiteY5" fmla="*/ 1021570 h 1021570"/>
                  <a:gd name="connsiteX0" fmla="*/ 801 w 356401"/>
                  <a:gd name="connsiteY0" fmla="*/ 245396 h 997871"/>
                  <a:gd name="connsiteX1" fmla="*/ 61126 w 356401"/>
                  <a:gd name="connsiteY1" fmla="*/ 58071 h 997871"/>
                  <a:gd name="connsiteX2" fmla="*/ 245276 w 356401"/>
                  <a:gd name="connsiteY2" fmla="*/ 83471 h 997871"/>
                  <a:gd name="connsiteX3" fmla="*/ 356401 w 356401"/>
                  <a:gd name="connsiteY3" fmla="*/ 997871 h 997871"/>
                  <a:gd name="connsiteX4" fmla="*/ 356401 w 356401"/>
                  <a:gd name="connsiteY4" fmla="*/ 997871 h 997871"/>
                  <a:gd name="connsiteX5" fmla="*/ 356401 w 356401"/>
                  <a:gd name="connsiteY5" fmla="*/ 997871 h 997871"/>
                  <a:gd name="connsiteX0" fmla="*/ 1331 w 356931"/>
                  <a:gd name="connsiteY0" fmla="*/ 216733 h 969208"/>
                  <a:gd name="connsiteX1" fmla="*/ 61656 w 356931"/>
                  <a:gd name="connsiteY1" fmla="*/ 29408 h 969208"/>
                  <a:gd name="connsiteX2" fmla="*/ 252156 w 356931"/>
                  <a:gd name="connsiteY2" fmla="*/ 102433 h 969208"/>
                  <a:gd name="connsiteX3" fmla="*/ 356931 w 356931"/>
                  <a:gd name="connsiteY3" fmla="*/ 969208 h 969208"/>
                  <a:gd name="connsiteX4" fmla="*/ 356931 w 356931"/>
                  <a:gd name="connsiteY4" fmla="*/ 969208 h 969208"/>
                  <a:gd name="connsiteX5" fmla="*/ 356931 w 356931"/>
                  <a:gd name="connsiteY5" fmla="*/ 969208 h 969208"/>
                  <a:gd name="connsiteX0" fmla="*/ 3745 w 359345"/>
                  <a:gd name="connsiteY0" fmla="*/ 200094 h 952569"/>
                  <a:gd name="connsiteX1" fmla="*/ 38670 w 359345"/>
                  <a:gd name="connsiteY1" fmla="*/ 44519 h 952569"/>
                  <a:gd name="connsiteX2" fmla="*/ 254570 w 359345"/>
                  <a:gd name="connsiteY2" fmla="*/ 85794 h 952569"/>
                  <a:gd name="connsiteX3" fmla="*/ 359345 w 359345"/>
                  <a:gd name="connsiteY3" fmla="*/ 952569 h 952569"/>
                  <a:gd name="connsiteX4" fmla="*/ 359345 w 359345"/>
                  <a:gd name="connsiteY4" fmla="*/ 952569 h 952569"/>
                  <a:gd name="connsiteX5" fmla="*/ 359345 w 359345"/>
                  <a:gd name="connsiteY5" fmla="*/ 952569 h 952569"/>
                  <a:gd name="connsiteX0" fmla="*/ 1878 w 357478"/>
                  <a:gd name="connsiteY0" fmla="*/ 205342 h 957817"/>
                  <a:gd name="connsiteX1" fmla="*/ 36803 w 357478"/>
                  <a:gd name="connsiteY1" fmla="*/ 49767 h 957817"/>
                  <a:gd name="connsiteX2" fmla="*/ 252703 w 357478"/>
                  <a:gd name="connsiteY2" fmla="*/ 91042 h 957817"/>
                  <a:gd name="connsiteX3" fmla="*/ 357478 w 357478"/>
                  <a:gd name="connsiteY3" fmla="*/ 957817 h 957817"/>
                  <a:gd name="connsiteX4" fmla="*/ 357478 w 357478"/>
                  <a:gd name="connsiteY4" fmla="*/ 957817 h 957817"/>
                  <a:gd name="connsiteX5" fmla="*/ 357478 w 357478"/>
                  <a:gd name="connsiteY5" fmla="*/ 957817 h 957817"/>
                  <a:gd name="connsiteX0" fmla="*/ 1878 w 357478"/>
                  <a:gd name="connsiteY0" fmla="*/ 209757 h 962232"/>
                  <a:gd name="connsiteX1" fmla="*/ 36803 w 357478"/>
                  <a:gd name="connsiteY1" fmla="*/ 54182 h 962232"/>
                  <a:gd name="connsiteX2" fmla="*/ 252703 w 357478"/>
                  <a:gd name="connsiteY2" fmla="*/ 95457 h 962232"/>
                  <a:gd name="connsiteX3" fmla="*/ 357478 w 357478"/>
                  <a:gd name="connsiteY3" fmla="*/ 962232 h 962232"/>
                  <a:gd name="connsiteX4" fmla="*/ 357478 w 357478"/>
                  <a:gd name="connsiteY4" fmla="*/ 962232 h 962232"/>
                  <a:gd name="connsiteX5" fmla="*/ 357478 w 357478"/>
                  <a:gd name="connsiteY5" fmla="*/ 962232 h 962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478" h="962232">
                    <a:moveTo>
                      <a:pt x="1878" y="209757"/>
                    </a:moveTo>
                    <a:cubicBezTo>
                      <a:pt x="-5795" y="131176"/>
                      <a:pt x="10874" y="101807"/>
                      <a:pt x="36803" y="54182"/>
                    </a:cubicBezTo>
                    <a:cubicBezTo>
                      <a:pt x="62732" y="6557"/>
                      <a:pt x="199257" y="-55885"/>
                      <a:pt x="252703" y="95457"/>
                    </a:cubicBezTo>
                    <a:cubicBezTo>
                      <a:pt x="306149" y="246799"/>
                      <a:pt x="340016" y="817770"/>
                      <a:pt x="357478" y="962232"/>
                    </a:cubicBezTo>
                    <a:lnTo>
                      <a:pt x="357478" y="962232"/>
                    </a:lnTo>
                    <a:lnTo>
                      <a:pt x="357478" y="962232"/>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grpSp>
        <p:grpSp>
          <p:nvGrpSpPr>
            <p:cNvPr id="14" name="Gruppieren 13"/>
            <p:cNvGrpSpPr/>
            <p:nvPr/>
          </p:nvGrpSpPr>
          <p:grpSpPr>
            <a:xfrm>
              <a:off x="5042685" y="2924400"/>
              <a:ext cx="90000" cy="2486754"/>
              <a:chOff x="5023635" y="2924400"/>
              <a:chExt cx="108000" cy="2486754"/>
            </a:xfrm>
          </p:grpSpPr>
          <p:sp>
            <p:nvSpPr>
              <p:cNvPr id="52" name="Rechteck 51"/>
              <p:cNvSpPr/>
              <p:nvPr/>
            </p:nvSpPr>
            <p:spPr>
              <a:xfrm>
                <a:off x="5023635" y="2924400"/>
                <a:ext cx="108000" cy="2016224"/>
              </a:xfrm>
              <a:prstGeom prst="rect">
                <a:avLst/>
              </a:prstGeom>
              <a:solidFill>
                <a:srgbClr val="FF8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sp>
            <p:nvSpPr>
              <p:cNvPr id="53" name="Rechteck 52"/>
              <p:cNvSpPr/>
              <p:nvPr/>
            </p:nvSpPr>
            <p:spPr>
              <a:xfrm>
                <a:off x="5059635" y="4943154"/>
                <a:ext cx="36000" cy="468000"/>
              </a:xfrm>
              <a:prstGeom prst="rect">
                <a:avLst/>
              </a:prstGeom>
              <a:solidFill>
                <a:srgbClr val="E68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grpSp>
        <p:sp>
          <p:nvSpPr>
            <p:cNvPr id="15" name="Abgerundetes Rechteck 14"/>
            <p:cNvSpPr/>
            <p:nvPr/>
          </p:nvSpPr>
          <p:spPr>
            <a:xfrm>
              <a:off x="4202109" y="2255275"/>
              <a:ext cx="565585" cy="59535"/>
            </a:xfrm>
            <a:prstGeom prst="roundRect">
              <a:avLst/>
            </a:prstGeom>
            <a:solidFill>
              <a:schemeClr val="tx1">
                <a:lumMod val="85000"/>
                <a:lumOff val="15000"/>
              </a:schemeClr>
            </a:solidFill>
            <a:ln w="12700"/>
          </p:spPr>
          <p:style>
            <a:lnRef idx="2">
              <a:schemeClr val="dk1">
                <a:shade val="50000"/>
              </a:schemeClr>
            </a:lnRef>
            <a:fillRef idx="1">
              <a:schemeClr val="dk1"/>
            </a:fillRef>
            <a:effectRef idx="0">
              <a:schemeClr val="dk1"/>
            </a:effectRef>
            <a:fontRef idx="minor">
              <a:schemeClr val="lt1"/>
            </a:fontRef>
          </p:style>
          <p:txBody>
            <a:bodyPr rtlCol="0" anchor="ctr">
              <a:normAutofit fontScale="25000" lnSpcReduction="20000"/>
            </a:bodyPr>
            <a:lstStyle/>
            <a:p>
              <a:pPr algn="ctr"/>
              <a:endParaRPr lang="en-US"/>
            </a:p>
          </p:txBody>
        </p:sp>
        <p:grpSp>
          <p:nvGrpSpPr>
            <p:cNvPr id="16" name="Gruppieren 15"/>
            <p:cNvGrpSpPr>
              <a:grpSpLocks noChangeAspect="1"/>
            </p:cNvGrpSpPr>
            <p:nvPr/>
          </p:nvGrpSpPr>
          <p:grpSpPr>
            <a:xfrm>
              <a:off x="4206138" y="2313891"/>
              <a:ext cx="561556" cy="1044000"/>
              <a:chOff x="214742" y="3143068"/>
              <a:chExt cx="792088" cy="1472586"/>
            </a:xfrm>
          </p:grpSpPr>
          <p:sp>
            <p:nvSpPr>
              <p:cNvPr id="49" name="Abgerundetes Rechteck 48"/>
              <p:cNvSpPr/>
              <p:nvPr/>
            </p:nvSpPr>
            <p:spPr>
              <a:xfrm>
                <a:off x="214742" y="3251068"/>
                <a:ext cx="792088" cy="1364586"/>
              </a:xfrm>
              <a:prstGeom prst="roundRect">
                <a:avLst>
                  <a:gd name="adj" fmla="val 8650"/>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t">
                <a:noAutofit/>
              </a:bodyPr>
              <a:lstStyle/>
              <a:p>
                <a:r>
                  <a:rPr lang="en-US" sz="600" dirty="0" smtClean="0"/>
                  <a:t>9 V</a:t>
                </a:r>
                <a:endParaRPr lang="en-US" sz="1050" dirty="0"/>
              </a:p>
            </p:txBody>
          </p:sp>
          <p:sp>
            <p:nvSpPr>
              <p:cNvPr id="50" name="Abgerundetes Rechteck 49"/>
              <p:cNvSpPr/>
              <p:nvPr/>
            </p:nvSpPr>
            <p:spPr>
              <a:xfrm>
                <a:off x="324850" y="3143068"/>
                <a:ext cx="216024" cy="108000"/>
              </a:xfrm>
              <a:prstGeom prst="roundRect">
                <a:avLst/>
              </a:prstGeom>
              <a:solidFill>
                <a:srgbClr val="A1A1A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US"/>
              </a:p>
            </p:txBody>
          </p:sp>
          <p:sp>
            <p:nvSpPr>
              <p:cNvPr id="51" name="Abgerundetes Rechteck 50"/>
              <p:cNvSpPr/>
              <p:nvPr/>
            </p:nvSpPr>
            <p:spPr>
              <a:xfrm>
                <a:off x="684890" y="3143068"/>
                <a:ext cx="216024" cy="108000"/>
              </a:xfrm>
              <a:prstGeom prst="roundRect">
                <a:avLst/>
              </a:prstGeom>
              <a:solidFill>
                <a:srgbClr val="A1A1A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US"/>
              </a:p>
            </p:txBody>
          </p:sp>
        </p:grpSp>
        <p:sp>
          <p:nvSpPr>
            <p:cNvPr id="17" name="Rechteck 16"/>
            <p:cNvSpPr/>
            <p:nvPr/>
          </p:nvSpPr>
          <p:spPr>
            <a:xfrm>
              <a:off x="4950507" y="2241550"/>
              <a:ext cx="1008000" cy="68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cxnSp>
          <p:nvCxnSpPr>
            <p:cNvPr id="18" name="Gerader Verbinder 17"/>
            <p:cNvCxnSpPr/>
            <p:nvPr/>
          </p:nvCxnSpPr>
          <p:spPr>
            <a:xfrm flipH="1" flipV="1">
              <a:off x="5205413" y="2242701"/>
              <a:ext cx="0" cy="68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a:xfrm flipH="1" flipV="1">
              <a:off x="5457825" y="2241550"/>
              <a:ext cx="0" cy="68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a:xfrm flipH="1" flipV="1">
              <a:off x="5708650" y="2241550"/>
              <a:ext cx="0" cy="68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a:stCxn id="17" idx="1"/>
              <a:endCxn id="17" idx="3"/>
            </p:cNvCxnSpPr>
            <p:nvPr/>
          </p:nvCxnSpPr>
          <p:spPr>
            <a:xfrm>
              <a:off x="4950507" y="2583550"/>
              <a:ext cx="1008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2" name="Gruppieren 21"/>
            <p:cNvGrpSpPr>
              <a:grpSpLocks noChangeAspect="1"/>
            </p:cNvGrpSpPr>
            <p:nvPr/>
          </p:nvGrpSpPr>
          <p:grpSpPr>
            <a:xfrm>
              <a:off x="5005817" y="2351717"/>
              <a:ext cx="144000" cy="144000"/>
              <a:chOff x="5001819" y="2351717"/>
              <a:chExt cx="144000" cy="144000"/>
            </a:xfrm>
          </p:grpSpPr>
          <p:sp>
            <p:nvSpPr>
              <p:cNvPr id="47" name="Ellipse 46"/>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48" name="Gerader Verbinder 47"/>
              <p:cNvCxnSpPr>
                <a:stCxn id="47" idx="2"/>
                <a:endCxn id="47"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uppieren 22"/>
            <p:cNvGrpSpPr>
              <a:grpSpLocks noChangeAspect="1"/>
            </p:cNvGrpSpPr>
            <p:nvPr/>
          </p:nvGrpSpPr>
          <p:grpSpPr>
            <a:xfrm>
              <a:off x="5261010" y="2351717"/>
              <a:ext cx="144000" cy="144000"/>
              <a:chOff x="5001819" y="2351717"/>
              <a:chExt cx="144000" cy="144000"/>
            </a:xfrm>
          </p:grpSpPr>
          <p:sp>
            <p:nvSpPr>
              <p:cNvPr id="45" name="Ellipse 44"/>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46" name="Gerader Verbinder 45"/>
              <p:cNvCxnSpPr>
                <a:stCxn id="45" idx="2"/>
                <a:endCxn id="45"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uppieren 23"/>
            <p:cNvGrpSpPr>
              <a:grpSpLocks noChangeAspect="1"/>
            </p:cNvGrpSpPr>
            <p:nvPr/>
          </p:nvGrpSpPr>
          <p:grpSpPr>
            <a:xfrm>
              <a:off x="5510641" y="2356432"/>
              <a:ext cx="144000" cy="144000"/>
              <a:chOff x="5001819" y="2351717"/>
              <a:chExt cx="144000" cy="144000"/>
            </a:xfrm>
          </p:grpSpPr>
          <p:sp>
            <p:nvSpPr>
              <p:cNvPr id="43" name="Ellipse 42"/>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44" name="Gerader Verbinder 43"/>
              <p:cNvCxnSpPr>
                <a:stCxn id="43" idx="2"/>
                <a:endCxn id="43"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uppieren 24"/>
            <p:cNvGrpSpPr>
              <a:grpSpLocks noChangeAspect="1"/>
            </p:cNvGrpSpPr>
            <p:nvPr/>
          </p:nvGrpSpPr>
          <p:grpSpPr>
            <a:xfrm>
              <a:off x="5760423" y="2351717"/>
              <a:ext cx="144000" cy="144000"/>
              <a:chOff x="5001819" y="2351717"/>
              <a:chExt cx="144000" cy="144000"/>
            </a:xfrm>
          </p:grpSpPr>
          <p:sp>
            <p:nvSpPr>
              <p:cNvPr id="41" name="Ellipse 40"/>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42" name="Gerader Verbinder 41"/>
              <p:cNvCxnSpPr>
                <a:stCxn id="41" idx="2"/>
                <a:endCxn id="41"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uppieren 25"/>
            <p:cNvGrpSpPr>
              <a:grpSpLocks noChangeAspect="1"/>
            </p:cNvGrpSpPr>
            <p:nvPr/>
          </p:nvGrpSpPr>
          <p:grpSpPr>
            <a:xfrm>
              <a:off x="5005817" y="2666669"/>
              <a:ext cx="144000" cy="144000"/>
              <a:chOff x="5001819" y="2351717"/>
              <a:chExt cx="144000" cy="144000"/>
            </a:xfrm>
          </p:grpSpPr>
          <p:sp>
            <p:nvSpPr>
              <p:cNvPr id="39" name="Ellipse 38"/>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40" name="Gerader Verbinder 39"/>
              <p:cNvCxnSpPr>
                <a:stCxn id="39" idx="2"/>
                <a:endCxn id="39"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uppieren 26"/>
            <p:cNvGrpSpPr>
              <a:grpSpLocks noChangeAspect="1"/>
            </p:cNvGrpSpPr>
            <p:nvPr/>
          </p:nvGrpSpPr>
          <p:grpSpPr>
            <a:xfrm>
              <a:off x="5256641" y="2668092"/>
              <a:ext cx="144000" cy="144000"/>
              <a:chOff x="5001819" y="2351717"/>
              <a:chExt cx="144000" cy="144000"/>
            </a:xfrm>
          </p:grpSpPr>
          <p:sp>
            <p:nvSpPr>
              <p:cNvPr id="37" name="Ellipse 36"/>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38" name="Gerader Verbinder 37"/>
              <p:cNvCxnSpPr>
                <a:stCxn id="37" idx="2"/>
                <a:endCxn id="37"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uppieren 27"/>
            <p:cNvGrpSpPr>
              <a:grpSpLocks noChangeAspect="1"/>
            </p:cNvGrpSpPr>
            <p:nvPr/>
          </p:nvGrpSpPr>
          <p:grpSpPr>
            <a:xfrm>
              <a:off x="5505868" y="2667795"/>
              <a:ext cx="144000" cy="144000"/>
              <a:chOff x="5001819" y="2351717"/>
              <a:chExt cx="144000" cy="144000"/>
            </a:xfrm>
          </p:grpSpPr>
          <p:sp>
            <p:nvSpPr>
              <p:cNvPr id="35" name="Ellipse 34"/>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36" name="Gerader Verbinder 35"/>
              <p:cNvCxnSpPr>
                <a:stCxn id="35" idx="2"/>
                <a:endCxn id="35"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p:cNvGrpSpPr>
              <a:grpSpLocks noChangeAspect="1"/>
            </p:cNvGrpSpPr>
            <p:nvPr/>
          </p:nvGrpSpPr>
          <p:grpSpPr>
            <a:xfrm>
              <a:off x="5760423" y="2666669"/>
              <a:ext cx="144000" cy="144000"/>
              <a:chOff x="5001819" y="2351717"/>
              <a:chExt cx="144000" cy="144000"/>
            </a:xfrm>
          </p:grpSpPr>
          <p:sp>
            <p:nvSpPr>
              <p:cNvPr id="33" name="Ellipse 32"/>
              <p:cNvSpPr>
                <a:spLocks noChangeAspect="1"/>
              </p:cNvSpPr>
              <p:nvPr/>
            </p:nvSpPr>
            <p:spPr>
              <a:xfrm>
                <a:off x="5001819" y="235171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de-DE"/>
              </a:p>
            </p:txBody>
          </p:sp>
          <p:cxnSp>
            <p:nvCxnSpPr>
              <p:cNvPr id="34" name="Gerader Verbinder 33"/>
              <p:cNvCxnSpPr>
                <a:stCxn id="33" idx="2"/>
                <a:endCxn id="33" idx="6"/>
              </p:cNvCxnSpPr>
              <p:nvPr/>
            </p:nvCxnSpPr>
            <p:spPr>
              <a:xfrm>
                <a:off x="5001819" y="2423717"/>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uppieren 29"/>
            <p:cNvGrpSpPr/>
            <p:nvPr/>
          </p:nvGrpSpPr>
          <p:grpSpPr>
            <a:xfrm>
              <a:off x="5795547" y="2924400"/>
              <a:ext cx="90000" cy="2486754"/>
              <a:chOff x="5023635" y="2924400"/>
              <a:chExt cx="108000" cy="2486754"/>
            </a:xfrm>
          </p:grpSpPr>
          <p:sp>
            <p:nvSpPr>
              <p:cNvPr id="31" name="Rechteck 30"/>
              <p:cNvSpPr/>
              <p:nvPr/>
            </p:nvSpPr>
            <p:spPr>
              <a:xfrm>
                <a:off x="5023635" y="2924400"/>
                <a:ext cx="108000" cy="2016224"/>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sp>
            <p:nvSpPr>
              <p:cNvPr id="32" name="Rechteck 31"/>
              <p:cNvSpPr/>
              <p:nvPr/>
            </p:nvSpPr>
            <p:spPr>
              <a:xfrm>
                <a:off x="5059635" y="4943154"/>
                <a:ext cx="36000" cy="468000"/>
              </a:xfrm>
              <a:prstGeom prst="rect">
                <a:avLst/>
              </a:prstGeom>
              <a:solidFill>
                <a:srgbClr val="E68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grpSp>
      </p:grpSp>
    </p:spTree>
    <p:extLst>
      <p:ext uri="{BB962C8B-B14F-4D97-AF65-F5344CB8AC3E}">
        <p14:creationId xmlns:p14="http://schemas.microsoft.com/office/powerpoint/2010/main" val="2570331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31</a:t>
            </a:fld>
            <a:endParaRPr lang="de-DE"/>
          </a:p>
        </p:txBody>
      </p:sp>
    </p:spTree>
    <p:extLst>
      <p:ext uri="{BB962C8B-B14F-4D97-AF65-F5344CB8AC3E}">
        <p14:creationId xmlns:p14="http://schemas.microsoft.com/office/powerpoint/2010/main" val="3114637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Deine Tabelle könnte nun so aussehen:</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32</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4175438585"/>
              </p:ext>
            </p:extLst>
          </p:nvPr>
        </p:nvGraphicFramePr>
        <p:xfrm>
          <a:off x="1282508" y="2006600"/>
          <a:ext cx="7329872" cy="2123440"/>
        </p:xfrm>
        <a:graphic>
          <a:graphicData uri="http://schemas.openxmlformats.org/drawingml/2006/table">
            <a:tbl>
              <a:tblPr firstRow="1" bandRow="1">
                <a:effectLst/>
                <a:tableStyleId>{5C22544A-7EE6-4342-B048-85BDC9FD1C3A}</a:tableStyleId>
              </a:tblPr>
              <a:tblGrid>
                <a:gridCol w="1569872">
                  <a:extLst>
                    <a:ext uri="{9D8B030D-6E8A-4147-A177-3AD203B41FA5}">
                      <a16:colId xmlns:a16="http://schemas.microsoft.com/office/drawing/2014/main" val="1549252639"/>
                    </a:ext>
                  </a:extLst>
                </a:gridCol>
                <a:gridCol w="1440000">
                  <a:extLst>
                    <a:ext uri="{9D8B030D-6E8A-4147-A177-3AD203B41FA5}">
                      <a16:colId xmlns:a16="http://schemas.microsoft.com/office/drawing/2014/main" val="2713689278"/>
                    </a:ext>
                  </a:extLst>
                </a:gridCol>
                <a:gridCol w="1440000">
                  <a:extLst>
                    <a:ext uri="{9D8B030D-6E8A-4147-A177-3AD203B41FA5}">
                      <a16:colId xmlns:a16="http://schemas.microsoft.com/office/drawing/2014/main" val="3358927851"/>
                    </a:ext>
                  </a:extLst>
                </a:gridCol>
                <a:gridCol w="1440000">
                  <a:extLst>
                    <a:ext uri="{9D8B030D-6E8A-4147-A177-3AD203B41FA5}">
                      <a16:colId xmlns:a16="http://schemas.microsoft.com/office/drawing/2014/main" val="734974820"/>
                    </a:ext>
                  </a:extLst>
                </a:gridCol>
                <a:gridCol w="1440000">
                  <a:extLst>
                    <a:ext uri="{9D8B030D-6E8A-4147-A177-3AD203B41FA5}">
                      <a16:colId xmlns:a16="http://schemas.microsoft.com/office/drawing/2014/main" val="2906131573"/>
                    </a:ext>
                  </a:extLst>
                </a:gridCol>
              </a:tblGrid>
              <a:tr h="370840">
                <a:tc>
                  <a:txBody>
                    <a:bodyPr/>
                    <a:lstStyle/>
                    <a:p>
                      <a:pPr algn="ct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1</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2</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3</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4</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7049351"/>
                  </a:ext>
                </a:extLst>
              </a:tr>
              <a:tr h="370840">
                <a:tc>
                  <a:txBody>
                    <a:bodyPr/>
                    <a:lstStyle/>
                    <a:p>
                      <a:r>
                        <a:rPr lang="de-DE" b="1" dirty="0" smtClean="0">
                          <a:solidFill>
                            <a:sysClr val="windowText" lastClr="000000"/>
                          </a:solidFill>
                        </a:rPr>
                        <a:t>Lösen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87397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ysClr val="windowText" lastClr="000000"/>
                          </a:solidFill>
                        </a:rPr>
                        <a:t>Leitfähigkeit der Lösung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032000"/>
                  </a:ext>
                </a:extLst>
              </a:tr>
              <a:tr h="370840">
                <a:tc>
                  <a:txBody>
                    <a:bodyPr/>
                    <a:lstStyle/>
                    <a:p>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670027"/>
                  </a:ext>
                </a:extLst>
              </a:tr>
              <a:tr h="370840">
                <a:tc>
                  <a:txBody>
                    <a:bodyPr/>
                    <a:lstStyle/>
                    <a:p>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67111"/>
                  </a:ext>
                </a:extLst>
              </a:tr>
            </a:tbl>
          </a:graphicData>
        </a:graphic>
      </p:graphicFrame>
    </p:spTree>
    <p:extLst>
      <p:ext uri="{BB962C8B-B14F-4D97-AF65-F5344CB8AC3E}">
        <p14:creationId xmlns:p14="http://schemas.microsoft.com/office/powerpoint/2010/main" val="2845646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Aufgabe 3 von 3</a:t>
            </a:r>
            <a:endParaRPr lang="de-DE" dirty="0"/>
          </a:p>
        </p:txBody>
      </p:sp>
      <p:sp>
        <p:nvSpPr>
          <p:cNvPr id="2" name="Inhaltsplatzhalter 1"/>
          <p:cNvSpPr>
            <a:spLocks noGrp="1"/>
          </p:cNvSpPr>
          <p:nvPr>
            <p:ph idx="1"/>
          </p:nvPr>
        </p:nvSpPr>
        <p:spPr/>
        <p:txBody>
          <a:bodyPr anchor="t"/>
          <a:lstStyle/>
          <a:p>
            <a:endParaRPr lang="de-DE" dirty="0"/>
          </a:p>
          <a:p>
            <a:r>
              <a:rPr lang="de-DE" dirty="0" smtClean="0"/>
              <a:t>Weißt du schon, welche der Proben Salze sind?</a:t>
            </a:r>
          </a:p>
        </p:txBody>
      </p:sp>
      <p:sp>
        <p:nvSpPr>
          <p:cNvPr id="3" name="Foliennummernplatzhalter 2"/>
          <p:cNvSpPr>
            <a:spLocks noGrp="1"/>
          </p:cNvSpPr>
          <p:nvPr>
            <p:ph type="sldNum" sz="quarter" idx="12"/>
          </p:nvPr>
        </p:nvSpPr>
        <p:spPr/>
        <p:txBody>
          <a:bodyPr/>
          <a:lstStyle/>
          <a:p>
            <a:fld id="{649AAC7D-4B30-4604-BD35-0C4E56313D0D}" type="slidenum">
              <a:rPr lang="de-DE" smtClean="0"/>
              <a:t>33</a:t>
            </a:fld>
            <a:endParaRPr lang="de-DE"/>
          </a:p>
        </p:txBody>
      </p:sp>
      <p:sp>
        <p:nvSpPr>
          <p:cNvPr id="7" name="Textplatzhalter 6"/>
          <p:cNvSpPr>
            <a:spLocks noGrp="1"/>
          </p:cNvSpPr>
          <p:nvPr>
            <p:ph type="body" sz="quarter" idx="15"/>
          </p:nvPr>
        </p:nvSpPr>
        <p:spPr/>
        <p:txBody>
          <a:bodyPr/>
          <a:lstStyle/>
          <a:p>
            <a:r>
              <a:rPr lang="de-DE" dirty="0"/>
              <a:t>Stelle Vermutungen (Hypothesen) </a:t>
            </a:r>
            <a:r>
              <a:rPr lang="de-DE" dirty="0" smtClean="0"/>
              <a:t>auf und begründe, wieso du meinst dass es so ist.</a:t>
            </a:r>
            <a:endParaRPr lang="de-DE" dirty="0"/>
          </a:p>
        </p:txBody>
      </p:sp>
      <p:pic>
        <p:nvPicPr>
          <p:cNvPr id="8"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9" name="Inhaltsplatzhalter 28"/>
          <p:cNvPicPr>
            <a:picLocks noGrp="1" noChangeAspect="1"/>
          </p:cNvPicPr>
          <p:nvPr>
            <p:ph sz="quarter" idx="14"/>
          </p:nvPr>
        </p:nvPicPr>
        <p:blipFill>
          <a:blip r:embed="rId3"/>
          <a:stretch>
            <a:fillRect/>
          </a:stretch>
        </p:blipFill>
        <p:spPr>
          <a:xfrm>
            <a:off x="777131" y="5219700"/>
            <a:ext cx="785712" cy="900113"/>
          </a:xfrm>
          <a:prstGeom prst="rect">
            <a:avLst/>
          </a:prstGeom>
        </p:spPr>
      </p:pic>
    </p:spTree>
    <p:extLst>
      <p:ext uri="{BB962C8B-B14F-4D97-AF65-F5344CB8AC3E}">
        <p14:creationId xmlns:p14="http://schemas.microsoft.com/office/powerpoint/2010/main" val="131526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34</a:t>
            </a:fld>
            <a:endParaRPr lang="de-DE"/>
          </a:p>
        </p:txBody>
      </p:sp>
    </p:spTree>
    <p:extLst>
      <p:ext uri="{BB962C8B-B14F-4D97-AF65-F5344CB8AC3E}">
        <p14:creationId xmlns:p14="http://schemas.microsoft.com/office/powerpoint/2010/main" val="1632127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35</a:t>
            </a:fld>
            <a:endParaRPr lang="de-DE"/>
          </a:p>
        </p:txBody>
      </p:sp>
    </p:spTree>
    <p:extLst>
      <p:ext uri="{BB962C8B-B14F-4D97-AF65-F5344CB8AC3E}">
        <p14:creationId xmlns:p14="http://schemas.microsoft.com/office/powerpoint/2010/main" val="723694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p:txBody>
          <a:bodyPr anchor="t"/>
          <a:lstStyle/>
          <a:p>
            <a:pPr marL="457200" indent="-457200">
              <a:buFont typeface="+mj-lt"/>
              <a:buAutoNum type="arabicPeriod"/>
            </a:pPr>
            <a:r>
              <a:rPr lang="de-DE" dirty="0" smtClean="0"/>
              <a:t>Probe 1 ist </a:t>
            </a:r>
            <a:r>
              <a:rPr lang="de-DE" dirty="0" smtClean="0">
                <a:solidFill>
                  <a:schemeClr val="accent1"/>
                </a:solidFill>
              </a:rPr>
              <a:t>sicher kein Salz</a:t>
            </a:r>
            <a:r>
              <a:rPr lang="de-DE" dirty="0" smtClean="0"/>
              <a:t>: man sieht und misst keine Löslichkeit.</a:t>
            </a:r>
          </a:p>
          <a:p>
            <a:pPr marL="457200" indent="-457200">
              <a:buFont typeface="+mj-lt"/>
              <a:buAutoNum type="arabicPeriod"/>
            </a:pPr>
            <a:r>
              <a:rPr lang="de-DE" dirty="0" smtClean="0"/>
              <a:t>Probe 2 ist </a:t>
            </a:r>
            <a:r>
              <a:rPr lang="de-DE" dirty="0" smtClean="0">
                <a:solidFill>
                  <a:srgbClr val="800000"/>
                </a:solidFill>
              </a:rPr>
              <a:t>unklar</a:t>
            </a:r>
            <a:r>
              <a:rPr lang="de-DE" dirty="0" smtClean="0"/>
              <a:t>: man sieht keine Löslichkeit, die Lösung leitet aber.</a:t>
            </a:r>
          </a:p>
          <a:p>
            <a:pPr marL="457200" indent="-457200">
              <a:buFont typeface="+mj-lt"/>
              <a:buAutoNum type="arabicPeriod"/>
            </a:pPr>
            <a:r>
              <a:rPr lang="de-DE" dirty="0" smtClean="0"/>
              <a:t>Probe 3 ist sehr </a:t>
            </a:r>
            <a:r>
              <a:rPr lang="de-DE" dirty="0" smtClean="0">
                <a:solidFill>
                  <a:schemeClr val="bg2"/>
                </a:solidFill>
              </a:rPr>
              <a:t>wahrscheinlich ein Salz</a:t>
            </a:r>
            <a:r>
              <a:rPr lang="de-DE" dirty="0" smtClean="0"/>
              <a:t>: sie löst sich UND zeigt Leitfähigkeit.</a:t>
            </a:r>
          </a:p>
          <a:p>
            <a:pPr marL="457200" indent="-457200">
              <a:buFont typeface="+mj-lt"/>
              <a:buAutoNum type="arabicPeriod"/>
            </a:pPr>
            <a:r>
              <a:rPr lang="de-DE" dirty="0" smtClean="0"/>
              <a:t>Probe 4 ist </a:t>
            </a:r>
            <a:r>
              <a:rPr lang="de-DE" dirty="0" smtClean="0">
                <a:solidFill>
                  <a:srgbClr val="800000"/>
                </a:solidFill>
              </a:rPr>
              <a:t>unklar</a:t>
            </a:r>
            <a:r>
              <a:rPr lang="de-DE" dirty="0" smtClean="0"/>
              <a:t>: sie löst sich zwar wie ein Salz, zeigt aber keine Leitfähigkeit.</a:t>
            </a:r>
          </a:p>
          <a:p>
            <a:pPr marL="457200" indent="-457200">
              <a:buFont typeface="+mj-lt"/>
              <a:buAutoNum type="arabicPeriod"/>
            </a:pPr>
            <a:endParaRPr lang="de-DE" dirty="0"/>
          </a:p>
          <a:p>
            <a:r>
              <a:rPr lang="de-DE" dirty="0" smtClean="0"/>
              <a:t>Bei unklaren Ergebnissen muss man weitere Tests durchführen.</a:t>
            </a:r>
          </a:p>
        </p:txBody>
      </p:sp>
      <p:sp>
        <p:nvSpPr>
          <p:cNvPr id="3" name="Foliennummernplatzhalter 2"/>
          <p:cNvSpPr>
            <a:spLocks noGrp="1"/>
          </p:cNvSpPr>
          <p:nvPr>
            <p:ph type="sldNum" sz="quarter" idx="12"/>
          </p:nvPr>
        </p:nvSpPr>
        <p:spPr/>
        <p:txBody>
          <a:bodyPr/>
          <a:lstStyle/>
          <a:p>
            <a:fld id="{649AAC7D-4B30-4604-BD35-0C4E56313D0D}" type="slidenum">
              <a:rPr lang="de-DE" smtClean="0"/>
              <a:t>36</a:t>
            </a:fld>
            <a:endParaRPr lang="de-DE"/>
          </a:p>
        </p:txBody>
      </p:sp>
    </p:spTree>
    <p:extLst>
      <p:ext uri="{BB962C8B-B14F-4D97-AF65-F5344CB8AC3E}">
        <p14:creationId xmlns:p14="http://schemas.microsoft.com/office/powerpoint/2010/main" val="2475873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Aufgabe 4 von ?</a:t>
            </a:r>
            <a:endParaRPr lang="de-DE" dirty="0"/>
          </a:p>
        </p:txBody>
      </p:sp>
      <p:sp>
        <p:nvSpPr>
          <p:cNvPr id="2" name="Inhaltsplatzhalter 1"/>
          <p:cNvSpPr>
            <a:spLocks noGrp="1"/>
          </p:cNvSpPr>
          <p:nvPr>
            <p:ph idx="1"/>
          </p:nvPr>
        </p:nvSpPr>
        <p:spPr/>
        <p:txBody>
          <a:bodyPr anchor="t"/>
          <a:lstStyle/>
          <a:p>
            <a:r>
              <a:rPr lang="de-DE" dirty="0" smtClean="0"/>
              <a:t>Teste bitte noch das Folgende:</a:t>
            </a:r>
            <a:endParaRPr lang="de-DE" dirty="0"/>
          </a:p>
          <a:p>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37</a:t>
            </a:fld>
            <a:endParaRPr lang="de-DE"/>
          </a:p>
        </p:txBody>
      </p:sp>
      <p:pic>
        <p:nvPicPr>
          <p:cNvPr id="7"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0" name="Inhaltsplatzhalter 9"/>
          <p:cNvPicPr>
            <a:picLocks noGrp="1" noChangeAspect="1"/>
          </p:cNvPicPr>
          <p:nvPr>
            <p:ph sz="quarter" idx="14"/>
          </p:nvPr>
        </p:nvPicPr>
        <p:blipFill>
          <a:blip r:embed="rId3"/>
          <a:stretch>
            <a:fillRect/>
          </a:stretch>
        </p:blipFill>
        <p:spPr>
          <a:xfrm>
            <a:off x="775870" y="5219700"/>
            <a:ext cx="788234" cy="900113"/>
          </a:xfrm>
          <a:prstGeom prst="rect">
            <a:avLst/>
          </a:prstGeom>
        </p:spPr>
      </p:pic>
      <p:sp>
        <p:nvSpPr>
          <p:cNvPr id="9" name="Textplatzhalter 8"/>
          <p:cNvSpPr>
            <a:spLocks noGrp="1"/>
          </p:cNvSpPr>
          <p:nvPr>
            <p:ph type="body" sz="quarter" idx="15"/>
          </p:nvPr>
        </p:nvSpPr>
        <p:spPr/>
        <p:txBody>
          <a:bodyPr/>
          <a:lstStyle/>
          <a:p>
            <a:r>
              <a:rPr lang="de-DE" dirty="0" smtClean="0"/>
              <a:t>Überprüfe deine Vermutungen mit dem Material aus der Kiste. Notiere </a:t>
            </a:r>
            <a:r>
              <a:rPr lang="de-DE" dirty="0"/>
              <a:t>deine Ergebnisse in einer </a:t>
            </a:r>
            <a:r>
              <a:rPr lang="de-DE" dirty="0" smtClean="0"/>
              <a:t>Tabelle im Labor-Tagebuch, </a:t>
            </a:r>
            <a:r>
              <a:rPr lang="de-DE" dirty="0"/>
              <a:t>die etwa so aussehen </a:t>
            </a:r>
            <a:r>
              <a:rPr lang="de-DE" dirty="0" smtClean="0"/>
              <a:t>könnte</a:t>
            </a:r>
            <a:r>
              <a:rPr lang="de-DE" dirty="0"/>
              <a:t> </a:t>
            </a:r>
            <a:r>
              <a:rPr lang="de-DE" dirty="0" smtClean="0"/>
              <a:t>wie oben.</a:t>
            </a:r>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418086099"/>
              </p:ext>
            </p:extLst>
          </p:nvPr>
        </p:nvGraphicFramePr>
        <p:xfrm>
          <a:off x="1282508" y="1985367"/>
          <a:ext cx="7329872" cy="2123440"/>
        </p:xfrm>
        <a:graphic>
          <a:graphicData uri="http://schemas.openxmlformats.org/drawingml/2006/table">
            <a:tbl>
              <a:tblPr firstRow="1" bandRow="1">
                <a:effectLst/>
                <a:tableStyleId>{5C22544A-7EE6-4342-B048-85BDC9FD1C3A}</a:tableStyleId>
              </a:tblPr>
              <a:tblGrid>
                <a:gridCol w="1569872">
                  <a:extLst>
                    <a:ext uri="{9D8B030D-6E8A-4147-A177-3AD203B41FA5}">
                      <a16:colId xmlns:a16="http://schemas.microsoft.com/office/drawing/2014/main" val="1549252639"/>
                    </a:ext>
                  </a:extLst>
                </a:gridCol>
                <a:gridCol w="1440000">
                  <a:extLst>
                    <a:ext uri="{9D8B030D-6E8A-4147-A177-3AD203B41FA5}">
                      <a16:colId xmlns:a16="http://schemas.microsoft.com/office/drawing/2014/main" val="2713689278"/>
                    </a:ext>
                  </a:extLst>
                </a:gridCol>
                <a:gridCol w="1440000">
                  <a:extLst>
                    <a:ext uri="{9D8B030D-6E8A-4147-A177-3AD203B41FA5}">
                      <a16:colId xmlns:a16="http://schemas.microsoft.com/office/drawing/2014/main" val="3358927851"/>
                    </a:ext>
                  </a:extLst>
                </a:gridCol>
                <a:gridCol w="1440000">
                  <a:extLst>
                    <a:ext uri="{9D8B030D-6E8A-4147-A177-3AD203B41FA5}">
                      <a16:colId xmlns:a16="http://schemas.microsoft.com/office/drawing/2014/main" val="734974820"/>
                    </a:ext>
                  </a:extLst>
                </a:gridCol>
                <a:gridCol w="1440000">
                  <a:extLst>
                    <a:ext uri="{9D8B030D-6E8A-4147-A177-3AD203B41FA5}">
                      <a16:colId xmlns:a16="http://schemas.microsoft.com/office/drawing/2014/main" val="2906131573"/>
                    </a:ext>
                  </a:extLst>
                </a:gridCol>
              </a:tblGrid>
              <a:tr h="370840">
                <a:tc>
                  <a:txBody>
                    <a:bodyPr/>
                    <a:lstStyle/>
                    <a:p>
                      <a:pPr algn="ct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1</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2</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3</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4</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7049351"/>
                  </a:ext>
                </a:extLst>
              </a:tr>
              <a:tr h="370840">
                <a:tc>
                  <a:txBody>
                    <a:bodyPr/>
                    <a:lstStyle/>
                    <a:p>
                      <a:r>
                        <a:rPr lang="de-DE" b="1" dirty="0" smtClean="0">
                          <a:solidFill>
                            <a:sysClr val="windowText" lastClr="000000"/>
                          </a:solidFill>
                        </a:rPr>
                        <a:t>Lösen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87397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ysClr val="windowText" lastClr="000000"/>
                          </a:solidFill>
                        </a:rPr>
                        <a:t>Leitfähigkeit der Lösung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032000"/>
                  </a:ext>
                </a:extLst>
              </a:tr>
              <a:tr h="370840">
                <a:tc>
                  <a:txBody>
                    <a:bodyPr/>
                    <a:lstStyle/>
                    <a:p>
                      <a:r>
                        <a:rPr lang="de-DE" b="1" dirty="0" smtClean="0">
                          <a:solidFill>
                            <a:srgbClr val="00B050"/>
                          </a:solidFill>
                        </a:rPr>
                        <a:t>pH</a:t>
                      </a:r>
                      <a:endParaRPr lang="de-DE"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670027"/>
                  </a:ext>
                </a:extLst>
              </a:tr>
              <a:tr h="370840">
                <a:tc>
                  <a:txBody>
                    <a:bodyPr/>
                    <a:lstStyle/>
                    <a:p>
                      <a:r>
                        <a:rPr lang="de-DE" b="1" dirty="0" smtClean="0">
                          <a:solidFill>
                            <a:srgbClr val="00B050"/>
                          </a:solidFill>
                        </a:rPr>
                        <a:t>Schmelzen</a:t>
                      </a:r>
                      <a:endParaRPr lang="de-DE" b="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67111"/>
                  </a:ext>
                </a:extLst>
              </a:tr>
            </a:tbl>
          </a:graphicData>
        </a:graphic>
      </p:graphicFrame>
    </p:spTree>
    <p:extLst>
      <p:ext uri="{BB962C8B-B14F-4D97-AF65-F5344CB8AC3E}">
        <p14:creationId xmlns:p14="http://schemas.microsoft.com/office/powerpoint/2010/main" val="3525364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38</a:t>
            </a:fld>
            <a:endParaRPr lang="de-DE"/>
          </a:p>
        </p:txBody>
      </p:sp>
    </p:spTree>
    <p:extLst>
      <p:ext uri="{BB962C8B-B14F-4D97-AF65-F5344CB8AC3E}">
        <p14:creationId xmlns:p14="http://schemas.microsoft.com/office/powerpoint/2010/main" val="125590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39</a:t>
            </a:fld>
            <a:endParaRPr lang="de-DE"/>
          </a:p>
        </p:txBody>
      </p:sp>
    </p:spTree>
    <p:extLst>
      <p:ext uri="{BB962C8B-B14F-4D97-AF65-F5344CB8AC3E}">
        <p14:creationId xmlns:p14="http://schemas.microsoft.com/office/powerpoint/2010/main" val="1193887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a:t>
            </a:fld>
            <a:endParaRPr lang="de-DE"/>
          </a:p>
        </p:txBody>
      </p:sp>
    </p:spTree>
    <p:extLst>
      <p:ext uri="{BB962C8B-B14F-4D97-AF65-F5344CB8AC3E}">
        <p14:creationId xmlns:p14="http://schemas.microsoft.com/office/powerpoint/2010/main" val="2895232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endParaRPr lang="de-DE" dirty="0" smtClean="0"/>
          </a:p>
          <a:p>
            <a:endParaRPr lang="de-DE" dirty="0"/>
          </a:p>
          <a:p>
            <a:r>
              <a:rPr lang="de-DE" dirty="0" smtClean="0"/>
              <a:t>Falls du gerne eine Anleitung zu den beiden Tests hättest, gehe auf die jeweilige Seite in dieser Anleitung:</a:t>
            </a:r>
          </a:p>
          <a:p>
            <a:endParaRPr lang="de-DE" dirty="0"/>
          </a:p>
          <a:p>
            <a:pPr marL="342900" indent="-342900">
              <a:buFont typeface="Arial" panose="020B0604020202020204" pitchFamily="34" charset="0"/>
              <a:buChar char="•"/>
            </a:pPr>
            <a:r>
              <a:rPr lang="de-DE" dirty="0" smtClean="0"/>
              <a:t>pH-Wert </a:t>
            </a:r>
            <a:r>
              <a:rPr lang="de-DE" dirty="0"/>
              <a:t>Seite</a:t>
            </a:r>
            <a:r>
              <a:rPr lang="de-DE" dirty="0">
                <a:solidFill>
                  <a:schemeClr val="accent2"/>
                </a:solidFill>
              </a:rPr>
              <a:t> </a:t>
            </a:r>
            <a:r>
              <a:rPr lang="de-DE" dirty="0" smtClean="0"/>
              <a:t>42</a:t>
            </a:r>
            <a:endParaRPr lang="de-DE" dirty="0"/>
          </a:p>
          <a:p>
            <a:pPr marL="342900" indent="-342900">
              <a:buFont typeface="Arial" panose="020B0604020202020204" pitchFamily="34" charset="0"/>
              <a:buChar char="•"/>
            </a:pPr>
            <a:r>
              <a:rPr lang="de-DE" dirty="0" smtClean="0"/>
              <a:t>Schmelzen </a:t>
            </a:r>
            <a:r>
              <a:rPr lang="de-DE" dirty="0"/>
              <a:t>Seite </a:t>
            </a:r>
            <a:r>
              <a:rPr lang="de-DE" dirty="0" smtClean="0"/>
              <a:t>44</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40</a:t>
            </a:fld>
            <a:endParaRPr lang="de-DE"/>
          </a:p>
        </p:txBody>
      </p:sp>
    </p:spTree>
    <p:extLst>
      <p:ext uri="{BB962C8B-B14F-4D97-AF65-F5344CB8AC3E}">
        <p14:creationId xmlns:p14="http://schemas.microsoft.com/office/powerpoint/2010/main" val="31861768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41</a:t>
            </a:fld>
            <a:endParaRPr lang="de-DE"/>
          </a:p>
        </p:txBody>
      </p:sp>
    </p:spTree>
    <p:extLst>
      <p:ext uri="{BB962C8B-B14F-4D97-AF65-F5344CB8AC3E}">
        <p14:creationId xmlns:p14="http://schemas.microsoft.com/office/powerpoint/2010/main" val="186073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649AAC7D-4B30-4604-BD35-0C4E56313D0D}" type="slidenum">
              <a:rPr lang="de-DE" smtClean="0"/>
              <a:t>42</a:t>
            </a:fld>
            <a:endParaRPr lang="de-DE"/>
          </a:p>
        </p:txBody>
      </p:sp>
      <p:sp>
        <p:nvSpPr>
          <p:cNvPr id="5" name="Textplatzhalter 4"/>
          <p:cNvSpPr>
            <a:spLocks noGrp="1"/>
          </p:cNvSpPr>
          <p:nvPr>
            <p:ph type="body" sz="quarter" idx="15"/>
          </p:nvPr>
        </p:nvSpPr>
        <p:spPr/>
        <p:txBody>
          <a:bodyPr/>
          <a:lstStyle/>
          <a:p>
            <a:r>
              <a:rPr lang="de-DE" dirty="0" smtClean="0"/>
              <a:t>Notiere deine Ergebnisse in die Tabelle.</a:t>
            </a:r>
            <a:endParaRPr lang="de-DE" dirty="0"/>
          </a:p>
        </p:txBody>
      </p:sp>
      <p:pic>
        <p:nvPicPr>
          <p:cNvPr id="7" name="Inhaltsplatzhalter 12"/>
          <p:cNvPicPr>
            <a:picLocks noGrp="1" noChangeAspect="1"/>
          </p:cNvPicPr>
          <p:nvPr>
            <p:ph sz="quarter" idx="14"/>
          </p:nvPr>
        </p:nvPicPr>
        <p:blipFill>
          <a:blip r:embed="rId2"/>
          <a:stretch>
            <a:fillRect/>
          </a:stretch>
        </p:blipFill>
        <p:spPr>
          <a:xfrm>
            <a:off x="777131" y="5219700"/>
            <a:ext cx="785712" cy="900113"/>
          </a:xfrm>
          <a:prstGeom prst="rect">
            <a:avLst/>
          </a:prstGeom>
        </p:spPr>
      </p:pic>
      <p:sp>
        <p:nvSpPr>
          <p:cNvPr id="2" name="Inhaltsplatzhalter 1"/>
          <p:cNvSpPr>
            <a:spLocks noGrp="1"/>
          </p:cNvSpPr>
          <p:nvPr>
            <p:ph idx="1"/>
          </p:nvPr>
        </p:nvSpPr>
        <p:spPr/>
        <p:txBody>
          <a:bodyPr anchor="t"/>
          <a:lstStyle/>
          <a:p>
            <a:pPr marL="457200" indent="-457200">
              <a:buFont typeface="+mj-lt"/>
              <a:buAutoNum type="arabicPeriod"/>
            </a:pPr>
            <a:r>
              <a:rPr lang="de-DE" dirty="0" smtClean="0"/>
              <a:t>Verwende die Lösungen aus dem Löse-Versuch.</a:t>
            </a:r>
          </a:p>
          <a:p>
            <a:pPr marL="457200" indent="-457200">
              <a:buFont typeface="+mj-lt"/>
              <a:buAutoNum type="arabicPeriod"/>
            </a:pPr>
            <a:r>
              <a:rPr lang="de-DE" dirty="0" smtClean="0"/>
              <a:t>Reiße einen etwa 3-4cm langen Streifen Indikator-Papier ab und halte ein Ende in die Lösung.</a:t>
            </a:r>
          </a:p>
          <a:p>
            <a:pPr marL="457200" indent="-457200">
              <a:buFont typeface="+mj-lt"/>
              <a:buAutoNum type="arabicPeriod"/>
            </a:pPr>
            <a:r>
              <a:rPr lang="de-DE" dirty="0" smtClean="0"/>
              <a:t>Vergleiche die Farbe mit der Skala auf dem Dosendeckel.</a:t>
            </a:r>
            <a:endParaRPr lang="de-DE" dirty="0"/>
          </a:p>
        </p:txBody>
      </p:sp>
      <p:grpSp>
        <p:nvGrpSpPr>
          <p:cNvPr id="9" name="Gruppieren 8"/>
          <p:cNvGrpSpPr>
            <a:grpSpLocks noChangeAspect="1"/>
          </p:cNvGrpSpPr>
          <p:nvPr/>
        </p:nvGrpSpPr>
        <p:grpSpPr>
          <a:xfrm>
            <a:off x="7862341" y="3424286"/>
            <a:ext cx="1615714" cy="1615714"/>
            <a:chOff x="3279019" y="2658876"/>
            <a:chExt cx="4117898" cy="4117898"/>
          </a:xfrm>
        </p:grpSpPr>
        <p:grpSp>
          <p:nvGrpSpPr>
            <p:cNvPr id="10" name="Gruppieren 9"/>
            <p:cNvGrpSpPr>
              <a:grpSpLocks noChangeAspect="1"/>
            </p:cNvGrpSpPr>
            <p:nvPr/>
          </p:nvGrpSpPr>
          <p:grpSpPr>
            <a:xfrm rot="480000">
              <a:off x="3279019" y="2658876"/>
              <a:ext cx="4117898" cy="4117898"/>
              <a:chOff x="4584325" y="3895404"/>
              <a:chExt cx="1620000" cy="1620000"/>
            </a:xfrm>
          </p:grpSpPr>
          <p:grpSp>
            <p:nvGrpSpPr>
              <p:cNvPr id="12" name="Gruppieren 11"/>
              <p:cNvGrpSpPr/>
              <p:nvPr/>
            </p:nvGrpSpPr>
            <p:grpSpPr>
              <a:xfrm>
                <a:off x="4584325" y="3895404"/>
                <a:ext cx="1620000" cy="1620000"/>
                <a:chOff x="4584325" y="3895404"/>
                <a:chExt cx="1620000" cy="1620000"/>
              </a:xfrm>
            </p:grpSpPr>
            <p:sp>
              <p:nvSpPr>
                <p:cNvPr id="23" name="Ellipse 22"/>
                <p:cNvSpPr/>
                <p:nvPr/>
              </p:nvSpPr>
              <p:spPr>
                <a:xfrm>
                  <a:off x="4664075" y="3985404"/>
                  <a:ext cx="1440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24" name="Ellipse 23"/>
                <p:cNvSpPr/>
                <p:nvPr/>
              </p:nvSpPr>
              <p:spPr>
                <a:xfrm>
                  <a:off x="4584325" y="3895404"/>
                  <a:ext cx="1620000" cy="16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25" name="Flussdiagramm: Manuelle Verarbeitung 24"/>
                <p:cNvSpPr/>
                <p:nvPr/>
              </p:nvSpPr>
              <p:spPr>
                <a:xfrm rot="2407416">
                  <a:off x="5605005" y="4194833"/>
                  <a:ext cx="252000" cy="252000"/>
                </a:xfrm>
                <a:prstGeom prst="flowChartManualOperation">
                  <a:avLst/>
                </a:prstGeom>
                <a:solidFill>
                  <a:srgbClr val="1936B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26" name="Flussdiagramm: Manuelle Verarbeitung 25"/>
                <p:cNvSpPr/>
                <p:nvPr/>
              </p:nvSpPr>
              <p:spPr>
                <a:xfrm rot="4173229">
                  <a:off x="5767084" y="4396583"/>
                  <a:ext cx="252000" cy="252000"/>
                </a:xfrm>
                <a:prstGeom prst="flowChartManualOperation">
                  <a:avLst/>
                </a:prstGeom>
                <a:solidFill>
                  <a:srgbClr val="335A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27" name="Flussdiagramm: Manuelle Verarbeitung 26"/>
                <p:cNvSpPr/>
                <p:nvPr/>
              </p:nvSpPr>
              <p:spPr>
                <a:xfrm rot="7387238">
                  <a:off x="5693996" y="4880357"/>
                  <a:ext cx="252000" cy="252000"/>
                </a:xfrm>
                <a:prstGeom prst="flowChartManualOperation">
                  <a:avLst/>
                </a:prstGeom>
                <a:solidFill>
                  <a:srgbClr val="5E8E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28" name="Flussdiagramm: Manuelle Verarbeitung 27"/>
                <p:cNvSpPr/>
                <p:nvPr/>
              </p:nvSpPr>
              <p:spPr>
                <a:xfrm rot="5957105">
                  <a:off x="5800703" y="4649340"/>
                  <a:ext cx="252000" cy="252000"/>
                </a:xfrm>
                <a:prstGeom prst="flowChartManualOperation">
                  <a:avLst/>
                </a:prstGeom>
                <a:solidFill>
                  <a:srgbClr val="48818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29" name="Flussdiagramm: Manuelle Verarbeitung 28"/>
                <p:cNvSpPr/>
                <p:nvPr/>
              </p:nvSpPr>
              <p:spPr>
                <a:xfrm rot="8929435">
                  <a:off x="5508045" y="5054732"/>
                  <a:ext cx="252000" cy="252000"/>
                </a:xfrm>
                <a:prstGeom prst="flowChartManualOperation">
                  <a:avLst/>
                </a:prstGeom>
                <a:solidFill>
                  <a:srgbClr val="99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30" name="Flussdiagramm: Manuelle Verarbeitung 29"/>
                <p:cNvSpPr/>
                <p:nvPr/>
              </p:nvSpPr>
              <p:spPr>
                <a:xfrm rot="11156044">
                  <a:off x="5248310" y="5100870"/>
                  <a:ext cx="252000" cy="252000"/>
                </a:xfrm>
                <a:prstGeom prst="flowChartManualOperation">
                  <a:avLst/>
                </a:prstGeom>
                <a:solidFill>
                  <a:srgbClr val="C8DF5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31" name="Flussdiagramm: Manuelle Verarbeitung 30"/>
                <p:cNvSpPr/>
                <p:nvPr/>
              </p:nvSpPr>
              <p:spPr>
                <a:xfrm rot="12827232">
                  <a:off x="5007908" y="5016107"/>
                  <a:ext cx="252000" cy="252000"/>
                </a:xfrm>
                <a:prstGeom prst="flowChartManualOperation">
                  <a:avLst/>
                </a:prstGeom>
                <a:solidFill>
                  <a:srgbClr val="DFED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32" name="Flussdiagramm: Manuelle Verarbeitung 31"/>
                <p:cNvSpPr/>
                <p:nvPr/>
              </p:nvSpPr>
              <p:spPr>
                <a:xfrm rot="14109531">
                  <a:off x="4823198" y="4818548"/>
                  <a:ext cx="252000" cy="252000"/>
                </a:xfrm>
                <a:prstGeom prst="flowChartManualOperation">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33" name="Flussdiagramm: Manuelle Verarbeitung 32"/>
                <p:cNvSpPr/>
                <p:nvPr/>
              </p:nvSpPr>
              <p:spPr>
                <a:xfrm rot="16200000">
                  <a:off x="4754339" y="4572585"/>
                  <a:ext cx="252000" cy="252000"/>
                </a:xfrm>
                <a:prstGeom prst="flowChartManualOperation">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sp>
              <p:nvSpPr>
                <p:cNvPr id="34" name="Flussdiagramm: Manuelle Verarbeitung 33"/>
                <p:cNvSpPr/>
                <p:nvPr/>
              </p:nvSpPr>
              <p:spPr>
                <a:xfrm rot="17976494">
                  <a:off x="4819599" y="4323022"/>
                  <a:ext cx="252000" cy="252000"/>
                </a:xfrm>
                <a:prstGeom prst="flowChartManualOperation">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endParaRPr lang="de-DE"/>
                </a:p>
              </p:txBody>
            </p:sp>
          </p:grpSp>
          <p:sp>
            <p:nvSpPr>
              <p:cNvPr id="13" name="Textfeld 12"/>
              <p:cNvSpPr txBox="1"/>
              <p:nvPr/>
            </p:nvSpPr>
            <p:spPr>
              <a:xfrm rot="7332500">
                <a:off x="5011378" y="4446771"/>
                <a:ext cx="205967" cy="215444"/>
              </a:xfrm>
              <a:prstGeom prst="rect">
                <a:avLst/>
              </a:prstGeom>
              <a:noFill/>
            </p:spPr>
            <p:txBody>
              <a:bodyPr wrap="square" rtlCol="0" anchor="ctr">
                <a:normAutofit/>
              </a:bodyPr>
              <a:lstStyle/>
              <a:p>
                <a:pPr algn="ctr"/>
                <a:r>
                  <a:rPr lang="de-DE" sz="800" dirty="0" smtClean="0"/>
                  <a:t>1</a:t>
                </a:r>
                <a:endParaRPr lang="de-DE" sz="800" dirty="0"/>
              </a:p>
            </p:txBody>
          </p:sp>
          <p:sp>
            <p:nvSpPr>
              <p:cNvPr id="14" name="Textfeld 13"/>
              <p:cNvSpPr txBox="1"/>
              <p:nvPr/>
            </p:nvSpPr>
            <p:spPr>
              <a:xfrm rot="5460000">
                <a:off x="4967020" y="4597681"/>
                <a:ext cx="205967" cy="215444"/>
              </a:xfrm>
              <a:prstGeom prst="rect">
                <a:avLst/>
              </a:prstGeom>
              <a:noFill/>
            </p:spPr>
            <p:txBody>
              <a:bodyPr wrap="square" rtlCol="0" anchor="ctr">
                <a:normAutofit/>
              </a:bodyPr>
              <a:lstStyle/>
              <a:p>
                <a:pPr algn="ctr"/>
                <a:r>
                  <a:rPr lang="de-DE" sz="800" dirty="0"/>
                  <a:t>2</a:t>
                </a:r>
              </a:p>
            </p:txBody>
          </p:sp>
          <p:sp>
            <p:nvSpPr>
              <p:cNvPr id="15" name="Textfeld 14"/>
              <p:cNvSpPr txBox="1"/>
              <p:nvPr/>
            </p:nvSpPr>
            <p:spPr>
              <a:xfrm rot="3660000">
                <a:off x="5000278" y="4719234"/>
                <a:ext cx="205967" cy="215444"/>
              </a:xfrm>
              <a:prstGeom prst="rect">
                <a:avLst/>
              </a:prstGeom>
              <a:noFill/>
            </p:spPr>
            <p:txBody>
              <a:bodyPr wrap="square" rtlCol="0" anchor="ctr">
                <a:normAutofit/>
              </a:bodyPr>
              <a:lstStyle/>
              <a:p>
                <a:pPr algn="ctr"/>
                <a:r>
                  <a:rPr lang="de-DE" sz="800" dirty="0" smtClean="0"/>
                  <a:t>3</a:t>
                </a:r>
                <a:endParaRPr lang="de-DE" sz="800" dirty="0"/>
              </a:p>
            </p:txBody>
          </p:sp>
          <p:sp>
            <p:nvSpPr>
              <p:cNvPr id="16" name="Textfeld 15"/>
              <p:cNvSpPr txBox="1"/>
              <p:nvPr/>
            </p:nvSpPr>
            <p:spPr>
              <a:xfrm rot="2040000">
                <a:off x="5152678" y="4871634"/>
                <a:ext cx="205967" cy="215444"/>
              </a:xfrm>
              <a:prstGeom prst="rect">
                <a:avLst/>
              </a:prstGeom>
              <a:noFill/>
            </p:spPr>
            <p:txBody>
              <a:bodyPr wrap="square" rtlCol="0" anchor="ctr">
                <a:normAutofit/>
              </a:bodyPr>
              <a:lstStyle/>
              <a:p>
                <a:pPr algn="ctr"/>
                <a:r>
                  <a:rPr lang="de-DE" sz="800" dirty="0" smtClean="0"/>
                  <a:t>4</a:t>
                </a:r>
                <a:endParaRPr lang="de-DE" sz="800" dirty="0"/>
              </a:p>
            </p:txBody>
          </p:sp>
          <p:sp>
            <p:nvSpPr>
              <p:cNvPr id="17" name="Textfeld 16"/>
              <p:cNvSpPr txBox="1"/>
              <p:nvPr/>
            </p:nvSpPr>
            <p:spPr>
              <a:xfrm rot="420000">
                <a:off x="5287826" y="4937771"/>
                <a:ext cx="205967" cy="215444"/>
              </a:xfrm>
              <a:prstGeom prst="rect">
                <a:avLst/>
              </a:prstGeom>
              <a:noFill/>
            </p:spPr>
            <p:txBody>
              <a:bodyPr wrap="square" rtlCol="0" anchor="ctr">
                <a:normAutofit/>
              </a:bodyPr>
              <a:lstStyle/>
              <a:p>
                <a:pPr algn="ctr"/>
                <a:r>
                  <a:rPr lang="de-DE" sz="800" dirty="0" smtClean="0"/>
                  <a:t>5</a:t>
                </a:r>
                <a:endParaRPr lang="de-DE" sz="800" dirty="0"/>
              </a:p>
            </p:txBody>
          </p:sp>
          <p:sp>
            <p:nvSpPr>
              <p:cNvPr id="18" name="Textfeld 17"/>
              <p:cNvSpPr txBox="1"/>
              <p:nvPr/>
            </p:nvSpPr>
            <p:spPr>
              <a:xfrm rot="-1800000">
                <a:off x="5431595" y="4917639"/>
                <a:ext cx="205967" cy="215444"/>
              </a:xfrm>
              <a:prstGeom prst="rect">
                <a:avLst/>
              </a:prstGeom>
              <a:noFill/>
            </p:spPr>
            <p:txBody>
              <a:bodyPr wrap="square" rtlCol="0" anchor="ctr">
                <a:normAutofit/>
              </a:bodyPr>
              <a:lstStyle/>
              <a:p>
                <a:pPr algn="ctr"/>
                <a:r>
                  <a:rPr lang="de-DE" sz="800" dirty="0" smtClean="0"/>
                  <a:t>6</a:t>
                </a:r>
                <a:endParaRPr lang="de-DE" sz="800" dirty="0"/>
              </a:p>
            </p:txBody>
          </p:sp>
          <p:sp>
            <p:nvSpPr>
              <p:cNvPr id="19" name="Textfeld 18"/>
              <p:cNvSpPr txBox="1"/>
              <p:nvPr/>
            </p:nvSpPr>
            <p:spPr>
              <a:xfrm rot="-3540000">
                <a:off x="5549641" y="4793160"/>
                <a:ext cx="205967" cy="215444"/>
              </a:xfrm>
              <a:prstGeom prst="rect">
                <a:avLst/>
              </a:prstGeom>
              <a:noFill/>
            </p:spPr>
            <p:txBody>
              <a:bodyPr wrap="square" rtlCol="0" anchor="ctr">
                <a:normAutofit/>
              </a:bodyPr>
              <a:lstStyle/>
              <a:p>
                <a:pPr algn="ctr"/>
                <a:r>
                  <a:rPr lang="de-DE" sz="800" dirty="0" smtClean="0"/>
                  <a:t>7</a:t>
                </a:r>
                <a:endParaRPr lang="de-DE" sz="800" dirty="0"/>
              </a:p>
            </p:txBody>
          </p:sp>
          <p:sp>
            <p:nvSpPr>
              <p:cNvPr id="20" name="Textfeld 19"/>
              <p:cNvSpPr txBox="1"/>
              <p:nvPr/>
            </p:nvSpPr>
            <p:spPr>
              <a:xfrm rot="-4620000">
                <a:off x="5632148" y="4633504"/>
                <a:ext cx="205967" cy="215444"/>
              </a:xfrm>
              <a:prstGeom prst="rect">
                <a:avLst/>
              </a:prstGeom>
              <a:noFill/>
            </p:spPr>
            <p:txBody>
              <a:bodyPr wrap="square" rtlCol="0" anchor="ctr">
                <a:normAutofit/>
              </a:bodyPr>
              <a:lstStyle/>
              <a:p>
                <a:pPr algn="ctr"/>
                <a:r>
                  <a:rPr lang="de-DE" sz="800" dirty="0" smtClean="0"/>
                  <a:t>8</a:t>
                </a:r>
                <a:endParaRPr lang="de-DE" sz="800" dirty="0"/>
              </a:p>
            </p:txBody>
          </p:sp>
          <p:sp>
            <p:nvSpPr>
              <p:cNvPr id="21" name="Textfeld 20"/>
              <p:cNvSpPr txBox="1"/>
              <p:nvPr/>
            </p:nvSpPr>
            <p:spPr>
              <a:xfrm rot="-6660000">
                <a:off x="5611295" y="4482993"/>
                <a:ext cx="205967" cy="215444"/>
              </a:xfrm>
              <a:prstGeom prst="rect">
                <a:avLst/>
              </a:prstGeom>
              <a:noFill/>
            </p:spPr>
            <p:txBody>
              <a:bodyPr wrap="square" rtlCol="0" anchor="ctr">
                <a:normAutofit/>
              </a:bodyPr>
              <a:lstStyle/>
              <a:p>
                <a:pPr algn="ctr"/>
                <a:r>
                  <a:rPr lang="de-DE" sz="800" dirty="0" smtClean="0"/>
                  <a:t>9</a:t>
                </a:r>
                <a:endParaRPr lang="de-DE" sz="800" dirty="0"/>
              </a:p>
            </p:txBody>
          </p:sp>
          <p:sp>
            <p:nvSpPr>
              <p:cNvPr id="22" name="Textfeld 21"/>
              <p:cNvSpPr txBox="1"/>
              <p:nvPr/>
            </p:nvSpPr>
            <p:spPr>
              <a:xfrm rot="-8220000">
                <a:off x="5432264" y="4364199"/>
                <a:ext cx="363465" cy="215444"/>
              </a:xfrm>
              <a:prstGeom prst="rect">
                <a:avLst/>
              </a:prstGeom>
              <a:noFill/>
            </p:spPr>
            <p:txBody>
              <a:bodyPr wrap="square" rtlCol="0" anchor="ctr">
                <a:normAutofit/>
              </a:bodyPr>
              <a:lstStyle/>
              <a:p>
                <a:pPr algn="ctr"/>
                <a:r>
                  <a:rPr lang="de-DE" sz="800" dirty="0" smtClean="0"/>
                  <a:t>10</a:t>
                </a:r>
                <a:endParaRPr lang="de-DE" sz="800" dirty="0"/>
              </a:p>
            </p:txBody>
          </p:sp>
        </p:grpSp>
        <p:sp>
          <p:nvSpPr>
            <p:cNvPr id="11" name="Textfeld 10"/>
            <p:cNvSpPr txBox="1"/>
            <p:nvPr/>
          </p:nvSpPr>
          <p:spPr>
            <a:xfrm>
              <a:off x="4563387" y="3132790"/>
              <a:ext cx="1460898" cy="492443"/>
            </a:xfrm>
            <a:prstGeom prst="rect">
              <a:avLst/>
            </a:prstGeom>
            <a:noFill/>
          </p:spPr>
          <p:txBody>
            <a:bodyPr wrap="square" rtlCol="0" anchor="ctr">
              <a:normAutofit fontScale="25000" lnSpcReduction="20000"/>
            </a:bodyPr>
            <a:lstStyle/>
            <a:p>
              <a:pPr algn="ctr"/>
              <a:r>
                <a:rPr lang="de-DE" sz="1400" b="1" dirty="0" smtClean="0"/>
                <a:t>pH 1-10</a:t>
              </a:r>
            </a:p>
            <a:p>
              <a:pPr algn="ctr"/>
              <a:r>
                <a:rPr lang="de-DE" sz="1200" dirty="0" smtClean="0"/>
                <a:t>Universalindikator</a:t>
              </a:r>
              <a:endParaRPr lang="de-DE" sz="1200" dirty="0"/>
            </a:p>
          </p:txBody>
        </p:sp>
      </p:grpSp>
    </p:spTree>
    <p:extLst>
      <p:ext uri="{BB962C8B-B14F-4D97-AF65-F5344CB8AC3E}">
        <p14:creationId xmlns:p14="http://schemas.microsoft.com/office/powerpoint/2010/main" val="2335655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43</a:t>
            </a:fld>
            <a:endParaRPr lang="de-DE"/>
          </a:p>
        </p:txBody>
      </p:sp>
    </p:spTree>
    <p:extLst>
      <p:ext uri="{BB962C8B-B14F-4D97-AF65-F5344CB8AC3E}">
        <p14:creationId xmlns:p14="http://schemas.microsoft.com/office/powerpoint/2010/main" val="1272901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649AAC7D-4B30-4604-BD35-0C4E56313D0D}" type="slidenum">
              <a:rPr lang="de-DE" smtClean="0"/>
              <a:t>44</a:t>
            </a:fld>
            <a:endParaRPr lang="de-DE"/>
          </a:p>
        </p:txBody>
      </p:sp>
      <p:sp>
        <p:nvSpPr>
          <p:cNvPr id="2" name="Inhaltsplatzhalter 1"/>
          <p:cNvSpPr>
            <a:spLocks noGrp="1"/>
          </p:cNvSpPr>
          <p:nvPr>
            <p:ph idx="1"/>
          </p:nvPr>
        </p:nvSpPr>
        <p:spPr/>
        <p:txBody>
          <a:bodyPr anchor="t"/>
          <a:lstStyle/>
          <a:p>
            <a:pPr marL="457200" indent="-457200">
              <a:buFont typeface="+mj-lt"/>
              <a:buAutoNum type="arabicPeriod"/>
            </a:pPr>
            <a:r>
              <a:rPr lang="de-DE" dirty="0"/>
              <a:t>Gib ein wenig Pulver in den Knick </a:t>
            </a:r>
            <a:r>
              <a:rPr lang="de-DE" dirty="0" smtClean="0"/>
              <a:t>ans Ende der Alu-Folie.</a:t>
            </a:r>
          </a:p>
          <a:p>
            <a:pPr marL="457200" indent="-457200">
              <a:buFont typeface="+mj-lt"/>
              <a:buAutoNum type="arabicPeriod"/>
            </a:pPr>
            <a:r>
              <a:rPr lang="de-DE" dirty="0" smtClean="0"/>
              <a:t>Halte jede Probe ca. 30 Sekunden lang etwa 1cm über </a:t>
            </a:r>
            <a:r>
              <a:rPr lang="de-DE" dirty="0"/>
              <a:t>die Teelicht-Flamme</a:t>
            </a:r>
            <a:r>
              <a:rPr lang="de-DE" dirty="0" smtClean="0"/>
              <a:t>.</a:t>
            </a:r>
            <a:br>
              <a:rPr lang="de-DE" dirty="0" smtClean="0"/>
            </a:br>
            <a:r>
              <a:rPr lang="de-DE" dirty="0" smtClean="0"/>
              <a:t>Hinweis: </a:t>
            </a:r>
            <a:r>
              <a:rPr lang="de-DE" dirty="0">
                <a:solidFill>
                  <a:schemeClr val="bg2"/>
                </a:solidFill>
              </a:rPr>
              <a:t>Das andere Ende </a:t>
            </a:r>
            <a:r>
              <a:rPr lang="de-DE" dirty="0" smtClean="0">
                <a:solidFill>
                  <a:schemeClr val="bg2"/>
                </a:solidFill>
              </a:rPr>
              <a:t>der Alu-Folie wird </a:t>
            </a:r>
            <a:r>
              <a:rPr lang="de-DE" dirty="0">
                <a:solidFill>
                  <a:schemeClr val="bg2"/>
                </a:solidFill>
              </a:rPr>
              <a:t>nicht </a:t>
            </a:r>
            <a:r>
              <a:rPr lang="de-DE" dirty="0" smtClean="0">
                <a:solidFill>
                  <a:schemeClr val="bg2"/>
                </a:solidFill>
              </a:rPr>
              <a:t>heiß, du kannst es ruhig mit den Fingern anfassen.</a:t>
            </a:r>
            <a:endParaRPr lang="de-DE" dirty="0">
              <a:solidFill>
                <a:schemeClr val="bg2"/>
              </a:solidFill>
            </a:endParaRPr>
          </a:p>
        </p:txBody>
      </p:sp>
      <p:pic>
        <p:nvPicPr>
          <p:cNvPr id="4" name="Grafik 3"/>
          <p:cNvPicPr>
            <a:picLocks noChangeAspect="1"/>
          </p:cNvPicPr>
          <p:nvPr/>
        </p:nvPicPr>
        <p:blipFill>
          <a:blip r:embed="rId2"/>
          <a:stretch>
            <a:fillRect/>
          </a:stretch>
        </p:blipFill>
        <p:spPr>
          <a:xfrm>
            <a:off x="3159440" y="3783641"/>
            <a:ext cx="3600000" cy="2486598"/>
          </a:xfrm>
          <a:prstGeom prst="rect">
            <a:avLst/>
          </a:prstGeom>
        </p:spPr>
      </p:pic>
    </p:spTree>
    <p:extLst>
      <p:ext uri="{BB962C8B-B14F-4D97-AF65-F5344CB8AC3E}">
        <p14:creationId xmlns:p14="http://schemas.microsoft.com/office/powerpoint/2010/main" val="1553030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45</a:t>
            </a:fld>
            <a:endParaRPr lang="de-DE"/>
          </a:p>
        </p:txBody>
      </p:sp>
    </p:spTree>
    <p:extLst>
      <p:ext uri="{BB962C8B-B14F-4D97-AF65-F5344CB8AC3E}">
        <p14:creationId xmlns:p14="http://schemas.microsoft.com/office/powerpoint/2010/main" val="41391618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Deine Tabelle könnte nun so aussehen:</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46</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1435562820"/>
              </p:ext>
            </p:extLst>
          </p:nvPr>
        </p:nvGraphicFramePr>
        <p:xfrm>
          <a:off x="1282508" y="2223955"/>
          <a:ext cx="7329872" cy="2123440"/>
        </p:xfrm>
        <a:graphic>
          <a:graphicData uri="http://schemas.openxmlformats.org/drawingml/2006/table">
            <a:tbl>
              <a:tblPr firstRow="1" bandRow="1">
                <a:effectLst/>
                <a:tableStyleId>{5C22544A-7EE6-4342-B048-85BDC9FD1C3A}</a:tableStyleId>
              </a:tblPr>
              <a:tblGrid>
                <a:gridCol w="1569872">
                  <a:extLst>
                    <a:ext uri="{9D8B030D-6E8A-4147-A177-3AD203B41FA5}">
                      <a16:colId xmlns:a16="http://schemas.microsoft.com/office/drawing/2014/main" val="1549252639"/>
                    </a:ext>
                  </a:extLst>
                </a:gridCol>
                <a:gridCol w="1440000">
                  <a:extLst>
                    <a:ext uri="{9D8B030D-6E8A-4147-A177-3AD203B41FA5}">
                      <a16:colId xmlns:a16="http://schemas.microsoft.com/office/drawing/2014/main" val="2713689278"/>
                    </a:ext>
                  </a:extLst>
                </a:gridCol>
                <a:gridCol w="1440000">
                  <a:extLst>
                    <a:ext uri="{9D8B030D-6E8A-4147-A177-3AD203B41FA5}">
                      <a16:colId xmlns:a16="http://schemas.microsoft.com/office/drawing/2014/main" val="3358927851"/>
                    </a:ext>
                  </a:extLst>
                </a:gridCol>
                <a:gridCol w="1440000">
                  <a:extLst>
                    <a:ext uri="{9D8B030D-6E8A-4147-A177-3AD203B41FA5}">
                      <a16:colId xmlns:a16="http://schemas.microsoft.com/office/drawing/2014/main" val="734974820"/>
                    </a:ext>
                  </a:extLst>
                </a:gridCol>
                <a:gridCol w="1440000">
                  <a:extLst>
                    <a:ext uri="{9D8B030D-6E8A-4147-A177-3AD203B41FA5}">
                      <a16:colId xmlns:a16="http://schemas.microsoft.com/office/drawing/2014/main" val="2906131573"/>
                    </a:ext>
                  </a:extLst>
                </a:gridCol>
              </a:tblGrid>
              <a:tr h="370840">
                <a:tc>
                  <a:txBody>
                    <a:bodyPr/>
                    <a:lstStyle/>
                    <a:p>
                      <a:pPr algn="ct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1</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2</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3</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4</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7049351"/>
                  </a:ext>
                </a:extLst>
              </a:tr>
              <a:tr h="370840">
                <a:tc>
                  <a:txBody>
                    <a:bodyPr/>
                    <a:lstStyle/>
                    <a:p>
                      <a:r>
                        <a:rPr lang="de-DE" b="1" dirty="0" smtClean="0">
                          <a:solidFill>
                            <a:sysClr val="windowText" lastClr="000000"/>
                          </a:solidFill>
                        </a:rPr>
                        <a:t>Lösen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87397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ysClr val="windowText" lastClr="000000"/>
                          </a:solidFill>
                        </a:rPr>
                        <a:t>Leitfähigkeit der Lösung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032000"/>
                  </a:ext>
                </a:extLst>
              </a:tr>
              <a:tr h="370840">
                <a:tc>
                  <a:txBody>
                    <a:bodyPr/>
                    <a:lstStyle/>
                    <a:p>
                      <a:r>
                        <a:rPr lang="de-DE" b="1" dirty="0" smtClean="0">
                          <a:solidFill>
                            <a:sysClr val="windowText" lastClr="000000"/>
                          </a:solidFill>
                        </a:rPr>
                        <a:t>pH</a:t>
                      </a:r>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de-DE" sz="1800" dirty="0" smtClean="0">
                          <a:solidFill>
                            <a:sysClr val="windowText" lastClr="000000"/>
                          </a:solidFill>
                        </a:rPr>
                        <a:t>10</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ysClr val="windowText" lastClr="000000"/>
                          </a:solidFill>
                        </a:rPr>
                        <a:t>7</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ysClr val="windowText" lastClr="000000"/>
                          </a:solidFill>
                        </a:rPr>
                        <a:t>7</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670027"/>
                  </a:ext>
                </a:extLst>
              </a:tr>
              <a:tr h="370840">
                <a:tc>
                  <a:txBody>
                    <a:bodyPr/>
                    <a:lstStyle/>
                    <a:p>
                      <a:r>
                        <a:rPr lang="de-DE" b="1" dirty="0" smtClean="0">
                          <a:solidFill>
                            <a:sysClr val="windowText" lastClr="000000"/>
                          </a:solidFill>
                        </a:rPr>
                        <a:t>Schmelzen</a:t>
                      </a:r>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de-DE" sz="1800" dirty="0" smtClean="0">
                          <a:solidFill>
                            <a:schemeClr val="accent1"/>
                          </a:solidFill>
                        </a:rPr>
                        <a:t>nein</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67111"/>
                  </a:ext>
                </a:extLst>
              </a:tr>
            </a:tbl>
          </a:graphicData>
        </a:graphic>
      </p:graphicFrame>
    </p:spTree>
    <p:extLst>
      <p:ext uri="{BB962C8B-B14F-4D97-AF65-F5344CB8AC3E}">
        <p14:creationId xmlns:p14="http://schemas.microsoft.com/office/powerpoint/2010/main" val="334496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 Salzeigenschaften</a:t>
            </a:r>
            <a:endParaRPr lang="de-DE" dirty="0"/>
          </a:p>
        </p:txBody>
      </p:sp>
      <p:sp>
        <p:nvSpPr>
          <p:cNvPr id="3" name="Inhaltsplatzhalter 2"/>
          <p:cNvSpPr>
            <a:spLocks noGrp="1"/>
          </p:cNvSpPr>
          <p:nvPr>
            <p:ph idx="1"/>
          </p:nvPr>
        </p:nvSpPr>
        <p:spPr/>
        <p:txBody>
          <a:bodyPr/>
          <a:lstStyle/>
          <a:p>
            <a:r>
              <a:rPr lang="de-DE" dirty="0" smtClean="0"/>
              <a:t>Probe 2: hätte sie sich gar nicht gelöst, müsste man den pH=7 des VE-Wassers messen. pH=10 zeigt, dass sich doch etwas gelöst haben muss, obwohl das Auge dies nicht sieht.</a:t>
            </a:r>
          </a:p>
          <a:p>
            <a:r>
              <a:rPr lang="de-DE" dirty="0" smtClean="0">
                <a:solidFill>
                  <a:schemeClr val="bg2"/>
                </a:solidFill>
              </a:rPr>
              <a:t>Probe 2 ist </a:t>
            </a:r>
            <a:r>
              <a:rPr lang="de-DE" dirty="0" smtClean="0"/>
              <a:t>auch </a:t>
            </a:r>
            <a:r>
              <a:rPr lang="de-DE" dirty="0" smtClean="0">
                <a:solidFill>
                  <a:schemeClr val="bg2"/>
                </a:solidFill>
              </a:rPr>
              <a:t>ein Salz</a:t>
            </a:r>
            <a:r>
              <a:rPr lang="de-DE" dirty="0" smtClean="0"/>
              <a:t>.</a:t>
            </a:r>
          </a:p>
          <a:p>
            <a:r>
              <a:rPr lang="de-DE" dirty="0" smtClean="0"/>
              <a:t>Schlussfolgerungen:</a:t>
            </a:r>
          </a:p>
          <a:p>
            <a:pPr marL="457200" indent="-457200">
              <a:buFont typeface="+mj-lt"/>
              <a:buAutoNum type="arabicPeriod"/>
            </a:pPr>
            <a:r>
              <a:rPr lang="de-DE" dirty="0" smtClean="0"/>
              <a:t>Manche Salze sind so schwer löslich, dass man es mit dem Auge nicht erkennen kann.</a:t>
            </a:r>
          </a:p>
          <a:p>
            <a:pPr marL="457200" indent="-457200">
              <a:buFont typeface="+mj-lt"/>
              <a:buAutoNum type="arabicPeriod"/>
            </a:pPr>
            <a:r>
              <a:rPr lang="de-DE" dirty="0" smtClean="0"/>
              <a:t>Es gibt Salze, die in Wasser als basische Lösung reagieren.</a:t>
            </a:r>
          </a:p>
          <a:p>
            <a:pPr marL="457200" indent="-457200">
              <a:buFont typeface="+mj-lt"/>
              <a:buAutoNum type="arabicPeriod"/>
            </a:pPr>
            <a:r>
              <a:rPr lang="de-DE" dirty="0" smtClean="0"/>
              <a:t>(Es gibt auch Salze, die in Wasser als saure Lösungen reagieren).</a:t>
            </a:r>
          </a:p>
          <a:p>
            <a:pPr marL="457200" indent="-457200">
              <a:buFont typeface="+mj-lt"/>
              <a:buAutoNum type="arabicPeriod"/>
            </a:pPr>
            <a:r>
              <a:rPr lang="de-DE" dirty="0" smtClean="0"/>
              <a:t>Salze schmelzen in der Teelicht-Flamme nicht (erst bei viel höheren Temperaturen).</a:t>
            </a:r>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47</a:t>
            </a:fld>
            <a:endParaRPr lang="de-DE"/>
          </a:p>
        </p:txBody>
      </p:sp>
      <p:pic>
        <p:nvPicPr>
          <p:cNvPr id="6" name="Inhaltsplatzhalter 65"/>
          <p:cNvPicPr>
            <a:picLocks noGrp="1" noChangeAspect="1"/>
          </p:cNvPicPr>
          <p:nvPr>
            <p:ph sz="quarter" idx="13"/>
          </p:nvPr>
        </p:nvPicPr>
        <p:blipFill>
          <a:blip r:embed="rId2"/>
          <a:stretch>
            <a:fillRect/>
          </a:stretch>
        </p:blipFill>
        <p:spPr>
          <a:xfrm>
            <a:off x="611956" y="503238"/>
            <a:ext cx="539801" cy="900112"/>
          </a:xfrm>
          <a:prstGeom prst="rect">
            <a:avLst/>
          </a:prstGeom>
        </p:spPr>
      </p:pic>
    </p:spTree>
    <p:extLst>
      <p:ext uri="{BB962C8B-B14F-4D97-AF65-F5344CB8AC3E}">
        <p14:creationId xmlns:p14="http://schemas.microsoft.com/office/powerpoint/2010/main" val="29570597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48</a:t>
            </a:fld>
            <a:endParaRPr lang="de-DE"/>
          </a:p>
        </p:txBody>
      </p:sp>
    </p:spTree>
    <p:extLst>
      <p:ext uri="{BB962C8B-B14F-4D97-AF65-F5344CB8AC3E}">
        <p14:creationId xmlns:p14="http://schemas.microsoft.com/office/powerpoint/2010/main" val="8512578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a:t>
            </a:r>
            <a:endParaRPr lang="de-DE" dirty="0"/>
          </a:p>
        </p:txBody>
      </p:sp>
      <p:sp>
        <p:nvSpPr>
          <p:cNvPr id="3" name="Inhaltsplatzhalter 2"/>
          <p:cNvSpPr>
            <a:spLocks noGrp="1"/>
          </p:cNvSpPr>
          <p:nvPr>
            <p:ph idx="1"/>
          </p:nvPr>
        </p:nvSpPr>
        <p:spPr/>
        <p:txBody>
          <a:bodyPr anchor="t"/>
          <a:lstStyle/>
          <a:p>
            <a:r>
              <a:rPr lang="de-DE" dirty="0" smtClean="0"/>
              <a:t>Typische Salz-Eigenschaften sind:</a:t>
            </a:r>
          </a:p>
          <a:p>
            <a:endParaRPr lang="de-DE" dirty="0"/>
          </a:p>
          <a:p>
            <a:pPr marL="457200" indent="-457200">
              <a:buFont typeface="+mj-lt"/>
              <a:buAutoNum type="arabicPeriod"/>
            </a:pPr>
            <a:r>
              <a:rPr lang="de-DE" dirty="0" smtClean="0"/>
              <a:t>Salze sind fest und bilden Kristalle.</a:t>
            </a:r>
          </a:p>
          <a:p>
            <a:pPr marL="457200" indent="-457200">
              <a:buFont typeface="+mj-lt"/>
              <a:buAutoNum type="arabicPeriod"/>
            </a:pPr>
            <a:r>
              <a:rPr lang="de-DE" dirty="0" smtClean="0"/>
              <a:t>Salze lösen sich in Wasser (manche sehr gut, andere schwerer).</a:t>
            </a:r>
          </a:p>
          <a:p>
            <a:pPr marL="457200" indent="-457200">
              <a:buFont typeface="+mj-lt"/>
              <a:buAutoNum type="arabicPeriod"/>
            </a:pPr>
            <a:r>
              <a:rPr lang="de-DE" dirty="0" smtClean="0"/>
              <a:t>Salz-Lösungen leiten den elektrischen Strom, da sie Ionen enthalten.</a:t>
            </a:r>
          </a:p>
          <a:p>
            <a:pPr marL="457200" indent="-457200">
              <a:buFont typeface="+mj-lt"/>
              <a:buAutoNum type="arabicPeriod"/>
            </a:pPr>
            <a:r>
              <a:rPr lang="de-DE" dirty="0" smtClean="0"/>
              <a:t>Salze haben meistens einen hohen Schmelzpunkt.</a:t>
            </a:r>
          </a:p>
          <a:p>
            <a:pPr marL="457200" indent="-457200">
              <a:buFont typeface="+mj-lt"/>
              <a:buAutoNum type="arabicPeriod"/>
            </a:pPr>
            <a:r>
              <a:rPr lang="de-DE" dirty="0" smtClean="0"/>
              <a:t>Es gibt neutrale, basische und sauer reagierende Salze.</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49</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107181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Spurensicherung…</a:t>
            </a:r>
            <a:endParaRPr lang="de-DE" dirty="0"/>
          </a:p>
        </p:txBody>
      </p:sp>
      <p:sp>
        <p:nvSpPr>
          <p:cNvPr id="3" name="Inhaltsplatzhalter 2"/>
          <p:cNvSpPr>
            <a:spLocks noGrp="1"/>
          </p:cNvSpPr>
          <p:nvPr>
            <p:ph idx="1"/>
          </p:nvPr>
        </p:nvSpPr>
        <p:spPr/>
        <p:txBody>
          <a:bodyPr/>
          <a:lstStyle/>
          <a:p>
            <a:r>
              <a:rPr lang="de-DE" dirty="0" smtClean="0"/>
              <a:t>…legt dir vier Proben mit eingesammelten Stoffen vom Tatort vor. Bei allen vier Stoffen handelt es sich um weiße Pulver.</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r>
              <a:rPr lang="de-DE" dirty="0" smtClean="0"/>
              <a:t>Der Leiter der Ermittlergruppe möchte wissen, ob es unter den Stoffen Salze gibt.</a:t>
            </a:r>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a:p>
        </p:txBody>
      </p:sp>
      <p:pic>
        <p:nvPicPr>
          <p:cNvPr id="10" name="Inhaltsplatzhalter 22"/>
          <p:cNvPicPr>
            <a:picLocks noChangeAspect="1"/>
          </p:cNvPicPr>
          <p:nvPr/>
        </p:nvPicPr>
        <p:blipFill>
          <a:blip r:embed="rId2"/>
          <a:stretch>
            <a:fillRect/>
          </a:stretch>
        </p:blipFill>
        <p:spPr>
          <a:xfrm>
            <a:off x="2023047" y="2552390"/>
            <a:ext cx="5887582" cy="1578419"/>
          </a:xfrm>
          <a:prstGeom prst="rect">
            <a:avLst/>
          </a:prstGeom>
        </p:spPr>
      </p:pic>
      <p:pic>
        <p:nvPicPr>
          <p:cNvPr id="11" name="Inhaltsplatzhalter 63"/>
          <p:cNvPicPr>
            <a:picLocks noGrp="1" noChangeAspect="1"/>
          </p:cNvPicPr>
          <p:nvPr>
            <p:ph sz="quarter" idx="13"/>
          </p:nvPr>
        </p:nvPicPr>
        <p:blipFill>
          <a:blip r:embed="rId3"/>
          <a:stretch>
            <a:fillRect/>
          </a:stretch>
        </p:blipFill>
        <p:spPr>
          <a:xfrm>
            <a:off x="611956" y="503238"/>
            <a:ext cx="539801" cy="900112"/>
          </a:xfrm>
          <a:prstGeom prst="rect">
            <a:avLst/>
          </a:prstGeom>
        </p:spPr>
      </p:pic>
    </p:spTree>
    <p:extLst>
      <p:ext uri="{BB962C8B-B14F-4D97-AF65-F5344CB8AC3E}">
        <p14:creationId xmlns:p14="http://schemas.microsoft.com/office/powerpoint/2010/main" val="31696365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50</a:t>
            </a:fld>
            <a:endParaRPr lang="de-DE"/>
          </a:p>
        </p:txBody>
      </p:sp>
    </p:spTree>
    <p:extLst>
      <p:ext uri="{BB962C8B-B14F-4D97-AF65-F5344CB8AC3E}">
        <p14:creationId xmlns:p14="http://schemas.microsoft.com/office/powerpoint/2010/main" val="674610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a:t>
            </a:r>
            <a:endParaRPr lang="de-DE" dirty="0"/>
          </a:p>
        </p:txBody>
      </p:sp>
      <p:sp>
        <p:nvSpPr>
          <p:cNvPr id="3" name="Inhaltsplatzhalter 2"/>
          <p:cNvSpPr>
            <a:spLocks noGrp="1"/>
          </p:cNvSpPr>
          <p:nvPr>
            <p:ph idx="1"/>
          </p:nvPr>
        </p:nvSpPr>
        <p:spPr/>
        <p:txBody>
          <a:bodyPr/>
          <a:lstStyle/>
          <a:p>
            <a:r>
              <a:rPr lang="de-DE" dirty="0" smtClean="0"/>
              <a:t>Eine deiner anderen Untersuchungen, die du genauso durchgeführt hast, liefert folgendes Ergebnis:</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51</a:t>
            </a:fld>
            <a:endParaRPr lang="de-DE"/>
          </a:p>
        </p:txBody>
      </p:sp>
      <p:sp>
        <p:nvSpPr>
          <p:cNvPr id="7" name="Textplatzhalter 6"/>
          <p:cNvSpPr>
            <a:spLocks noGrp="1"/>
          </p:cNvSpPr>
          <p:nvPr>
            <p:ph type="body" sz="quarter" idx="15"/>
          </p:nvPr>
        </p:nvSpPr>
        <p:spPr/>
        <p:txBody>
          <a:bodyPr/>
          <a:lstStyle/>
          <a:p>
            <a:r>
              <a:rPr lang="de-DE" dirty="0" smtClean="0"/>
              <a:t>Entscheide, bei welchen Proben es sich um Salze handelt.</a:t>
            </a:r>
            <a:endParaRPr lang="de-DE" dirty="0"/>
          </a:p>
        </p:txBody>
      </p:sp>
      <p:pic>
        <p:nvPicPr>
          <p:cNvPr id="8" name="Inhaltsplatzhalter 59"/>
          <p:cNvPicPr>
            <a:picLocks noGrp="1" noChangeAspect="1"/>
          </p:cNvPicPr>
          <p:nvPr>
            <p:ph sz="quarter" idx="13"/>
          </p:nvPr>
        </p:nvPicPr>
        <p:blipFill>
          <a:blip r:embed="rId2"/>
          <a:stretch>
            <a:fillRect/>
          </a:stretch>
        </p:blipFill>
        <p:spPr>
          <a:xfrm>
            <a:off x="636920" y="503238"/>
            <a:ext cx="489872" cy="900112"/>
          </a:xfrm>
          <a:prstGeom prst="rect">
            <a:avLst/>
          </a:prstGeom>
        </p:spPr>
      </p:pic>
      <p:graphicFrame>
        <p:nvGraphicFramePr>
          <p:cNvPr id="9" name="Tabelle 8"/>
          <p:cNvGraphicFramePr>
            <a:graphicFrameLocks noGrp="1"/>
          </p:cNvGraphicFramePr>
          <p:nvPr>
            <p:extLst>
              <p:ext uri="{D42A27DB-BD31-4B8C-83A1-F6EECF244321}">
                <p14:modId xmlns:p14="http://schemas.microsoft.com/office/powerpoint/2010/main" val="259756953"/>
              </p:ext>
            </p:extLst>
          </p:nvPr>
        </p:nvGraphicFramePr>
        <p:xfrm>
          <a:off x="2009523" y="2223955"/>
          <a:ext cx="5889872" cy="2123440"/>
        </p:xfrm>
        <a:graphic>
          <a:graphicData uri="http://schemas.openxmlformats.org/drawingml/2006/table">
            <a:tbl>
              <a:tblPr firstRow="1" bandRow="1">
                <a:effectLst/>
                <a:tableStyleId>{5C22544A-7EE6-4342-B048-85BDC9FD1C3A}</a:tableStyleId>
              </a:tblPr>
              <a:tblGrid>
                <a:gridCol w="1569872">
                  <a:extLst>
                    <a:ext uri="{9D8B030D-6E8A-4147-A177-3AD203B41FA5}">
                      <a16:colId xmlns:a16="http://schemas.microsoft.com/office/drawing/2014/main" val="1549252639"/>
                    </a:ext>
                  </a:extLst>
                </a:gridCol>
                <a:gridCol w="1440000">
                  <a:extLst>
                    <a:ext uri="{9D8B030D-6E8A-4147-A177-3AD203B41FA5}">
                      <a16:colId xmlns:a16="http://schemas.microsoft.com/office/drawing/2014/main" val="2713689278"/>
                    </a:ext>
                  </a:extLst>
                </a:gridCol>
                <a:gridCol w="1440000">
                  <a:extLst>
                    <a:ext uri="{9D8B030D-6E8A-4147-A177-3AD203B41FA5}">
                      <a16:colId xmlns:a16="http://schemas.microsoft.com/office/drawing/2014/main" val="3358927851"/>
                    </a:ext>
                  </a:extLst>
                </a:gridCol>
                <a:gridCol w="1440000">
                  <a:extLst>
                    <a:ext uri="{9D8B030D-6E8A-4147-A177-3AD203B41FA5}">
                      <a16:colId xmlns:a16="http://schemas.microsoft.com/office/drawing/2014/main" val="734974820"/>
                    </a:ext>
                  </a:extLst>
                </a:gridCol>
              </a:tblGrid>
              <a:tr h="370840">
                <a:tc>
                  <a:txBody>
                    <a:bodyPr/>
                    <a:lstStyle/>
                    <a:p>
                      <a:pPr algn="ct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x</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y</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dirty="0" smtClean="0">
                          <a:solidFill>
                            <a:sysClr val="windowText" lastClr="000000"/>
                          </a:solidFill>
                        </a:rPr>
                        <a:t>Probe z</a:t>
                      </a:r>
                      <a:endParaRPr lang="de-D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7049351"/>
                  </a:ext>
                </a:extLst>
              </a:tr>
              <a:tr h="370840">
                <a:tc>
                  <a:txBody>
                    <a:bodyPr/>
                    <a:lstStyle/>
                    <a:p>
                      <a:r>
                        <a:rPr lang="de-DE" b="1" dirty="0" smtClean="0">
                          <a:solidFill>
                            <a:sysClr val="windowText" lastClr="000000"/>
                          </a:solidFill>
                        </a:rPr>
                        <a:t>Lösen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87397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ysClr val="windowText" lastClr="000000"/>
                          </a:solidFill>
                        </a:rPr>
                        <a:t>Leitfähigkeit der Lösung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032000"/>
                  </a:ext>
                </a:extLst>
              </a:tr>
              <a:tr h="370840">
                <a:tc>
                  <a:txBody>
                    <a:bodyPr/>
                    <a:lstStyle/>
                    <a:p>
                      <a:r>
                        <a:rPr lang="de-DE" b="1" dirty="0" smtClean="0">
                          <a:solidFill>
                            <a:sysClr val="windowText" lastClr="000000"/>
                          </a:solidFill>
                        </a:rPr>
                        <a:t>pH</a:t>
                      </a:r>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ysClr val="windowText" lastClr="000000"/>
                          </a:solidFill>
                        </a:rPr>
                        <a:t>2</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ysClr val="windowText" lastClr="000000"/>
                          </a:solidFill>
                        </a:rPr>
                        <a:t>6</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ysClr val="windowText" lastClr="000000"/>
                          </a:solidFill>
                        </a:rPr>
                        <a:t>4</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670027"/>
                  </a:ext>
                </a:extLst>
              </a:tr>
              <a:tr h="370840">
                <a:tc>
                  <a:txBody>
                    <a:bodyPr/>
                    <a:lstStyle/>
                    <a:p>
                      <a:r>
                        <a:rPr lang="de-DE" b="1" dirty="0" smtClean="0">
                          <a:solidFill>
                            <a:sysClr val="windowText" lastClr="000000"/>
                          </a:solidFill>
                        </a:rPr>
                        <a:t>Schmelzen</a:t>
                      </a:r>
                      <a:endParaRPr lang="de-DE"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de-DE" sz="1800" dirty="0" smtClean="0">
                          <a:solidFill>
                            <a:schemeClr val="bg2"/>
                          </a:solidFill>
                        </a:rPr>
                        <a:t>ja</a:t>
                      </a:r>
                      <a:endParaRPr lang="de-DE" sz="1800"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800" dirty="0" smtClean="0">
                          <a:solidFill>
                            <a:schemeClr val="accent1"/>
                          </a:solidFill>
                        </a:rPr>
                        <a:t>nein</a:t>
                      </a:r>
                      <a:endParaRPr lang="de-DE" sz="1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5867111"/>
                  </a:ext>
                </a:extLst>
              </a:tr>
            </a:tbl>
          </a:graphicData>
        </a:graphic>
      </p:graphicFrame>
      <p:pic>
        <p:nvPicPr>
          <p:cNvPr id="10" name="Inhaltsplatzhalter 28"/>
          <p:cNvPicPr>
            <a:picLocks noGrp="1" noChangeAspect="1"/>
          </p:cNvPicPr>
          <p:nvPr>
            <p:ph sz="quarter" idx="14"/>
          </p:nvPr>
        </p:nvPicPr>
        <p:blipFill>
          <a:blip r:embed="rId3"/>
          <a:stretch>
            <a:fillRect/>
          </a:stretch>
        </p:blipFill>
        <p:spPr>
          <a:xfrm>
            <a:off x="777131" y="5219700"/>
            <a:ext cx="785712" cy="900113"/>
          </a:xfrm>
          <a:prstGeom prst="rect">
            <a:avLst/>
          </a:prstGeom>
        </p:spPr>
      </p:pic>
    </p:spTree>
    <p:extLst>
      <p:ext uri="{BB962C8B-B14F-4D97-AF65-F5344CB8AC3E}">
        <p14:creationId xmlns:p14="http://schemas.microsoft.com/office/powerpoint/2010/main" val="2872025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52</a:t>
            </a:fld>
            <a:endParaRPr lang="de-DE"/>
          </a:p>
        </p:txBody>
      </p:sp>
    </p:spTree>
    <p:extLst>
      <p:ext uri="{BB962C8B-B14F-4D97-AF65-F5344CB8AC3E}">
        <p14:creationId xmlns:p14="http://schemas.microsoft.com/office/powerpoint/2010/main" val="29514924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53</a:t>
            </a:fld>
            <a:endParaRPr lang="de-DE"/>
          </a:p>
        </p:txBody>
      </p:sp>
    </p:spTree>
    <p:extLst>
      <p:ext uri="{BB962C8B-B14F-4D97-AF65-F5344CB8AC3E}">
        <p14:creationId xmlns:p14="http://schemas.microsoft.com/office/powerpoint/2010/main" val="7157201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solidFill>
                  <a:schemeClr val="bg2"/>
                </a:solidFill>
              </a:rPr>
              <a:t>Einfache Variante: so hast du es gelernt.</a:t>
            </a:r>
          </a:p>
          <a:p>
            <a:pPr marL="342900" indent="-342900">
              <a:buFont typeface="Arial" panose="020B0604020202020204" pitchFamily="34" charset="0"/>
              <a:buChar char="•"/>
            </a:pPr>
            <a:r>
              <a:rPr lang="de-DE" dirty="0" smtClean="0"/>
              <a:t>Probe x ist kein Salz, da es in der Kerzen-Flamme schmilzt.</a:t>
            </a:r>
          </a:p>
          <a:p>
            <a:pPr marL="342900" indent="-342900">
              <a:buFont typeface="Arial" panose="020B0604020202020204" pitchFamily="34" charset="0"/>
              <a:buChar char="•"/>
            </a:pPr>
            <a:r>
              <a:rPr lang="de-DE" dirty="0" smtClean="0"/>
              <a:t>Probe y ist ein schwerlösliches Salz.</a:t>
            </a:r>
          </a:p>
          <a:p>
            <a:pPr marL="342900" indent="-342900">
              <a:buFont typeface="Arial" panose="020B0604020202020204" pitchFamily="34" charset="0"/>
              <a:buChar char="•"/>
            </a:pPr>
            <a:r>
              <a:rPr lang="de-DE" dirty="0" smtClean="0"/>
              <a:t>Probe z ist ein sauer reagierendes Salz.</a:t>
            </a:r>
          </a:p>
          <a:p>
            <a:pPr marL="342900" indent="-342900">
              <a:buFont typeface="Arial" panose="020B0604020202020204" pitchFamily="34" charset="0"/>
              <a:buChar char="•"/>
            </a:pPr>
            <a:endParaRPr lang="de-DE" dirty="0"/>
          </a:p>
          <a:p>
            <a:r>
              <a:rPr lang="de-DE" dirty="0" smtClean="0"/>
              <a:t>Blick in die Zukunft: das wirst du noch lernen.</a:t>
            </a:r>
          </a:p>
          <a:p>
            <a:pPr marL="342900" indent="-342900">
              <a:buFont typeface="Arial" panose="020B0604020202020204" pitchFamily="34" charset="0"/>
              <a:buChar char="•"/>
            </a:pPr>
            <a:r>
              <a:rPr lang="de-DE" dirty="0" smtClean="0"/>
              <a:t>Probe x ist eine Säure (Zitronensäure). Auch Säuren bestehen aus Ionen, ihre Lösungen leiten den Strom. Zitronensäure ist auch ein weißes Pulver. Sie schmilzt in der Kerzen-Flamme und geht kaputt.</a:t>
            </a:r>
          </a:p>
        </p:txBody>
      </p:sp>
      <p:sp>
        <p:nvSpPr>
          <p:cNvPr id="3" name="Foliennummernplatzhalter 2"/>
          <p:cNvSpPr>
            <a:spLocks noGrp="1"/>
          </p:cNvSpPr>
          <p:nvPr>
            <p:ph type="sldNum" sz="quarter" idx="12"/>
          </p:nvPr>
        </p:nvSpPr>
        <p:spPr/>
        <p:txBody>
          <a:bodyPr/>
          <a:lstStyle/>
          <a:p>
            <a:fld id="{649AAC7D-4B30-4604-BD35-0C4E56313D0D}" type="slidenum">
              <a:rPr lang="de-DE" smtClean="0"/>
              <a:t>54</a:t>
            </a:fld>
            <a:endParaRPr lang="de-DE"/>
          </a:p>
        </p:txBody>
      </p:sp>
    </p:spTree>
    <p:extLst>
      <p:ext uri="{BB962C8B-B14F-4D97-AF65-F5344CB8AC3E}">
        <p14:creationId xmlns:p14="http://schemas.microsoft.com/office/powerpoint/2010/main" val="437100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649AAC7D-4B30-4604-BD35-0C4E56313D0D}" type="slidenum">
              <a:rPr lang="de-DE" smtClean="0"/>
              <a:pPr/>
              <a:t>55</a:t>
            </a:fld>
            <a:endParaRPr lang="de-DE"/>
          </a:p>
        </p:txBody>
      </p:sp>
      <p:sp>
        <p:nvSpPr>
          <p:cNvPr id="3" name="Textplatzhalter 2"/>
          <p:cNvSpPr>
            <a:spLocks noGrp="1"/>
          </p:cNvSpPr>
          <p:nvPr>
            <p:ph type="body" sz="quarter" idx="11"/>
          </p:nvPr>
        </p:nvSpPr>
        <p:spPr/>
        <p:txBody>
          <a:bodyPr/>
          <a:lstStyle/>
          <a:p>
            <a:r>
              <a:rPr lang="de-DE" dirty="0" smtClean="0"/>
              <a:t>Wie sicher kannst du Salze von anderen kristallinen Stoffen unterscheiden?</a:t>
            </a:r>
            <a:endParaRPr lang="de-DE" dirty="0"/>
          </a:p>
        </p:txBody>
      </p:sp>
      <p:sp>
        <p:nvSpPr>
          <p:cNvPr id="4" name="Textplatzhalter 3"/>
          <p:cNvSpPr>
            <a:spLocks noGrp="1"/>
          </p:cNvSpPr>
          <p:nvPr>
            <p:ph type="body" sz="quarter" idx="12"/>
          </p:nvPr>
        </p:nvSpPr>
        <p:spPr/>
        <p:txBody>
          <a:bodyPr/>
          <a:lstStyle/>
          <a:p>
            <a:r>
              <a:rPr lang="de-DE" dirty="0"/>
              <a:t>Hast du ein grünes Smiley gewählt, freu dich, alles perfekt.</a:t>
            </a:r>
          </a:p>
          <a:p>
            <a:r>
              <a:rPr lang="de-DE" dirty="0"/>
              <a:t>Hast du ein gelbes Smiley gewählt, schau dir nochmals die Seiten 1 bis </a:t>
            </a:r>
            <a:r>
              <a:rPr lang="de-DE" dirty="0">
                <a:solidFill>
                  <a:schemeClr val="accent2"/>
                </a:solidFill>
              </a:rPr>
              <a:t>23</a:t>
            </a:r>
            <a:r>
              <a:rPr lang="de-DE" dirty="0"/>
              <a:t> an (Seite </a:t>
            </a:r>
            <a:r>
              <a:rPr lang="de-DE" dirty="0">
                <a:solidFill>
                  <a:schemeClr val="accent2"/>
                </a:solidFill>
              </a:rPr>
              <a:t>5</a:t>
            </a:r>
            <a:r>
              <a:rPr lang="de-DE" dirty="0"/>
              <a:t> enthält die Zusammenfassung).</a:t>
            </a:r>
          </a:p>
          <a:p>
            <a:r>
              <a:rPr lang="de-DE" dirty="0"/>
              <a:t>Hast du ein rotes Smiley gewählt, frag den Betreuer nach einem Rat</a:t>
            </a:r>
            <a:r>
              <a:rPr lang="de-DE" dirty="0" smtClean="0"/>
              <a:t>.</a:t>
            </a:r>
            <a:endParaRPr lang="de-DE" dirty="0"/>
          </a:p>
        </p:txBody>
      </p:sp>
    </p:spTree>
    <p:extLst>
      <p:ext uri="{BB962C8B-B14F-4D97-AF65-F5344CB8AC3E}">
        <p14:creationId xmlns:p14="http://schemas.microsoft.com/office/powerpoint/2010/main" val="993157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56</a:t>
            </a:fld>
            <a:endParaRPr lang="de-DE"/>
          </a:p>
        </p:txBody>
      </p:sp>
    </p:spTree>
    <p:extLst>
      <p:ext uri="{BB962C8B-B14F-4D97-AF65-F5344CB8AC3E}">
        <p14:creationId xmlns:p14="http://schemas.microsoft.com/office/powerpoint/2010/main" val="4176064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steht in deinem Bericht für die Ermittler?</a:t>
            </a:r>
            <a:endParaRPr lang="de-DE" dirty="0"/>
          </a:p>
        </p:txBody>
      </p:sp>
      <p:sp>
        <p:nvSpPr>
          <p:cNvPr id="3" name="Inhaltsplatzhalter 2"/>
          <p:cNvSpPr>
            <a:spLocks noGrp="1"/>
          </p:cNvSpPr>
          <p:nvPr>
            <p:ph idx="1"/>
          </p:nvPr>
        </p:nvSpPr>
        <p:spPr/>
        <p:txBody>
          <a:bodyPr/>
          <a:lstStyle/>
          <a:p>
            <a:r>
              <a:rPr lang="de-DE" dirty="0" smtClean="0">
                <a:solidFill>
                  <a:schemeClr val="bg2"/>
                </a:solidFill>
              </a:rPr>
              <a:t>„Proben 2 und 3 sind Salze.“</a:t>
            </a:r>
          </a:p>
          <a:p>
            <a:endParaRPr lang="de-DE" dirty="0" smtClean="0"/>
          </a:p>
          <a:p>
            <a:r>
              <a:rPr lang="de-DE" dirty="0" smtClean="0"/>
              <a:t>Das waren die Proben:</a:t>
            </a:r>
            <a:endParaRPr lang="de-DE" dirty="0"/>
          </a:p>
          <a:p>
            <a:pPr marL="342900" indent="-342900">
              <a:buFont typeface="Arial" panose="020B0604020202020204" pitchFamily="34" charset="0"/>
              <a:buChar char="•"/>
            </a:pPr>
            <a:r>
              <a:rPr lang="de-DE" dirty="0" smtClean="0"/>
              <a:t>Probe 1: feiner Quarz-Sand, er ist nicht aus Ionen aufgebaut.</a:t>
            </a:r>
          </a:p>
          <a:p>
            <a:pPr marL="342900" indent="-342900">
              <a:buFont typeface="Arial" panose="020B0604020202020204" pitchFamily="34" charset="0"/>
              <a:buChar char="•"/>
            </a:pPr>
            <a:r>
              <a:rPr lang="de-DE" dirty="0" smtClean="0"/>
              <a:t>Probe 2: gebrannter Kalk, der sich nur ein wenig in Wasser löst. Aber der pH-Wert hat das Salz verraten. Gebrannter Kalz schmilzt erst bei über 2500°C!</a:t>
            </a:r>
          </a:p>
          <a:p>
            <a:pPr marL="342900" indent="-342900">
              <a:buFont typeface="Arial" panose="020B0604020202020204" pitchFamily="34" charset="0"/>
              <a:buChar char="•"/>
            </a:pPr>
            <a:r>
              <a:rPr lang="de-DE" dirty="0" smtClean="0"/>
              <a:t>Probe 3: Kochsalz. Dieses schmilzt bei etwa 800°C. Eine Kerzen-Flamme erreicht aber nur etwa 650°C.</a:t>
            </a:r>
          </a:p>
          <a:p>
            <a:pPr marL="342900" indent="-342900">
              <a:buFont typeface="Arial" panose="020B0604020202020204" pitchFamily="34" charset="0"/>
              <a:buChar char="•"/>
            </a:pPr>
            <a:r>
              <a:rPr lang="de-DE" dirty="0" smtClean="0"/>
              <a:t>Probe 4: Haushaltszucker. Dieser ist zwar löslich, aber nicht aus Ionen aufgebaut. In der Kerzen-Flamme schmilzt und karamellisiert er.</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57</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27924661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58</a:t>
            </a:fld>
            <a:endParaRPr lang="de-DE"/>
          </a:p>
        </p:txBody>
      </p:sp>
    </p:spTree>
    <p:extLst>
      <p:ext uri="{BB962C8B-B14F-4D97-AF65-F5344CB8AC3E}">
        <p14:creationId xmlns:p14="http://schemas.microsoft.com/office/powerpoint/2010/main" val="2012394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Wasche die verwendeten Zellkultur-Platte mit Wasser aus und trockne sie ab.</a:t>
            </a:r>
          </a:p>
          <a:p>
            <a:r>
              <a:rPr lang="de-DE" dirty="0" smtClean="0"/>
              <a:t>Wische den Leitfähigkeitsprüfer, den Glasstab und den Spatel mit einem feuchten Tuch sauber.</a:t>
            </a:r>
          </a:p>
          <a:p>
            <a:r>
              <a:rPr lang="de-DE" dirty="0" smtClean="0"/>
              <a:t>Entsorge die verwendeten pH-Indikator-Papiere und die Alu-Folie im Restmüll</a:t>
            </a:r>
          </a:p>
          <a:p>
            <a:r>
              <a:rPr lang="de-DE" dirty="0" smtClean="0"/>
              <a:t>Räume alles wieder ordentlich in die Kiste.</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59</a:t>
            </a:fld>
            <a:endParaRPr lang="de-DE"/>
          </a:p>
        </p:txBody>
      </p:sp>
    </p:spTree>
    <p:extLst>
      <p:ext uri="{BB962C8B-B14F-4D97-AF65-F5344CB8AC3E}">
        <p14:creationId xmlns:p14="http://schemas.microsoft.com/office/powerpoint/2010/main" val="5526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a:t>
            </a:fld>
            <a:endParaRPr lang="de-DE"/>
          </a:p>
        </p:txBody>
      </p:sp>
    </p:spTree>
    <p:extLst>
      <p:ext uri="{BB962C8B-B14F-4D97-AF65-F5344CB8AC3E}">
        <p14:creationId xmlns:p14="http://schemas.microsoft.com/office/powerpoint/2010/main" val="23388553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60</a:t>
            </a:fld>
            <a:endParaRPr lang="de-DE"/>
          </a:p>
        </p:txBody>
      </p:sp>
    </p:spTree>
    <p:extLst>
      <p:ext uri="{BB962C8B-B14F-4D97-AF65-F5344CB8AC3E}">
        <p14:creationId xmlns:p14="http://schemas.microsoft.com/office/powerpoint/2010/main" val="2311134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u="sng" dirty="0"/>
              <a:t>Bildquellen</a:t>
            </a:r>
            <a:r>
              <a:rPr lang="de-DE" dirty="0"/>
              <a:t>:</a:t>
            </a:r>
          </a:p>
          <a:p>
            <a:r>
              <a:rPr lang="de-DE" dirty="0"/>
              <a:t>Alle Bilder und Graphiken wurden in der Abteilung Didaktik der Chemie, Universität Bayreuth erstellt</a:t>
            </a:r>
            <a:r>
              <a:rPr lang="de-DE" dirty="0" smtClean="0"/>
              <a:t>.</a:t>
            </a:r>
            <a:endParaRPr lang="de-DE" dirty="0"/>
          </a:p>
        </p:txBody>
      </p:sp>
      <p:sp>
        <p:nvSpPr>
          <p:cNvPr id="3" name="Foliennummernplatzhalter 2"/>
          <p:cNvSpPr>
            <a:spLocks noGrp="1"/>
          </p:cNvSpPr>
          <p:nvPr>
            <p:ph type="sldNum" sz="quarter" idx="12"/>
          </p:nvPr>
        </p:nvSpPr>
        <p:spPr/>
        <p:txBody>
          <a:bodyPr/>
          <a:lstStyle/>
          <a:p>
            <a:fld id="{512B0DB9-0322-4ED9-940E-5222A7C612BE}" type="slidenum">
              <a:rPr lang="de-DE" smtClean="0"/>
              <a:pPr/>
              <a:t>61</a:t>
            </a:fld>
            <a:endParaRPr lang="de-DE"/>
          </a:p>
        </p:txBody>
      </p:sp>
      <p:sp>
        <p:nvSpPr>
          <p:cNvPr id="4" name="Inhaltsplatzhalter 3"/>
          <p:cNvSpPr>
            <a:spLocks noGrp="1"/>
          </p:cNvSpPr>
          <p:nvPr>
            <p:ph idx="13"/>
          </p:nvPr>
        </p:nvSpPr>
        <p:spPr/>
        <p:txBody>
          <a:bodyPr/>
          <a:lstStyle/>
          <a:p>
            <a:r>
              <a:rPr lang="de-DE" dirty="0"/>
              <a:t>Diese Anleitung wurde gefertigt von</a:t>
            </a:r>
          </a:p>
          <a:p>
            <a:r>
              <a:rPr lang="de-DE" b="1" dirty="0" smtClean="0"/>
              <a:t>Franziska Klein.</a:t>
            </a:r>
            <a:endParaRPr lang="de-DE" b="1" dirty="0"/>
          </a:p>
          <a:p>
            <a:r>
              <a:rPr lang="de-DE" dirty="0"/>
              <a:t>Im Rahmen der Masterarbeit „Master of Education“</a:t>
            </a:r>
          </a:p>
          <a:p>
            <a:r>
              <a:rPr lang="de-DE" dirty="0"/>
              <a:t>in der Abteilung für Didaktik der Chemie an der Universität Bayreuth.</a:t>
            </a:r>
          </a:p>
        </p:txBody>
      </p:sp>
    </p:spTree>
    <p:extLst>
      <p:ext uri="{BB962C8B-B14F-4D97-AF65-F5344CB8AC3E}">
        <p14:creationId xmlns:p14="http://schemas.microsoft.com/office/powerpoint/2010/main" val="2735308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 Salze weißt du schon:</a:t>
            </a:r>
            <a:endParaRPr lang="de-DE" dirty="0"/>
          </a:p>
        </p:txBody>
      </p:sp>
      <p:sp>
        <p:nvSpPr>
          <p:cNvPr id="3" name="Inhaltsplatzhalter 2"/>
          <p:cNvSpPr>
            <a:spLocks noGrp="1"/>
          </p:cNvSpPr>
          <p:nvPr>
            <p:ph idx="1"/>
          </p:nvPr>
        </p:nvSpPr>
        <p:spPr/>
        <p:txBody>
          <a:bodyPr/>
          <a:lstStyle/>
          <a:p>
            <a:pPr marL="342900" indent="-342900">
              <a:buFont typeface="Arial" panose="020B0604020202020204" pitchFamily="34" charset="0"/>
              <a:buChar char="•"/>
            </a:pPr>
            <a:endParaRPr lang="de-DE" dirty="0" smtClean="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smtClean="0"/>
          </a:p>
          <a:p>
            <a:pPr marL="342900" indent="-342900">
              <a:buFont typeface="Arial" panose="020B0604020202020204" pitchFamily="34" charset="0"/>
              <a:buChar char="•"/>
            </a:pPr>
            <a:r>
              <a:rPr lang="de-DE" dirty="0" smtClean="0"/>
              <a:t>…dass sie Verbindungen sind, die aus Ionen bestehen,</a:t>
            </a:r>
          </a:p>
          <a:p>
            <a:pPr marL="342900" indent="-342900">
              <a:buFont typeface="Arial" panose="020B0604020202020204" pitchFamily="34" charset="0"/>
              <a:buChar char="•"/>
            </a:pPr>
            <a:endParaRPr lang="de-DE" dirty="0" smtClean="0"/>
          </a:p>
          <a:p>
            <a:pPr marL="342900" indent="-342900">
              <a:buFont typeface="Arial" panose="020B0604020202020204" pitchFamily="34" charset="0"/>
              <a:buChar char="•"/>
            </a:pPr>
            <a:r>
              <a:rPr lang="de-DE" dirty="0" smtClean="0"/>
              <a:t>…die positiv geladenen Ionen </a:t>
            </a:r>
            <a:r>
              <a:rPr lang="de-DE" b="1" dirty="0" smtClean="0"/>
              <a:t>Kationen</a:t>
            </a:r>
            <a:r>
              <a:rPr lang="de-DE" dirty="0" smtClean="0"/>
              <a:t>, die negativ geladenen </a:t>
            </a:r>
            <a:r>
              <a:rPr lang="de-DE" b="1" dirty="0" smtClean="0"/>
              <a:t>Anionen</a:t>
            </a:r>
            <a:r>
              <a:rPr lang="de-DE" dirty="0" smtClean="0"/>
              <a:t> heißen.</a:t>
            </a:r>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a:p>
        </p:txBody>
      </p:sp>
      <p:pic>
        <p:nvPicPr>
          <p:cNvPr id="8" name="Inhaltsplatzhalter 27"/>
          <p:cNvPicPr>
            <a:picLocks noGrp="1" noChangeAspect="1"/>
          </p:cNvPicPr>
          <p:nvPr>
            <p:ph sz="quarter" idx="13"/>
          </p:nvPr>
        </p:nvPicPr>
        <p:blipFill>
          <a:blip r:embed="rId2"/>
          <a:stretch>
            <a:fillRect/>
          </a:stretch>
        </p:blipFill>
        <p:spPr>
          <a:xfrm>
            <a:off x="476537" y="503238"/>
            <a:ext cx="810639" cy="900112"/>
          </a:xfrm>
          <a:prstGeom prst="rect">
            <a:avLst/>
          </a:prstGeom>
        </p:spPr>
      </p:pic>
    </p:spTree>
    <p:extLst>
      <p:ext uri="{BB962C8B-B14F-4D97-AF65-F5344CB8AC3E}">
        <p14:creationId xmlns:p14="http://schemas.microsoft.com/office/powerpoint/2010/main" val="3712093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a:t>
            </a:fld>
            <a:endParaRPr lang="de-DE"/>
          </a:p>
        </p:txBody>
      </p:sp>
    </p:spTree>
    <p:extLst>
      <p:ext uri="{BB962C8B-B14F-4D97-AF65-F5344CB8AC3E}">
        <p14:creationId xmlns:p14="http://schemas.microsoft.com/office/powerpoint/2010/main" val="1831584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Folgendes solltest du können:</a:t>
            </a:r>
            <a:endParaRPr lang="de-DE" dirty="0"/>
          </a:p>
        </p:txBody>
      </p:sp>
      <p:sp>
        <p:nvSpPr>
          <p:cNvPr id="3" name="Inhaltsplatzhalter 2"/>
          <p:cNvSpPr>
            <a:spLocks noGrp="1"/>
          </p:cNvSpPr>
          <p:nvPr>
            <p:ph idx="1"/>
          </p:nvPr>
        </p:nvSpPr>
        <p:spPr/>
        <p:txBody>
          <a:bodyPr/>
          <a:lstStyle/>
          <a:p>
            <a:endParaRPr lang="de-DE" dirty="0" smtClean="0">
              <a:solidFill>
                <a:schemeClr val="tx2"/>
              </a:solidFill>
            </a:endParaRPr>
          </a:p>
          <a:p>
            <a:r>
              <a:rPr lang="de-DE" dirty="0" smtClean="0">
                <a:solidFill>
                  <a:schemeClr val="tx2"/>
                </a:solidFill>
              </a:rPr>
              <a:t>…</a:t>
            </a:r>
            <a:r>
              <a:rPr lang="de-DE" dirty="0">
                <a:solidFill>
                  <a:schemeClr val="tx2"/>
                </a:solidFill>
              </a:rPr>
              <a:t>eine Kerze und ein Teelicht sicher anzünden und </a:t>
            </a:r>
            <a:r>
              <a:rPr lang="de-DE" dirty="0" smtClean="0">
                <a:solidFill>
                  <a:schemeClr val="tx2"/>
                </a:solidFill>
              </a:rPr>
              <a:t>ausmachen.</a:t>
            </a:r>
          </a:p>
          <a:p>
            <a:endParaRPr lang="de-DE" dirty="0" smtClean="0">
              <a:solidFill>
                <a:schemeClr val="tx2"/>
              </a:solidFill>
            </a:endParaRPr>
          </a:p>
          <a:p>
            <a:endParaRPr lang="de-DE" dirty="0">
              <a:solidFill>
                <a:schemeClr val="tx2"/>
              </a:solidFill>
            </a:endParaRPr>
          </a:p>
          <a:p>
            <a:r>
              <a:rPr lang="de-DE" dirty="0">
                <a:solidFill>
                  <a:schemeClr val="tx2"/>
                </a:solidFill>
              </a:rPr>
              <a:t>… mit Hilfe von pH-Papier </a:t>
            </a:r>
            <a:r>
              <a:rPr lang="de-DE" dirty="0" smtClean="0">
                <a:solidFill>
                  <a:schemeClr val="tx2"/>
                </a:solidFill>
              </a:rPr>
              <a:t>den pH-Wert bestimmen.</a:t>
            </a:r>
            <a:endParaRPr lang="de-DE" dirty="0">
              <a:solidFill>
                <a:schemeClr val="tx2"/>
              </a:solidFill>
            </a:endParaRPr>
          </a:p>
          <a:p>
            <a:endParaRPr lang="de-DE" dirty="0">
              <a:solidFill>
                <a:schemeClr val="tx2"/>
              </a:solidFill>
            </a:endParaRPr>
          </a:p>
          <a:p>
            <a:pPr marL="0" indent="0">
              <a:buNone/>
            </a:pPr>
            <a:endParaRPr lang="de-DE" dirty="0"/>
          </a:p>
          <a:p>
            <a:r>
              <a:rPr lang="de-DE" dirty="0">
                <a:solidFill>
                  <a:schemeClr val="tx2"/>
                </a:solidFill>
              </a:rPr>
              <a:t>… einen </a:t>
            </a:r>
            <a:r>
              <a:rPr lang="de-DE" dirty="0" smtClean="0">
                <a:solidFill>
                  <a:schemeClr val="tx2"/>
                </a:solidFill>
              </a:rPr>
              <a:t>Prüfer für Leitfähigkeit einsetzen.</a:t>
            </a:r>
          </a:p>
          <a:p>
            <a:endParaRPr lang="de-DE" dirty="0">
              <a:solidFill>
                <a:schemeClr val="tx2"/>
              </a:solidFill>
            </a:endParaRPr>
          </a:p>
          <a:p>
            <a:endParaRPr lang="de-DE" dirty="0" smtClean="0">
              <a:solidFill>
                <a:schemeClr val="tx2"/>
              </a:solidFill>
            </a:endParaRPr>
          </a:p>
          <a:p>
            <a:pPr marL="0" indent="0">
              <a:buNone/>
            </a:pPr>
            <a:r>
              <a:rPr lang="de-DE" dirty="0" smtClean="0"/>
              <a:t>Wenn du dich im Umgang mit diesen Dingen unsicher fühlst, frage deinen Betreuer um Rat.</a:t>
            </a:r>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9</a:t>
            </a:fld>
            <a:endParaRPr lang="de-DE"/>
          </a:p>
        </p:txBody>
      </p:sp>
      <p:sp>
        <p:nvSpPr>
          <p:cNvPr id="9" name="Inhaltsplatzhalter 8"/>
          <p:cNvSpPr>
            <a:spLocks noGrp="1"/>
          </p:cNvSpPr>
          <p:nvPr>
            <p:ph sz="quarter" idx="17"/>
          </p:nvPr>
        </p:nvSpPr>
        <p:spPr/>
        <p:txBody>
          <a:bodyPr/>
          <a:lstStyle/>
          <a:p>
            <a:endParaRPr lang="de-DE"/>
          </a:p>
        </p:txBody>
      </p:sp>
      <p:pic>
        <p:nvPicPr>
          <p:cNvPr id="10" name="Inhaltsplatzhalter 17"/>
          <p:cNvPicPr>
            <a:picLocks noGrp="1" noChangeAspect="1"/>
          </p:cNvPicPr>
          <p:nvPr>
            <p:ph sz="quarter" idx="13"/>
          </p:nvPr>
        </p:nvPicPr>
        <p:blipFill>
          <a:blip r:embed="rId2"/>
          <a:stretch>
            <a:fillRect/>
          </a:stretch>
        </p:blipFill>
        <p:spPr>
          <a:xfrm>
            <a:off x="476537" y="503238"/>
            <a:ext cx="810639" cy="900112"/>
          </a:xfrm>
          <a:prstGeom prst="rect">
            <a:avLst/>
          </a:prstGeom>
        </p:spPr>
      </p:pic>
      <p:pic>
        <p:nvPicPr>
          <p:cNvPr id="11" name="Inhaltsplatzhalter 13"/>
          <p:cNvPicPr>
            <a:picLocks noGrp="1" noChangeAspect="1"/>
          </p:cNvPicPr>
          <p:nvPr>
            <p:ph sz="quarter" idx="14"/>
          </p:nvPr>
        </p:nvPicPr>
        <p:blipFill>
          <a:blip r:embed="rId3"/>
          <a:stretch>
            <a:fillRect/>
          </a:stretch>
        </p:blipFill>
        <p:spPr>
          <a:xfrm>
            <a:off x="431800" y="1697122"/>
            <a:ext cx="900113" cy="528469"/>
          </a:xfrm>
          <a:prstGeom prst="rect">
            <a:avLst/>
          </a:prstGeom>
        </p:spPr>
      </p:pic>
      <p:pic>
        <p:nvPicPr>
          <p:cNvPr id="12" name="Inhaltsplatzhalter 15"/>
          <p:cNvPicPr>
            <a:picLocks noGrp="1" noChangeAspect="1"/>
          </p:cNvPicPr>
          <p:nvPr>
            <p:ph sz="quarter" idx="15"/>
          </p:nvPr>
        </p:nvPicPr>
        <p:blipFill>
          <a:blip r:embed="rId4"/>
          <a:stretch>
            <a:fillRect/>
          </a:stretch>
        </p:blipFill>
        <p:spPr>
          <a:xfrm>
            <a:off x="434943" y="2627313"/>
            <a:ext cx="893827" cy="900112"/>
          </a:xfrm>
          <a:prstGeom prst="rect">
            <a:avLst/>
          </a:prstGeom>
        </p:spPr>
      </p:pic>
      <p:pic>
        <p:nvPicPr>
          <p:cNvPr id="13" name="Inhaltsplatzhalter 4"/>
          <p:cNvPicPr>
            <a:picLocks noGrp="1" noChangeAspect="1"/>
          </p:cNvPicPr>
          <p:nvPr>
            <p:ph sz="quarter" idx="16"/>
          </p:nvPr>
        </p:nvPicPr>
        <p:blipFill>
          <a:blip r:embed="rId5"/>
          <a:stretch>
            <a:fillRect/>
          </a:stretch>
        </p:blipFill>
        <p:spPr>
          <a:xfrm>
            <a:off x="673512" y="3743325"/>
            <a:ext cx="416689" cy="900113"/>
          </a:xfrm>
          <a:prstGeom prst="rect">
            <a:avLst/>
          </a:prstGeom>
        </p:spPr>
      </p:pic>
    </p:spTree>
    <p:extLst>
      <p:ext uri="{BB962C8B-B14F-4D97-AF65-F5344CB8AC3E}">
        <p14:creationId xmlns:p14="http://schemas.microsoft.com/office/powerpoint/2010/main" val="3642013017"/>
      </p:ext>
    </p:extLst>
  </p:cSld>
  <p:clrMapOvr>
    <a:masterClrMapping/>
  </p:clrMapOvr>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1599</Words>
  <Application>Microsoft Office PowerPoint</Application>
  <PresentationFormat>A4-Papier (210 x 297 mm)</PresentationFormat>
  <Paragraphs>334</Paragraphs>
  <Slides>61</Slides>
  <Notes>0</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61</vt:i4>
      </vt:variant>
    </vt:vector>
  </HeadingPairs>
  <TitlesOfParts>
    <vt:vector size="67" baseType="lpstr">
      <vt:lpstr>Arial</vt:lpstr>
      <vt:lpstr>Calibri</vt:lpstr>
      <vt:lpstr>Wingdings</vt:lpstr>
      <vt:lpstr>1_Titel</vt:lpstr>
      <vt:lpstr>2_Aufgaben</vt:lpstr>
      <vt:lpstr>3_Rueckseiten</vt:lpstr>
      <vt:lpstr>„Salz oder nicht Salz, das ist hier die Frage“</vt:lpstr>
      <vt:lpstr>PowerPoint-Präsentation</vt:lpstr>
      <vt:lpstr>Krimis sind beliebt…</vt:lpstr>
      <vt:lpstr>PowerPoint-Präsentation</vt:lpstr>
      <vt:lpstr>Die Spurensicherung…</vt:lpstr>
      <vt:lpstr>PowerPoint-Präsentation</vt:lpstr>
      <vt:lpstr>Über Salze weißt du schon:</vt:lpstr>
      <vt:lpstr>PowerPoint-Präsentation</vt:lpstr>
      <vt:lpstr>Folgendes solltest du können:</vt:lpstr>
      <vt:lpstr>PowerPoint-Präsentation</vt:lpstr>
      <vt:lpstr>Mit dieser Kiste kannst du…</vt:lpstr>
      <vt:lpstr>PowerPoint-Präsentation</vt:lpstr>
      <vt:lpstr>Aufgabe 1 von 3</vt:lpstr>
      <vt:lpstr>PowerPoint-Präsentation</vt:lpstr>
      <vt:lpstr>PowerPoint-Präsentation</vt:lpstr>
      <vt:lpstr>PowerPoint-Präsentation</vt:lpstr>
      <vt:lpstr>Aufgabe 1b</vt:lpstr>
      <vt:lpstr>PowerPoint-Präsentation</vt:lpstr>
      <vt:lpstr>PowerPoint-Präsentation</vt:lpstr>
      <vt:lpstr>PowerPoint-Präsentation</vt:lpstr>
      <vt:lpstr>PowerPoint-Präsentation</vt:lpstr>
      <vt:lpstr>PowerPoint-Präsentation</vt:lpstr>
      <vt:lpstr>Aufgabe 2 von 3</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Aufgabe 3 von 3</vt:lpstr>
      <vt:lpstr>PowerPoint-Präsentation</vt:lpstr>
      <vt:lpstr>PowerPoint-Präsentation</vt:lpstr>
      <vt:lpstr>PowerPoint-Präsentation</vt:lpstr>
      <vt:lpstr>Aufgabe 4 von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Neue Salzeigenschaften</vt:lpstr>
      <vt:lpstr>PowerPoint-Präsentation</vt:lpstr>
      <vt:lpstr>Das sollte bleiben</vt:lpstr>
      <vt:lpstr>PowerPoint-Präsentation</vt:lpstr>
      <vt:lpstr>Teste dich selbst</vt:lpstr>
      <vt:lpstr>PowerPoint-Präsentation</vt:lpstr>
      <vt:lpstr>PowerPoint-Präsentation</vt:lpstr>
      <vt:lpstr>PowerPoint-Präsentation</vt:lpstr>
      <vt:lpstr>PowerPoint-Präsentation</vt:lpstr>
      <vt:lpstr>PowerPoint-Präsentation</vt:lpstr>
      <vt:lpstr>Was steht in deinem Bericht für die Ermittler?</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132</cp:revision>
  <cp:lastPrinted>2017-06-30T10:25:24Z</cp:lastPrinted>
  <dcterms:created xsi:type="dcterms:W3CDTF">2016-04-13T08:36:10Z</dcterms:created>
  <dcterms:modified xsi:type="dcterms:W3CDTF">2019-07-16T04:52:59Z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