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3" r:id="rId3"/>
    <p:sldId id="286" r:id="rId4"/>
    <p:sldId id="277" r:id="rId5"/>
    <p:sldId id="264" r:id="rId6"/>
    <p:sldId id="275" r:id="rId7"/>
    <p:sldId id="279" r:id="rId8"/>
    <p:sldId id="280" r:id="rId9"/>
    <p:sldId id="281" r:id="rId10"/>
    <p:sldId id="282" r:id="rId11"/>
    <p:sldId id="283" r:id="rId12"/>
    <p:sldId id="285" r:id="rId1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48" y="134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8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13.10.2017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13.10.2017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6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53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33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62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4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8000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13.10.2017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73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13.10.2017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2" dirty="0" smtClean="0"/>
              <a:t>Styropor-Platte: </a:t>
            </a:r>
            <a:r>
              <a:rPr lang="de-DE" sz="1662" dirty="0"/>
              <a:t>240*145*15 mm</a:t>
            </a:r>
          </a:p>
          <a:p>
            <a:pPr algn="ctr"/>
            <a:r>
              <a:rPr lang="de-DE" sz="1662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sz="1662" dirty="0" smtClean="0"/>
              <a:t>: </a:t>
            </a:r>
            <a:r>
              <a:rPr lang="de-DE" sz="1662" dirty="0"/>
              <a:t>240*145*20 mm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Antimon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A20-BB09-4A85-A043-99A4BCE65300}" type="datetime1">
              <a:rPr lang="de-DE" smtClean="0"/>
              <a:t>13.10.2017</a:t>
            </a:fld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2 </a:t>
            </a:r>
            <a:r>
              <a:rPr lang="de-DE" dirty="0"/>
              <a:t>Scheiben d=85mm mit dem Kreisschneider ausschneiden.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Löcher mit dem Locheisen ausstanzen (weiß).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Auf den oberen Teil die Etiketten kleben wie aufgezeichnet (blau).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Ellipse 2"/>
          <p:cNvSpPr>
            <a:spLocks noChangeAspect="1"/>
          </p:cNvSpPr>
          <p:nvPr/>
        </p:nvSpPr>
        <p:spPr>
          <a:xfrm>
            <a:off x="175378" y="3465344"/>
            <a:ext cx="3060000" cy="3060000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Unterer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d=85mm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3431688" y="3393336"/>
            <a:ext cx="3060000" cy="3060000"/>
            <a:chOff x="3728864" y="836712"/>
            <a:chExt cx="3060000" cy="3060000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728864" y="836712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Oberer Teil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5286256" y="953299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/>
              <a:r>
                <a:rPr lang="de-DE" dirty="0" smtClean="0"/>
                <a:t>Etikett d=19mm </a:t>
              </a:r>
            </a:p>
            <a:p>
              <a:pPr algn="ctr"/>
              <a:r>
                <a:rPr lang="de-DE" dirty="0" smtClean="0"/>
                <a:t>z.B. Herma</a:t>
              </a:r>
              <a:endParaRPr lang="de-DE" dirty="0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4538595" y="3087248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5286901" y="3086752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3845451" y="239410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5979400" y="2394104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845451" y="1647088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5979400" y="1647088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4539240" y="953299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6703926" y="3141648"/>
            <a:ext cx="3073610" cy="3311688"/>
            <a:chOff x="6559910" y="2601248"/>
            <a:chExt cx="3073610" cy="3311688"/>
          </a:xfrm>
        </p:grpSpPr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6559910" y="2852936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tx1"/>
              </a:solidFill>
            </a:ln>
            <a:scene3d>
              <a:camera prst="orthographicFront">
                <a:rot lat="30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d=85mm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uppieren 27"/>
            <p:cNvGrpSpPr/>
            <p:nvPr/>
          </p:nvGrpSpPr>
          <p:grpSpPr>
            <a:xfrm>
              <a:off x="6573520" y="2601248"/>
              <a:ext cx="3060000" cy="3060000"/>
              <a:chOff x="3728864" y="836712"/>
              <a:chExt cx="3060000" cy="3060000"/>
            </a:xfrm>
            <a:scene3d>
              <a:camera prst="orthographicFront">
                <a:rot lat="3000000" lon="0" rev="0"/>
              </a:camera>
              <a:lightRig rig="threePt" dir="t"/>
            </a:scene3d>
          </p:grpSpPr>
          <p:sp>
            <p:nvSpPr>
              <p:cNvPr id="29" name="Ellipse 28"/>
              <p:cNvSpPr>
                <a:spLocks noChangeAspect="1"/>
              </p:cNvSpPr>
              <p:nvPr/>
            </p:nvSpPr>
            <p:spPr>
              <a:xfrm>
                <a:off x="3728864" y="836712"/>
                <a:ext cx="3060000" cy="3060000"/>
              </a:xfrm>
              <a:prstGeom prst="ellipse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Ellipse 29"/>
              <p:cNvSpPr>
                <a:spLocks noChangeAspect="1"/>
              </p:cNvSpPr>
              <p:nvPr/>
            </p:nvSpPr>
            <p:spPr>
              <a:xfrm>
                <a:off x="5286256" y="953299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32500" lnSpcReduction="20000"/>
              </a:bodyPr>
              <a:lstStyle/>
              <a:p>
                <a:pPr algn="ctr"/>
                <a:r>
                  <a:rPr lang="de-DE" dirty="0" smtClean="0"/>
                  <a:t>Etikett d=19mm </a:t>
                </a:r>
              </a:p>
              <a:p>
                <a:pPr algn="ctr"/>
                <a:r>
                  <a:rPr lang="de-DE" dirty="0" smtClean="0"/>
                  <a:t>z.B. Herma</a:t>
                </a:r>
                <a:endParaRPr lang="de-DE" dirty="0"/>
              </a:p>
            </p:txBody>
          </p:sp>
          <p:sp>
            <p:nvSpPr>
              <p:cNvPr id="31" name="Ellipse 30"/>
              <p:cNvSpPr>
                <a:spLocks noChangeAspect="1"/>
              </p:cNvSpPr>
              <p:nvPr/>
            </p:nvSpPr>
            <p:spPr>
              <a:xfrm>
                <a:off x="4538595" y="3087248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/>
              <p:cNvSpPr>
                <a:spLocks noChangeAspect="1"/>
              </p:cNvSpPr>
              <p:nvPr/>
            </p:nvSpPr>
            <p:spPr>
              <a:xfrm>
                <a:off x="5286901" y="3086752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3" name="Ellipse 32"/>
              <p:cNvSpPr>
                <a:spLocks noChangeAspect="1"/>
              </p:cNvSpPr>
              <p:nvPr/>
            </p:nvSpPr>
            <p:spPr>
              <a:xfrm>
                <a:off x="3845451" y="239410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4" name="Ellipse 33"/>
              <p:cNvSpPr>
                <a:spLocks noChangeAspect="1"/>
              </p:cNvSpPr>
              <p:nvPr/>
            </p:nvSpPr>
            <p:spPr>
              <a:xfrm>
                <a:off x="5979400" y="2394104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5" name="Ellipse 34"/>
              <p:cNvSpPr>
                <a:spLocks noChangeAspect="1"/>
              </p:cNvSpPr>
              <p:nvPr/>
            </p:nvSpPr>
            <p:spPr>
              <a:xfrm>
                <a:off x="3845451" y="1647088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6" name="Ellipse 35"/>
              <p:cNvSpPr>
                <a:spLocks noChangeAspect="1"/>
              </p:cNvSpPr>
              <p:nvPr/>
            </p:nvSpPr>
            <p:spPr>
              <a:xfrm>
                <a:off x="5979400" y="1647088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7" name="Ellipse 36"/>
              <p:cNvSpPr>
                <a:spLocks noChangeAspect="1"/>
              </p:cNvSpPr>
              <p:nvPr/>
            </p:nvSpPr>
            <p:spPr>
              <a:xfrm>
                <a:off x="4539240" y="953299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38" name="Gerader Verbinder 37"/>
          <p:cNvCxnSpPr/>
          <p:nvPr/>
        </p:nvCxnSpPr>
        <p:spPr>
          <a:xfrm>
            <a:off x="4953076" y="3284215"/>
            <a:ext cx="0" cy="32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>
            <a:off x="3251668" y="4918607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1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Gold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3196-7FF6-4B79-9EB4-F79E5714489D}" type="datetime1">
              <a:rPr lang="de-DE" smtClean="0"/>
              <a:t>13.10.2017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1 Scheibe d=60mm rot mit dem Kreisschneider ausschneiden.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1 Scheibe d=60mm grau.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Die Löcher (weiß) d=20mm mit Locheisen ausstanzen.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Beide Kreise mit transparent trocknendem Bastelkleber übereinander kleben.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permanent schwarz ein Plus schreiben.</a:t>
            </a:r>
          </a:p>
        </p:txBody>
      </p:sp>
      <p:sp>
        <p:nvSpPr>
          <p:cNvPr id="37" name="Ellipse 36"/>
          <p:cNvSpPr>
            <a:spLocks noChangeAspect="1"/>
          </p:cNvSpPr>
          <p:nvPr/>
        </p:nvSpPr>
        <p:spPr>
          <a:xfrm>
            <a:off x="1307452" y="3509087"/>
            <a:ext cx="2160000" cy="216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d=60mm </a:t>
            </a:r>
            <a:endParaRPr lang="de-DE" dirty="0"/>
          </a:p>
        </p:txBody>
      </p:sp>
      <p:sp>
        <p:nvSpPr>
          <p:cNvPr id="41" name="Ellipse 40"/>
          <p:cNvSpPr>
            <a:spLocks noChangeAspect="1"/>
          </p:cNvSpPr>
          <p:nvPr/>
        </p:nvSpPr>
        <p:spPr>
          <a:xfrm>
            <a:off x="6976102" y="3471862"/>
            <a:ext cx="2160000" cy="216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3879998" y="3509580"/>
            <a:ext cx="2160000" cy="2160000"/>
            <a:chOff x="3422944" y="1269000"/>
            <a:chExt cx="2160000" cy="21600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3422944" y="1269000"/>
              <a:ext cx="2160000" cy="2160000"/>
              <a:chOff x="3882024" y="2349000"/>
              <a:chExt cx="2160000" cy="2160000"/>
            </a:xfrm>
          </p:grpSpPr>
          <p:sp>
            <p:nvSpPr>
              <p:cNvPr id="27" name="Ellipse 26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8" name="Ellipse 27"/>
              <p:cNvSpPr>
                <a:spLocks noChangeAspect="1"/>
              </p:cNvSpPr>
              <p:nvPr/>
            </p:nvSpPr>
            <p:spPr>
              <a:xfrm>
                <a:off x="4097808" y="2673036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de-DE" sz="900" dirty="0" smtClean="0">
                    <a:solidFill>
                      <a:schemeClr val="tx1"/>
                    </a:solidFill>
                  </a:rPr>
                  <a:t>d=</a:t>
                </a:r>
                <a:br>
                  <a:rPr lang="de-DE" sz="900" dirty="0" smtClean="0">
                    <a:solidFill>
                      <a:schemeClr val="tx1"/>
                    </a:solidFill>
                  </a:rPr>
                </a:br>
                <a:r>
                  <a:rPr lang="de-DE" sz="900" dirty="0" smtClean="0">
                    <a:solidFill>
                      <a:schemeClr val="tx1"/>
                    </a:solidFill>
                  </a:rPr>
                  <a:t>20mm</a:t>
                </a:r>
                <a:endParaRPr lang="de-DE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Ellipse 28"/>
              <p:cNvSpPr>
                <a:spLocks noChangeAspect="1"/>
              </p:cNvSpPr>
              <p:nvPr/>
            </p:nvSpPr>
            <p:spPr>
              <a:xfrm>
                <a:off x="5106000" y="2673116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</p:grpSp>
        <p:sp>
          <p:nvSpPr>
            <p:cNvPr id="17" name="Ellipse 16"/>
            <p:cNvSpPr>
              <a:spLocks noChangeAspect="1"/>
            </p:cNvSpPr>
            <p:nvPr/>
          </p:nvSpPr>
          <p:spPr>
            <a:xfrm>
              <a:off x="4646920" y="2385124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976102" y="3293556"/>
            <a:ext cx="2160000" cy="2160000"/>
            <a:chOff x="3422944" y="1269000"/>
            <a:chExt cx="2160000" cy="2160000"/>
          </a:xfrm>
          <a:scene3d>
            <a:camera prst="orthographicFront">
              <a:rot lat="2400000" lon="0" rev="0"/>
            </a:camera>
            <a:lightRig rig="threePt" dir="t"/>
          </a:scene3d>
        </p:grpSpPr>
        <p:grpSp>
          <p:nvGrpSpPr>
            <p:cNvPr id="24" name="Gruppieren 23"/>
            <p:cNvGrpSpPr/>
            <p:nvPr/>
          </p:nvGrpSpPr>
          <p:grpSpPr>
            <a:xfrm>
              <a:off x="3422944" y="1269000"/>
              <a:ext cx="2160000" cy="2160000"/>
              <a:chOff x="3882024" y="2349000"/>
              <a:chExt cx="2160000" cy="2160000"/>
            </a:xfrm>
          </p:grpSpPr>
          <p:sp>
            <p:nvSpPr>
              <p:cNvPr id="31" name="Ellipse 30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32" name="Ellipse 31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Ellipse 32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Ellipse 25"/>
            <p:cNvSpPr>
              <a:spLocks noChangeAspect="1"/>
            </p:cNvSpPr>
            <p:nvPr/>
          </p:nvSpPr>
          <p:spPr>
            <a:xfrm>
              <a:off x="4574952" y="2430032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4400" dirty="0" smtClean="0">
                  <a:solidFill>
                    <a:schemeClr val="tx1"/>
                  </a:solidFill>
                </a:rPr>
                <a:t>+</a:t>
              </a:r>
              <a:endParaRPr lang="de-DE" sz="4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Gerader Verbinder 19"/>
          <p:cNvCxnSpPr/>
          <p:nvPr/>
        </p:nvCxnSpPr>
        <p:spPr>
          <a:xfrm flipH="1">
            <a:off x="4959878" y="3471862"/>
            <a:ext cx="1" cy="2305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3771746" y="4589700"/>
            <a:ext cx="2430192" cy="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79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 fertige Bestückung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13.10.2017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64" y="378000"/>
            <a:ext cx="9872272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4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13.10.2017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Diese Folie ausdrucken, </a:t>
            </a:r>
            <a:r>
              <a:rPr lang="de-DE" dirty="0" smtClean="0"/>
              <a:t>laminieren </a:t>
            </a:r>
            <a:r>
              <a:rPr lang="de-DE" dirty="0"/>
              <a:t>und die Rechtecke </a:t>
            </a:r>
            <a:r>
              <a:rPr lang="de-DE" dirty="0" smtClean="0"/>
              <a:t>ausschneiden</a:t>
            </a:r>
            <a:r>
              <a:rPr lang="de-DE" dirty="0"/>
              <a:t>. </a:t>
            </a:r>
            <a:r>
              <a:rPr lang="de-DE" dirty="0" smtClean="0"/>
              <a:t>Das ergibt eine Schablone </a:t>
            </a:r>
            <a:r>
              <a:rPr lang="de-DE" dirty="0"/>
              <a:t>zum </a:t>
            </a:r>
            <a:r>
              <a:rPr lang="de-DE" dirty="0" smtClean="0"/>
              <a:t>Aufmalen der Schnittlinien auf </a:t>
            </a:r>
            <a:r>
              <a:rPr lang="de-DE" dirty="0"/>
              <a:t>die </a:t>
            </a:r>
            <a:r>
              <a:rPr lang="de-DE" dirty="0" err="1" smtClean="0"/>
              <a:t>Styrodur</a:t>
            </a:r>
            <a:r>
              <a:rPr lang="de-DE" dirty="0" smtClean="0"/>
              <a:t>-Platte. Danach mit Styropor-Schneider ausschneiden (rot gepunktete Linien sind Schnittansätze).</a:t>
            </a:r>
            <a:endParaRPr lang="de-DE" dirty="0"/>
          </a:p>
          <a:p>
            <a:r>
              <a:rPr lang="de-DE" b="1" dirty="0" smtClean="0"/>
              <a:t>Wichtig: Der </a:t>
            </a:r>
            <a:r>
              <a:rPr lang="de-DE" b="1" dirty="0" smtClean="0">
                <a:solidFill>
                  <a:schemeClr val="accent2"/>
                </a:solidFill>
              </a:rPr>
              <a:t>farbig</a:t>
            </a:r>
            <a:r>
              <a:rPr lang="de-DE" b="1" dirty="0" smtClean="0"/>
              <a:t> markierte </a:t>
            </a:r>
            <a:r>
              <a:rPr lang="de-DE" b="1" dirty="0"/>
              <a:t>Quader </a:t>
            </a:r>
            <a:r>
              <a:rPr lang="de-DE" b="1" dirty="0" smtClean="0"/>
              <a:t>wird weiter benötigt, </a:t>
            </a:r>
            <a:r>
              <a:rPr lang="de-DE" dirty="0" smtClean="0"/>
              <a:t>die weißen sind Abfall.</a:t>
            </a:r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152896" y="1447908"/>
            <a:ext cx="8128264" cy="4937165"/>
            <a:chOff x="1152896" y="1232756"/>
            <a:chExt cx="8128264" cy="4937165"/>
          </a:xfrm>
        </p:grpSpPr>
        <p:sp>
          <p:nvSpPr>
            <p:cNvPr id="5" name="Rechteck 4"/>
            <p:cNvSpPr/>
            <p:nvPr/>
          </p:nvSpPr>
          <p:spPr>
            <a:xfrm rot="5400000">
              <a:off x="6803184" y="4198489"/>
              <a:ext cx="3600000" cy="288000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Elektroden, </a:t>
              </a:r>
              <a:r>
                <a:rPr lang="de-D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de-D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*100mm</a:t>
              </a:r>
              <a:endPara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4774124" y="1773376"/>
              <a:ext cx="1368000" cy="1368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Becherglas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50mL, hoch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Höhe: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38mm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Breite: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38mm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780748" y="1809376"/>
              <a:ext cx="1332000" cy="133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PE-Flasche 50mL, </a:t>
              </a:r>
              <a:r>
                <a:rPr lang="de-DE" sz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enghals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37mm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Breite: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37mm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 rot="5400000">
              <a:off x="3635688" y="5350489"/>
              <a:ext cx="972000" cy="61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9V Blockbatterie</a:t>
              </a:r>
            </a:p>
            <a:p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17mm</a:t>
              </a:r>
            </a:p>
            <a:p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Breite: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27mm</a:t>
              </a:r>
              <a:endPara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1162040" y="2319932"/>
              <a:ext cx="2520000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Moosgummi-Modell gelb</a:t>
              </a:r>
            </a:p>
            <a:p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14mm, Breite</a:t>
              </a:r>
              <a:r>
                <a:rPr lang="de-DE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70mm, Tiefe: 20mm</a:t>
              </a:r>
              <a:endPara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1162040" y="3118489"/>
              <a:ext cx="1800000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Moosgummi-Modell grau</a:t>
              </a:r>
            </a:p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14mm, Breite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50mm</a:t>
              </a:r>
              <a:endPara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5592748" y="3622489"/>
              <a:ext cx="2520000" cy="2520000"/>
            </a:xfrm>
            <a:prstGeom prst="rect">
              <a:avLst/>
            </a:prstGeom>
            <a:solidFill>
              <a:schemeClr val="accent5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Styrodur-Halterung für Elektroden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Höhe:  70mm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Breite: 70mm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Tiefe:  10mm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1162040" y="1773376"/>
              <a:ext cx="2520000" cy="25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Beutel mit Symbolen für Modell-Gleichung</a:t>
              </a:r>
            </a:p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0,7mm, Breite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7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0mm</a:t>
              </a:r>
              <a:endPara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 rot="5400000">
              <a:off x="3784124" y="4612489"/>
              <a:ext cx="2520000" cy="54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 fontScale="77500" lnSpcReduction="20000"/>
            </a:bodyPr>
            <a:lstStyle/>
            <a:p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Druckverschluss-Beutel </a:t>
              </a:r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70*100mm mit Krokodil-Klemmen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Höhe: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15mm; Breite</a:t>
              </a:r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70mm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Tiefe: </a:t>
              </a:r>
              <a:r>
                <a:rPr lang="de-DE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20mm</a:t>
              </a:r>
              <a:endParaRPr lang="de-D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1162040" y="4033894"/>
              <a:ext cx="2520000" cy="36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Beutel mit Elektronen-Modellen</a:t>
              </a:r>
            </a:p>
            <a:p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Höhe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10mm, Breite</a:t>
              </a:r>
              <a:r>
                <a:rPr lang="de-DE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de-DE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70mm</a:t>
              </a:r>
              <a:endPara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Gerader Verbinder 11"/>
            <p:cNvCxnSpPr/>
            <p:nvPr/>
          </p:nvCxnSpPr>
          <p:spPr>
            <a:xfrm>
              <a:off x="1152896" y="1278476"/>
              <a:ext cx="0" cy="309600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 flipH="1">
              <a:off x="3815688" y="6169921"/>
              <a:ext cx="5465472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6769308" y="1232756"/>
              <a:ext cx="11440" cy="190862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4764980" y="3159664"/>
              <a:ext cx="2006624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de-DE" dirty="0" smtClean="0"/>
              <a:t>Gelbe Rechtecke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13.10.2017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 ausgeschnittenen Quader bei halber Tiefe teilen. Es entstehen zwei Teile mit einer Tiefe von 10mm. Eines davon in das entstandene Loch der Styrodur-Platte kleben.</a:t>
            </a:r>
            <a:endParaRPr lang="de-DE" dirty="0"/>
          </a:p>
        </p:txBody>
      </p:sp>
      <p:sp>
        <p:nvSpPr>
          <p:cNvPr id="6" name="Cube 5"/>
          <p:cNvSpPr/>
          <p:nvPr/>
        </p:nvSpPr>
        <p:spPr>
          <a:xfrm>
            <a:off x="4472357" y="3329297"/>
            <a:ext cx="2157041" cy="1329798"/>
          </a:xfrm>
          <a:prstGeom prst="cube">
            <a:avLst>
              <a:gd name="adj" fmla="val 50314"/>
            </a:avLst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9" name="Gerader Verbinder 8"/>
          <p:cNvCxnSpPr>
            <a:stCxn id="6" idx="2"/>
            <a:endCxn id="6" idx="4"/>
          </p:cNvCxnSpPr>
          <p:nvPr/>
        </p:nvCxnSpPr>
        <p:spPr>
          <a:xfrm>
            <a:off x="4472357" y="4328733"/>
            <a:ext cx="14879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>
            <a:stCxn id="6" idx="4"/>
            <a:endCxn id="6" idx="5"/>
          </p:cNvCxnSpPr>
          <p:nvPr/>
        </p:nvCxnSpPr>
        <p:spPr>
          <a:xfrm flipV="1">
            <a:off x="5960324" y="3659660"/>
            <a:ext cx="669075" cy="669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6" idx="5"/>
            <a:endCxn id="15" idx="1"/>
          </p:cNvCxnSpPr>
          <p:nvPr/>
        </p:nvCxnSpPr>
        <p:spPr>
          <a:xfrm>
            <a:off x="6629397" y="3659659"/>
            <a:ext cx="780336" cy="3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7409734" y="3489199"/>
            <a:ext cx="170139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8" name="Gerade Verbindung mit Pfeil 17"/>
          <p:cNvCxnSpPr>
            <a:endCxn id="19" idx="2"/>
          </p:cNvCxnSpPr>
          <p:nvPr/>
        </p:nvCxnSpPr>
        <p:spPr>
          <a:xfrm flipH="1" flipV="1">
            <a:off x="3996386" y="3026944"/>
            <a:ext cx="1388662" cy="63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902917" y="2167286"/>
            <a:ext cx="218693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Am besten das obere Rechteck in das Loch kleben.</a:t>
            </a:r>
          </a:p>
        </p:txBody>
      </p:sp>
    </p:spTree>
    <p:extLst>
      <p:ext uri="{BB962C8B-B14F-4D97-AF65-F5344CB8AC3E}">
        <p14:creationId xmlns:p14="http://schemas.microsoft.com/office/powerpoint/2010/main" val="20666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Magenta Quader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13.10.2017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mit einem Messer zu einem Keil schneiden. TIPP: Am besten mit einem Lineal Diagonale vorzeichnen. </a:t>
            </a:r>
          </a:p>
          <a:p>
            <a:r>
              <a:rPr lang="de-DE" dirty="0" smtClean="0"/>
              <a:t>Einen der zwei Keile zurück in das Loch der Styrodur-Platte kleben.</a:t>
            </a:r>
            <a:endParaRPr lang="de-DE" dirty="0"/>
          </a:p>
        </p:txBody>
      </p:sp>
      <p:sp>
        <p:nvSpPr>
          <p:cNvPr id="7" name="Rechtwinkliges Dreieck 6"/>
          <p:cNvSpPr/>
          <p:nvPr/>
        </p:nvSpPr>
        <p:spPr>
          <a:xfrm>
            <a:off x="1064569" y="4425462"/>
            <a:ext cx="4486309" cy="66528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714427" y="5090748"/>
            <a:ext cx="206053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2" name="Gerade Verbindung mit Pfeil 11"/>
          <p:cNvCxnSpPr>
            <a:endCxn id="10" idx="1"/>
          </p:cNvCxnSpPr>
          <p:nvPr/>
        </p:nvCxnSpPr>
        <p:spPr>
          <a:xfrm>
            <a:off x="5584456" y="4957786"/>
            <a:ext cx="1129971" cy="30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012164" y="5431670"/>
            <a:ext cx="4581419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Den </a:t>
            </a:r>
            <a:r>
              <a:rPr lang="de-DE" sz="1662" dirty="0" err="1" smtClean="0"/>
              <a:t>magenta</a:t>
            </a:r>
            <a:r>
              <a:rPr lang="de-DE" sz="1662" dirty="0" smtClean="0"/>
              <a:t>-farbigen </a:t>
            </a:r>
            <a:r>
              <a:rPr lang="de-DE" sz="1662" dirty="0"/>
              <a:t>Teil in das Loch kleben.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1529852" y="4858082"/>
            <a:ext cx="365579" cy="57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 rot="518816">
            <a:off x="1055395" y="4536563"/>
            <a:ext cx="4684493" cy="233106"/>
          </a:xfrm>
          <a:custGeom>
            <a:avLst/>
            <a:gdLst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5050902 w 5050902"/>
              <a:gd name="connsiteY2" fmla="*/ 309342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4921873 w 5050902"/>
              <a:gd name="connsiteY2" fmla="*/ 262899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73356"/>
              <a:gd name="connsiteY0" fmla="*/ 0 h 309342"/>
              <a:gd name="connsiteX1" fmla="*/ 5073356 w 5073356"/>
              <a:gd name="connsiteY1" fmla="*/ 47404 h 309342"/>
              <a:gd name="connsiteX2" fmla="*/ 4921873 w 5073356"/>
              <a:gd name="connsiteY2" fmla="*/ 262899 h 309342"/>
              <a:gd name="connsiteX3" fmla="*/ 0 w 5073356"/>
              <a:gd name="connsiteY3" fmla="*/ 309342 h 309342"/>
              <a:gd name="connsiteX4" fmla="*/ 0 w 5073356"/>
              <a:gd name="connsiteY4" fmla="*/ 0 h 309342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21873 w 5073356"/>
              <a:gd name="connsiteY2" fmla="*/ 215495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76754 w 5073356"/>
              <a:gd name="connsiteY0" fmla="*/ 12110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76754 w 5073356"/>
              <a:gd name="connsiteY4" fmla="*/ 12110 h 261938"/>
              <a:gd name="connsiteX0" fmla="*/ 178265 w 5074867"/>
              <a:gd name="connsiteY0" fmla="*/ 12110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78265 w 5074867"/>
              <a:gd name="connsiteY4" fmla="*/ 12110 h 252531"/>
              <a:gd name="connsiteX0" fmla="*/ 169085 w 5074867"/>
              <a:gd name="connsiteY0" fmla="*/ 18588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9085 w 5074867"/>
              <a:gd name="connsiteY4" fmla="*/ 18588 h 252531"/>
              <a:gd name="connsiteX0" fmla="*/ 164873 w 5074867"/>
              <a:gd name="connsiteY0" fmla="*/ 24312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4873 w 5074867"/>
              <a:gd name="connsiteY4" fmla="*/ 24312 h 2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867" h="252531">
                <a:moveTo>
                  <a:pt x="164873" y="24312"/>
                </a:moveTo>
                <a:lnTo>
                  <a:pt x="5074867" y="0"/>
                </a:lnTo>
                <a:lnTo>
                  <a:pt x="4913770" y="252531"/>
                </a:lnTo>
                <a:lnTo>
                  <a:pt x="0" y="252004"/>
                </a:lnTo>
                <a:lnTo>
                  <a:pt x="164873" y="24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6" name="Cube 5"/>
          <p:cNvSpPr/>
          <p:nvPr/>
        </p:nvSpPr>
        <p:spPr>
          <a:xfrm>
            <a:off x="1064568" y="4233089"/>
            <a:ext cx="4652308" cy="856726"/>
          </a:xfrm>
          <a:prstGeom prst="cube">
            <a:avLst>
              <a:gd name="adj" fmla="val 208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</p:spTree>
    <p:extLst>
      <p:ext uri="{BB962C8B-B14F-4D97-AF65-F5344CB8AC3E}">
        <p14:creationId xmlns:p14="http://schemas.microsoft.com/office/powerpoint/2010/main" val="695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13.10.2017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de-DE" dirty="0" smtClean="0"/>
              <a:t>Zusätzlicher Quader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13.10.2017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Einen Quader 65*65*20mm bei halber Tiefe teilen. Es entstehen zwei Teile mit einer Tiefe von 10mm. Eines davon in das entstandene Loch der Styrodur-Platte kleben. Skizze für Styrodur-Hälfte 2 kann gedruckt, laminiert, ausgeschnitten als Schablone verwendet werden.</a:t>
            </a:r>
            <a:endParaRPr lang="de-DE" dirty="0"/>
          </a:p>
        </p:txBody>
      </p:sp>
      <p:sp>
        <p:nvSpPr>
          <p:cNvPr id="6" name="Cube 5"/>
          <p:cNvSpPr/>
          <p:nvPr/>
        </p:nvSpPr>
        <p:spPr>
          <a:xfrm>
            <a:off x="326007" y="1539904"/>
            <a:ext cx="2157041" cy="1329798"/>
          </a:xfrm>
          <a:prstGeom prst="cube">
            <a:avLst>
              <a:gd name="adj" fmla="val 50314"/>
            </a:avLst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  <p:cxnSp>
        <p:nvCxnSpPr>
          <p:cNvPr id="9" name="Gerader Verbinder 8"/>
          <p:cNvCxnSpPr>
            <a:stCxn id="6" idx="2"/>
            <a:endCxn id="6" idx="4"/>
          </p:cNvCxnSpPr>
          <p:nvPr/>
        </p:nvCxnSpPr>
        <p:spPr>
          <a:xfrm>
            <a:off x="326007" y="2539340"/>
            <a:ext cx="14879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>
            <a:stCxn id="6" idx="4"/>
            <a:endCxn id="6" idx="5"/>
          </p:cNvCxnSpPr>
          <p:nvPr/>
        </p:nvCxnSpPr>
        <p:spPr>
          <a:xfrm flipV="1">
            <a:off x="1813974" y="1870267"/>
            <a:ext cx="669075" cy="6690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2651074" y="1278149"/>
            <a:ext cx="1053494" cy="2740110"/>
            <a:chOff x="610935" y="3537272"/>
            <a:chExt cx="1053494" cy="2740110"/>
          </a:xfrm>
        </p:grpSpPr>
        <p:sp>
          <p:nvSpPr>
            <p:cNvPr id="13" name="Rechteck 12"/>
            <p:cNvSpPr/>
            <p:nvPr/>
          </p:nvSpPr>
          <p:spPr>
            <a:xfrm rot="16200000">
              <a:off x="124992" y="4527272"/>
              <a:ext cx="2340000" cy="3600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Styrodur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-Hälfte h=10mm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 rot="16200000">
              <a:off x="-235048" y="4527272"/>
              <a:ext cx="2340000" cy="360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Styrodur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-Hälfte h=10mm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Gerade Verbindung 10"/>
            <p:cNvCxnSpPr/>
            <p:nvPr/>
          </p:nvCxnSpPr>
          <p:spPr>
            <a:xfrm flipH="1">
              <a:off x="1114991" y="3537272"/>
              <a:ext cx="5282" cy="2340000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610935" y="5877272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Schnitt</a:t>
              </a:r>
              <a:endPara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Rechteck 20"/>
          <p:cNvSpPr/>
          <p:nvPr/>
        </p:nvSpPr>
        <p:spPr>
          <a:xfrm>
            <a:off x="4718849" y="1275001"/>
            <a:ext cx="2340000" cy="2340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de-DE" sz="1200" b="1" dirty="0" err="1" smtClean="0">
                <a:solidFill>
                  <a:schemeClr val="tx1"/>
                </a:solidFill>
              </a:rPr>
              <a:t>Styrodur</a:t>
            </a:r>
            <a:r>
              <a:rPr lang="de-DE" sz="1200" b="1" dirty="0" smtClean="0">
                <a:solidFill>
                  <a:schemeClr val="tx1"/>
                </a:solidFill>
              </a:rPr>
              <a:t>-Hälfte 1:</a:t>
            </a:r>
          </a:p>
          <a:p>
            <a:r>
              <a:rPr lang="de-DE" sz="1200" b="1" dirty="0" smtClean="0">
                <a:solidFill>
                  <a:schemeClr val="tx1"/>
                </a:solidFill>
              </a:rPr>
              <a:t>Grundplatte</a:t>
            </a:r>
            <a:endParaRPr lang="de-DE" sz="1200" b="1" dirty="0">
              <a:solidFill>
                <a:schemeClr val="tx1"/>
              </a:solidFill>
            </a:endParaRPr>
          </a:p>
          <a:p>
            <a:r>
              <a:rPr lang="de-DE" sz="1200" dirty="0">
                <a:solidFill>
                  <a:schemeClr val="tx1"/>
                </a:solidFill>
              </a:rPr>
              <a:t>Länge: 65mm</a:t>
            </a:r>
          </a:p>
          <a:p>
            <a:r>
              <a:rPr lang="de-DE" sz="1200" dirty="0">
                <a:solidFill>
                  <a:schemeClr val="tx1"/>
                </a:solidFill>
              </a:rPr>
              <a:t>Breite: 65mm</a:t>
            </a:r>
          </a:p>
          <a:p>
            <a:r>
              <a:rPr lang="de-DE" sz="1200" dirty="0">
                <a:solidFill>
                  <a:schemeClr val="tx1"/>
                </a:solidFill>
              </a:rPr>
              <a:t>Höhe: </a:t>
            </a:r>
            <a:r>
              <a:rPr lang="de-DE" sz="1200" dirty="0" smtClean="0">
                <a:solidFill>
                  <a:schemeClr val="tx1"/>
                </a:solidFill>
              </a:rPr>
              <a:t>10mm</a:t>
            </a:r>
            <a:endParaRPr lang="de-DE" sz="1200" dirty="0">
              <a:solidFill>
                <a:schemeClr val="tx1"/>
              </a:solidFill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7238729" y="1275001"/>
            <a:ext cx="2340000" cy="2340000"/>
            <a:chOff x="5291680" y="872976"/>
            <a:chExt cx="2340000" cy="2340000"/>
          </a:xfrm>
        </p:grpSpPr>
        <p:sp>
          <p:nvSpPr>
            <p:cNvPr id="23" name="Rechteck 22"/>
            <p:cNvSpPr/>
            <p:nvPr/>
          </p:nvSpPr>
          <p:spPr>
            <a:xfrm>
              <a:off x="5291680" y="872976"/>
              <a:ext cx="2340000" cy="23400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pPr algn="ctr"/>
              <a:r>
                <a:rPr lang="de-DE" sz="1200" b="1" dirty="0" err="1" smtClean="0">
                  <a:solidFill>
                    <a:schemeClr val="tx1"/>
                  </a:solidFill>
                </a:rPr>
                <a:t>Styrodur</a:t>
              </a:r>
              <a:r>
                <a:rPr lang="de-DE" sz="1200" b="1" dirty="0" smtClean="0">
                  <a:solidFill>
                    <a:schemeClr val="tx1"/>
                  </a:solidFill>
                </a:rPr>
                <a:t>-Hälfte 2</a:t>
              </a:r>
              <a:endParaRPr lang="de-D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543768" y="1142976"/>
              <a:ext cx="1800000" cy="180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r>
                <a:rPr lang="de-DE" sz="1200" b="1" dirty="0" smtClean="0">
                  <a:solidFill>
                    <a:schemeClr val="tx1"/>
                  </a:solidFill>
                </a:rPr>
                <a:t>Ausschnitt</a:t>
              </a:r>
            </a:p>
            <a:p>
              <a:r>
                <a:rPr lang="de-DE" sz="1200" dirty="0">
                  <a:solidFill>
                    <a:schemeClr val="tx1"/>
                  </a:solidFill>
                </a:rPr>
                <a:t>Länge: </a:t>
              </a:r>
              <a:r>
                <a:rPr lang="de-DE" sz="1200" dirty="0" smtClean="0">
                  <a:solidFill>
                    <a:schemeClr val="tx1"/>
                  </a:solidFill>
                </a:rPr>
                <a:t>50mm</a:t>
              </a:r>
              <a:endParaRPr lang="de-DE" sz="1200" dirty="0">
                <a:solidFill>
                  <a:schemeClr val="tx1"/>
                </a:solidFill>
              </a:endParaRPr>
            </a:p>
            <a:p>
              <a:r>
                <a:rPr lang="de-DE" sz="1200" dirty="0">
                  <a:solidFill>
                    <a:schemeClr val="tx1"/>
                  </a:solidFill>
                </a:rPr>
                <a:t>Breite: </a:t>
              </a:r>
              <a:r>
                <a:rPr lang="de-DE" sz="1200" dirty="0" smtClean="0">
                  <a:solidFill>
                    <a:schemeClr val="tx1"/>
                  </a:solidFill>
                </a:rPr>
                <a:t>50mm</a:t>
              </a:r>
              <a:endParaRPr lang="de-DE" sz="1200" dirty="0">
                <a:solidFill>
                  <a:schemeClr val="tx1"/>
                </a:solidFill>
              </a:endParaRPr>
            </a:p>
            <a:p>
              <a:r>
                <a:rPr lang="de-DE" sz="1200" dirty="0">
                  <a:solidFill>
                    <a:schemeClr val="tx1"/>
                  </a:solidFill>
                </a:rPr>
                <a:t>Höhe: </a:t>
              </a:r>
              <a:r>
                <a:rPr lang="de-DE" sz="1200" dirty="0" smtClean="0">
                  <a:solidFill>
                    <a:schemeClr val="tx1"/>
                  </a:solidFill>
                </a:rPr>
                <a:t>10mm</a:t>
              </a:r>
              <a:endParaRPr lang="de-DE" sz="1200" dirty="0">
                <a:solidFill>
                  <a:schemeClr val="tx1"/>
                </a:solidFill>
              </a:endParaRPr>
            </a:p>
            <a:p>
              <a:endParaRPr lang="de-DE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3744310" y="2404241"/>
            <a:ext cx="852048" cy="449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uppieren 25"/>
          <p:cNvGrpSpPr/>
          <p:nvPr/>
        </p:nvGrpSpPr>
        <p:grpSpPr>
          <a:xfrm>
            <a:off x="5995013" y="4021223"/>
            <a:ext cx="2340000" cy="2340000"/>
            <a:chOff x="5291680" y="872976"/>
            <a:chExt cx="2340000" cy="2340000"/>
          </a:xfrm>
        </p:grpSpPr>
        <p:sp>
          <p:nvSpPr>
            <p:cNvPr id="27" name="Rechteck 26"/>
            <p:cNvSpPr/>
            <p:nvPr/>
          </p:nvSpPr>
          <p:spPr>
            <a:xfrm>
              <a:off x="5291680" y="872976"/>
              <a:ext cx="2340000" cy="23400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normAutofit/>
            </a:bodyPr>
            <a:lstStyle/>
            <a:p>
              <a:r>
                <a:rPr lang="de-DE" sz="1200" b="1" dirty="0" smtClean="0">
                  <a:solidFill>
                    <a:schemeClr val="tx1"/>
                  </a:solidFill>
                </a:rPr>
                <a:t>geklebt</a:t>
              </a:r>
              <a:endParaRPr lang="de-D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543768" y="1142976"/>
              <a:ext cx="1800000" cy="1800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endParaRPr lang="de-DE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Ellipse 28"/>
          <p:cNvSpPr/>
          <p:nvPr/>
        </p:nvSpPr>
        <p:spPr>
          <a:xfrm>
            <a:off x="6750837" y="5192585"/>
            <a:ext cx="108000" cy="108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7434925" y="5191223"/>
            <a:ext cx="108000" cy="108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de-DE"/>
          </a:p>
        </p:txBody>
      </p:sp>
      <p:cxnSp>
        <p:nvCxnSpPr>
          <p:cNvPr id="31" name="Gerader Verbinder 30"/>
          <p:cNvCxnSpPr/>
          <p:nvPr/>
        </p:nvCxnSpPr>
        <p:spPr>
          <a:xfrm>
            <a:off x="6786841" y="5092604"/>
            <a:ext cx="720000" cy="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6786829" y="4815605"/>
            <a:ext cx="756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1,5-2cm</a:t>
            </a:r>
            <a:endParaRPr lang="de-DE" sz="1200" dirty="0"/>
          </a:p>
        </p:txBody>
      </p:sp>
      <p:sp>
        <p:nvSpPr>
          <p:cNvPr id="33" name="Textfeld 32"/>
          <p:cNvSpPr txBox="1"/>
          <p:nvPr/>
        </p:nvSpPr>
        <p:spPr>
          <a:xfrm>
            <a:off x="8335013" y="4868537"/>
            <a:ext cx="1259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Löcher mit </a:t>
            </a:r>
            <a:r>
              <a:rPr lang="de-DE" sz="1200" dirty="0" err="1" smtClean="0"/>
              <a:t>Rouladenspieß</a:t>
            </a:r>
            <a:r>
              <a:rPr lang="de-DE" sz="1200" dirty="0" smtClean="0"/>
              <a:t> stechen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6728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30x Moosgummi-Modell für die Elektronen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13.10.2017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Die Scheibchen d=20mm mit dem Locheisen ausstanzen</a:t>
            </a:r>
            <a:r>
              <a:rPr lang="de-DE" dirty="0" smtClean="0"/>
              <a:t>. Sanft mit dem Hammer klopfen, Holzplatte o.ä. unterlegen.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Auf einer Seite mit einem schwarzen Folien-Stift (permanent) ein Minus-Zeichen auftragen.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Dasselbe Locheisen für die Löcher in den anderen Modellen benutzen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632600" y="1844824"/>
            <a:ext cx="720000" cy="720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68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2x Moosgummi-Modell für Iodid</a:t>
            </a:r>
            <a:endParaRPr lang="de-DE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2484-7B98-4923-BC0A-43E3E93E3D99}" type="datetime1">
              <a:rPr lang="de-DE" smtClean="0"/>
              <a:t>13.10.2017</a:t>
            </a:fld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Für jedes Modell 2 Scheiben (unterer und oberer Teil) d=85mm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Auf den oberen Teil die Etiketten kleben wie aufgezeichnet (4 Gruppen zu je 2 Modell-Elektronen).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Das Loch (weiß) wird mit dem Locheisen ausgestanzt.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endParaRPr lang="de-DE" dirty="0"/>
          </a:p>
        </p:txBody>
      </p:sp>
      <p:sp>
        <p:nvSpPr>
          <p:cNvPr id="3" name="Ellipse 2"/>
          <p:cNvSpPr>
            <a:spLocks noChangeAspect="1"/>
          </p:cNvSpPr>
          <p:nvPr/>
        </p:nvSpPr>
        <p:spPr>
          <a:xfrm>
            <a:off x="174219" y="3465344"/>
            <a:ext cx="3060000" cy="3060000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Unterer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d=85mm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>
            <a:grpSpLocks noChangeAspect="1"/>
          </p:cNvGrpSpPr>
          <p:nvPr/>
        </p:nvGrpSpPr>
        <p:grpSpPr>
          <a:xfrm>
            <a:off x="3432028" y="3395505"/>
            <a:ext cx="3060000" cy="3060000"/>
            <a:chOff x="3431688" y="1907688"/>
            <a:chExt cx="3060000" cy="3060000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431688" y="1907688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Oberer Teil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4989080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/>
              <a:r>
                <a:rPr lang="de-DE" dirty="0" smtClean="0"/>
                <a:t>Etikett d=19mm </a:t>
              </a:r>
            </a:p>
            <a:p>
              <a:pPr algn="ctr"/>
              <a:r>
                <a:rPr lang="de-DE" dirty="0" smtClean="0"/>
                <a:t>z.B. Herma</a:t>
              </a:r>
              <a:endParaRPr lang="de-DE" dirty="0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4241419" y="415822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4989725" y="4157728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3548275" y="3465080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5682224" y="3465080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548275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5682224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4242064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6687901" y="3012571"/>
            <a:ext cx="3072557" cy="3438902"/>
            <a:chOff x="6704979" y="2077990"/>
            <a:chExt cx="3072557" cy="3438902"/>
          </a:xfrm>
        </p:grpSpPr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6717536" y="2456892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tx1"/>
              </a:solidFill>
            </a:ln>
            <a:scene3d>
              <a:camera prst="orthographicFront">
                <a:rot lat="30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d=85mm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uppieren 14"/>
            <p:cNvGrpSpPr>
              <a:grpSpLocks noChangeAspect="1"/>
            </p:cNvGrpSpPr>
            <p:nvPr/>
          </p:nvGrpSpPr>
          <p:grpSpPr>
            <a:xfrm>
              <a:off x="6704979" y="2077990"/>
              <a:ext cx="3060000" cy="3060000"/>
              <a:chOff x="3431688" y="1907688"/>
              <a:chExt cx="3060000" cy="3060000"/>
            </a:xfrm>
            <a:scene3d>
              <a:camera prst="orthographicFront">
                <a:rot lat="3000000" lon="0" rev="0"/>
              </a:camera>
              <a:lightRig rig="threePt" dir="t"/>
            </a:scene3d>
          </p:grpSpPr>
          <p:sp>
            <p:nvSpPr>
              <p:cNvPr id="16" name="Ellipse 15"/>
              <p:cNvSpPr>
                <a:spLocks noChangeAspect="1"/>
              </p:cNvSpPr>
              <p:nvPr/>
            </p:nvSpPr>
            <p:spPr>
              <a:xfrm>
                <a:off x="3431688" y="1907688"/>
                <a:ext cx="3060000" cy="3060000"/>
              </a:xfrm>
              <a:prstGeom prst="ellipse">
                <a:avLst/>
              </a:prstGeom>
              <a:solidFill>
                <a:schemeClr val="accent5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Ellipse 16"/>
              <p:cNvSpPr>
                <a:spLocks noChangeAspect="1"/>
              </p:cNvSpPr>
              <p:nvPr/>
            </p:nvSpPr>
            <p:spPr>
              <a:xfrm>
                <a:off x="4989080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32500" lnSpcReduction="20000"/>
              </a:bodyPr>
              <a:lstStyle/>
              <a:p>
                <a:pPr algn="ctr"/>
                <a:r>
                  <a:rPr lang="de-DE" dirty="0" smtClean="0"/>
                  <a:t>Etikett d=19mm </a:t>
                </a:r>
              </a:p>
              <a:p>
                <a:pPr algn="ctr"/>
                <a:r>
                  <a:rPr lang="de-DE" dirty="0" smtClean="0"/>
                  <a:t>z.B. Herma</a:t>
                </a:r>
                <a:endParaRPr lang="de-DE" dirty="0"/>
              </a:p>
            </p:txBody>
          </p:sp>
          <p:sp>
            <p:nvSpPr>
              <p:cNvPr id="18" name="Ellipse 17"/>
              <p:cNvSpPr>
                <a:spLocks noChangeAspect="1"/>
              </p:cNvSpPr>
              <p:nvPr/>
            </p:nvSpPr>
            <p:spPr>
              <a:xfrm>
                <a:off x="4241419" y="415822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9" name="Ellipse 18"/>
              <p:cNvSpPr>
                <a:spLocks noChangeAspect="1"/>
              </p:cNvSpPr>
              <p:nvPr/>
            </p:nvSpPr>
            <p:spPr>
              <a:xfrm>
                <a:off x="4989725" y="4157728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0" name="Ellipse 19"/>
              <p:cNvSpPr>
                <a:spLocks noChangeAspect="1"/>
              </p:cNvSpPr>
              <p:nvPr/>
            </p:nvSpPr>
            <p:spPr>
              <a:xfrm>
                <a:off x="3548275" y="3465080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1" name="Ellipse 20"/>
              <p:cNvSpPr>
                <a:spLocks noChangeAspect="1"/>
              </p:cNvSpPr>
              <p:nvPr/>
            </p:nvSpPr>
            <p:spPr>
              <a:xfrm>
                <a:off x="5682224" y="3465080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/>
              <p:cNvSpPr>
                <a:spLocks noChangeAspect="1"/>
              </p:cNvSpPr>
              <p:nvPr/>
            </p:nvSpPr>
            <p:spPr>
              <a:xfrm>
                <a:off x="3548275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3" name="Ellipse 22"/>
              <p:cNvSpPr>
                <a:spLocks noChangeAspect="1"/>
              </p:cNvSpPr>
              <p:nvPr/>
            </p:nvSpPr>
            <p:spPr>
              <a:xfrm>
                <a:off x="5682224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>
              <a:xfrm>
                <a:off x="4242064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9" name="Gerader Verbinder 28"/>
          <p:cNvCxnSpPr/>
          <p:nvPr/>
        </p:nvCxnSpPr>
        <p:spPr>
          <a:xfrm>
            <a:off x="4960512" y="3341190"/>
            <a:ext cx="0" cy="32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3303854" y="4934649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45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Zink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226-49E0-4321-B029-99F47274952D}" type="datetime1">
              <a:rPr lang="de-DE" smtClean="0"/>
              <a:t>13.10.2017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(unterer Teil) d=60mm rot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(oberer Teil) d=60mm grau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Löcher (weiß) d=20mm mit dem Locheisen ausstanzen.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schwarz permanent ein Plus schreiben</a:t>
            </a:r>
            <a:r>
              <a:rPr lang="de-DE" dirty="0" smtClean="0"/>
              <a:t>.</a:t>
            </a:r>
            <a:endParaRPr lang="de-DE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3873120" y="3508438"/>
            <a:ext cx="2160000" cy="2160000"/>
            <a:chOff x="3882024" y="2349000"/>
            <a:chExt cx="2160000" cy="2160000"/>
          </a:xfrm>
        </p:grpSpPr>
        <p:sp>
          <p:nvSpPr>
            <p:cNvPr id="27" name="Ellipse 26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>
              <a:normAutofit/>
            </a:bodyPr>
            <a:lstStyle/>
            <a:p>
              <a:pPr algn="ctr"/>
              <a:r>
                <a:rPr lang="de-DE" dirty="0" smtClean="0"/>
                <a:t>Oberer Teil</a:t>
              </a:r>
              <a:endParaRPr lang="de-DE" dirty="0"/>
            </a:p>
          </p:txBody>
        </p:sp>
        <p:sp>
          <p:nvSpPr>
            <p:cNvPr id="28" name="Ellipse 27"/>
            <p:cNvSpPr>
              <a:spLocks noChangeAspect="1"/>
            </p:cNvSpPr>
            <p:nvPr/>
          </p:nvSpPr>
          <p:spPr>
            <a:xfrm>
              <a:off x="4179080" y="2639797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d=</a:t>
              </a:r>
            </a:p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20mm</a:t>
              </a:r>
              <a:endParaRPr lang="de-DE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/>
            <p:cNvSpPr>
              <a:spLocks noChangeAspect="1"/>
            </p:cNvSpPr>
            <p:nvPr/>
          </p:nvSpPr>
          <p:spPr>
            <a:xfrm>
              <a:off x="5034032" y="2636792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sp>
        <p:nvSpPr>
          <p:cNvPr id="37" name="Ellipse 36"/>
          <p:cNvSpPr>
            <a:spLocks noChangeAspect="1"/>
          </p:cNvSpPr>
          <p:nvPr/>
        </p:nvSpPr>
        <p:spPr>
          <a:xfrm>
            <a:off x="1300574" y="3438144"/>
            <a:ext cx="2160000" cy="216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d=60mm 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6645188" y="3330132"/>
            <a:ext cx="2162980" cy="2338306"/>
            <a:chOff x="6966244" y="4077072"/>
            <a:chExt cx="2162980" cy="2338306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6969224" y="4255378"/>
              <a:ext cx="2160000" cy="2160000"/>
              <a:chOff x="3882024" y="2349000"/>
              <a:chExt cx="2160000" cy="2160000"/>
            </a:xfrm>
            <a:solidFill>
              <a:schemeClr val="accent1"/>
            </a:solidFill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ieren 43"/>
            <p:cNvGrpSpPr/>
            <p:nvPr/>
          </p:nvGrpSpPr>
          <p:grpSpPr>
            <a:xfrm>
              <a:off x="6966244" y="4077072"/>
              <a:ext cx="2160000" cy="2160000"/>
              <a:chOff x="3882024" y="2349000"/>
              <a:chExt cx="2160000" cy="2160000"/>
            </a:xfrm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5" name="Ellipse 44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Ellipse 46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9" name="Gerader Verbinder 18"/>
          <p:cNvCxnSpPr/>
          <p:nvPr/>
        </p:nvCxnSpPr>
        <p:spPr>
          <a:xfrm flipH="1">
            <a:off x="4953000" y="3470480"/>
            <a:ext cx="1" cy="2305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3764868" y="4660376"/>
            <a:ext cx="2430192" cy="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78193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A4-Papier (210 x 297 mm)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Bauplan</vt:lpstr>
      <vt:lpstr>Umriss Styropor- und Styrodur-Platte</vt:lpstr>
      <vt:lpstr>Styrodur-Platte 1 (Grundriss-Darstellung)</vt:lpstr>
      <vt:lpstr>Gelbe Rechtecke</vt:lpstr>
      <vt:lpstr>Magenta Quader</vt:lpstr>
      <vt:lpstr>Übersicht des Aufbaues (seitliche Ansicht)</vt:lpstr>
      <vt:lpstr>Zusätzlicher Quader</vt:lpstr>
      <vt:lpstr>30x Moosgummi-Modell für die Elektronen</vt:lpstr>
      <vt:lpstr>2x Moosgummi-Modell für Iodid</vt:lpstr>
      <vt:lpstr>1x Moosgummi-Modell für Zink</vt:lpstr>
      <vt:lpstr>1x Moosgummi-Modell für Antimon</vt:lpstr>
      <vt:lpstr>1x Moosgummi-Modell für Gold</vt:lpstr>
      <vt:lpstr>Überblick fertige Bestückung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161</cp:revision>
  <cp:lastPrinted>2017-10-13T04:49:48Z</cp:lastPrinted>
  <dcterms:created xsi:type="dcterms:W3CDTF">2015-09-22T07:49:57Z</dcterms:created>
  <dcterms:modified xsi:type="dcterms:W3CDTF">2017-10-13T08:28:50Z</dcterms:modified>
</cp:coreProperties>
</file>