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8" r:id="rId2"/>
    <p:sldMasterId id="2147483739" r:id="rId3"/>
  </p:sldMasterIdLst>
  <p:notesMasterIdLst>
    <p:notesMasterId r:id="rId91"/>
  </p:notesMasterIdLst>
  <p:sldIdLst>
    <p:sldId id="257" r:id="rId4"/>
    <p:sldId id="317" r:id="rId5"/>
    <p:sldId id="259" r:id="rId6"/>
    <p:sldId id="318" r:id="rId7"/>
    <p:sldId id="260" r:id="rId8"/>
    <p:sldId id="261" r:id="rId9"/>
    <p:sldId id="262" r:id="rId10"/>
    <p:sldId id="319" r:id="rId11"/>
    <p:sldId id="263" r:id="rId12"/>
    <p:sldId id="320" r:id="rId13"/>
    <p:sldId id="265" r:id="rId14"/>
    <p:sldId id="322" r:id="rId15"/>
    <p:sldId id="347" r:id="rId16"/>
    <p:sldId id="348" r:id="rId17"/>
    <p:sldId id="266" r:id="rId18"/>
    <p:sldId id="267" r:id="rId19"/>
    <p:sldId id="323" r:id="rId20"/>
    <p:sldId id="343" r:id="rId21"/>
    <p:sldId id="269" r:id="rId22"/>
    <p:sldId id="344" r:id="rId23"/>
    <p:sldId id="271" r:id="rId24"/>
    <p:sldId id="324" r:id="rId25"/>
    <p:sldId id="272" r:id="rId26"/>
    <p:sldId id="273" r:id="rId27"/>
    <p:sldId id="274" r:id="rId28"/>
    <p:sldId id="275" r:id="rId29"/>
    <p:sldId id="276" r:id="rId30"/>
    <p:sldId id="325" r:id="rId31"/>
    <p:sldId id="277" r:id="rId32"/>
    <p:sldId id="345" r:id="rId33"/>
    <p:sldId id="280" r:id="rId34"/>
    <p:sldId id="281" r:id="rId35"/>
    <p:sldId id="283" r:id="rId36"/>
    <p:sldId id="282" r:id="rId37"/>
    <p:sldId id="284" r:id="rId38"/>
    <p:sldId id="326" r:id="rId39"/>
    <p:sldId id="285" r:id="rId40"/>
    <p:sldId id="346" r:id="rId41"/>
    <p:sldId id="287" r:id="rId42"/>
    <p:sldId id="327" r:id="rId43"/>
    <p:sldId id="288" r:id="rId44"/>
    <p:sldId id="328" r:id="rId45"/>
    <p:sldId id="289" r:id="rId46"/>
    <p:sldId id="290" r:id="rId47"/>
    <p:sldId id="291" r:id="rId48"/>
    <p:sldId id="329" r:id="rId49"/>
    <p:sldId id="293" r:id="rId50"/>
    <p:sldId id="292" r:id="rId51"/>
    <p:sldId id="294" r:id="rId52"/>
    <p:sldId id="330" r:id="rId53"/>
    <p:sldId id="295" r:id="rId54"/>
    <p:sldId id="296" r:id="rId55"/>
    <p:sldId id="297" r:id="rId56"/>
    <p:sldId id="331" r:id="rId57"/>
    <p:sldId id="298" r:id="rId58"/>
    <p:sldId id="332" r:id="rId59"/>
    <p:sldId id="299" r:id="rId60"/>
    <p:sldId id="333" r:id="rId61"/>
    <p:sldId id="300" r:id="rId62"/>
    <p:sldId id="301" r:id="rId63"/>
    <p:sldId id="302" r:id="rId64"/>
    <p:sldId id="334" r:id="rId65"/>
    <p:sldId id="303" r:id="rId66"/>
    <p:sldId id="335" r:id="rId67"/>
    <p:sldId id="304" r:id="rId68"/>
    <p:sldId id="336" r:id="rId69"/>
    <p:sldId id="305" r:id="rId70"/>
    <p:sldId id="337" r:id="rId71"/>
    <p:sldId id="306" r:id="rId72"/>
    <p:sldId id="338" r:id="rId73"/>
    <p:sldId id="307" r:id="rId74"/>
    <p:sldId id="339" r:id="rId75"/>
    <p:sldId id="308" r:id="rId76"/>
    <p:sldId id="309" r:id="rId77"/>
    <p:sldId id="310" r:id="rId78"/>
    <p:sldId id="340" r:id="rId79"/>
    <p:sldId id="311" r:id="rId80"/>
    <p:sldId id="312" r:id="rId81"/>
    <p:sldId id="313" r:id="rId82"/>
    <p:sldId id="341" r:id="rId83"/>
    <p:sldId id="314" r:id="rId84"/>
    <p:sldId id="315" r:id="rId85"/>
    <p:sldId id="349" r:id="rId86"/>
    <p:sldId id="350" r:id="rId87"/>
    <p:sldId id="316" r:id="rId88"/>
    <p:sldId id="342" r:id="rId89"/>
    <p:sldId id="258" r:id="rId90"/>
  </p:sldIdLst>
  <p:sldSz cx="9906000" cy="6858000" type="A4"/>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748" autoAdjust="0"/>
    <p:restoredTop sz="94660"/>
  </p:normalViewPr>
  <p:slideViewPr>
    <p:cSldViewPr snapToGrid="0" showGuides="1">
      <p:cViewPr varScale="1">
        <p:scale>
          <a:sx n="96" d="100"/>
          <a:sy n="96" d="100"/>
        </p:scale>
        <p:origin x="102" y="204"/>
      </p:cViewPr>
      <p:guideLst>
        <p:guide orient="horz" pos="2160"/>
        <p:guide pos="312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A4396424-E4FD-4E7A-9374-9E61F1B32A01}" type="datetimeFigureOut">
              <a:rPr lang="de-DE" smtClean="0"/>
              <a:t>04.09.2018</a:t>
            </a:fld>
            <a:endParaRPr lang="de-DE"/>
          </a:p>
        </p:txBody>
      </p:sp>
      <p:sp>
        <p:nvSpPr>
          <p:cNvPr id="4" name="Folienbildplatzhalter 3"/>
          <p:cNvSpPr>
            <a:spLocks noGrp="1" noRot="1" noChangeAspect="1"/>
          </p:cNvSpPr>
          <p:nvPr>
            <p:ph type="sldImg" idx="2"/>
          </p:nvPr>
        </p:nvSpPr>
        <p:spPr>
          <a:xfrm>
            <a:off x="1011238" y="1241425"/>
            <a:ext cx="48355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CBEB034-05A9-4396-BE02-81B8D830AF17}" type="slidenum">
              <a:rPr lang="de-DE" smtClean="0"/>
              <a:t>1</a:t>
            </a:fld>
            <a:endParaRPr lang="de-DE"/>
          </a:p>
        </p:txBody>
      </p:sp>
    </p:spTree>
    <p:extLst>
      <p:ext uri="{BB962C8B-B14F-4D97-AF65-F5344CB8AC3E}">
        <p14:creationId xmlns:p14="http://schemas.microsoft.com/office/powerpoint/2010/main" val="61246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8072015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Entsorgung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6719287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28027550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22704713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9338593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259454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Textfeld 4"/>
          <p:cNvSpPr txBox="1"/>
          <p:nvPr userDrawn="1"/>
        </p:nvSpPr>
        <p:spPr>
          <a:xfrm>
            <a:off x="2664000" y="1438190"/>
            <a:ext cx="4608000" cy="36000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Arial"/>
                <a:ea typeface="+mn-ea"/>
                <a:cs typeface="+mn-cs"/>
              </a:rPr>
              <a:t>Ordne dich gedanklich einem Smiley zu.</a:t>
            </a: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Selbsteinschätzung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406606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0455888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228655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778417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13282391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0801355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6412066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082996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18928760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24550292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413960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0556302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582359491"/>
      </p:ext>
    </p:extLst>
  </p:cSld>
  <p:clrMap bg1="lt1" tx1="dk1" bg2="lt2" tx2="dk2" accent1="accent1" accent2="accent2" accent3="accent3" accent4="accent4" accent5="accent5" accent6="accent6" hlink="hlink" folHlink="folHlink"/>
  <p:sldLayoutIdLst>
    <p:sldLayoutId id="2147483740"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slideLayout" Target="../slideLayouts/slideLayout11.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3.wmf"/><Relationship Id="rId1" Type="http://schemas.openxmlformats.org/officeDocument/2006/relationships/slideLayout" Target="../slideLayouts/slideLayout11.xml"/><Relationship Id="rId4" Type="http://schemas.openxmlformats.org/officeDocument/2006/relationships/image" Target="../media/image23.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10.wmf"/><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10.wmf"/><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0.w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8.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513" y="1376772"/>
            <a:ext cx="4583042" cy="3906106"/>
          </a:xfrm>
          <a:prstGeom prst="rect">
            <a:avLst/>
          </a:prstGeom>
        </p:spPr>
      </p:pic>
      <p:sp>
        <p:nvSpPr>
          <p:cNvPr id="7" name="Untertitel 6"/>
          <p:cNvSpPr>
            <a:spLocks noGrp="1"/>
          </p:cNvSpPr>
          <p:nvPr>
            <p:ph type="subTitle" idx="1"/>
          </p:nvPr>
        </p:nvSpPr>
        <p:spPr/>
        <p:txBody>
          <a:bodyPr/>
          <a:lstStyle/>
          <a:p>
            <a:r>
              <a:rPr lang="de-DE" dirty="0" smtClean="0"/>
              <a:t>Ionen-Bindung</a:t>
            </a:r>
            <a:endParaRPr lang="de-DE" dirty="0"/>
          </a:p>
        </p:txBody>
      </p:sp>
      <p:sp>
        <p:nvSpPr>
          <p:cNvPr id="6" name="Titel 5"/>
          <p:cNvSpPr>
            <a:spLocks noGrp="1"/>
          </p:cNvSpPr>
          <p:nvPr>
            <p:ph type="title"/>
          </p:nvPr>
        </p:nvSpPr>
        <p:spPr/>
        <p:txBody>
          <a:bodyPr/>
          <a:lstStyle/>
          <a:p>
            <a:r>
              <a:rPr lang="de-DE" dirty="0" smtClean="0"/>
              <a:t>Ionen-Bindung – </a:t>
            </a:r>
            <a:br>
              <a:rPr lang="de-DE" dirty="0" smtClean="0"/>
            </a:br>
            <a:r>
              <a:rPr lang="de-DE" dirty="0" smtClean="0"/>
              <a:t>Was ein Salz zusammen hält</a:t>
            </a:r>
            <a:endParaRPr lang="de-DE" dirty="0"/>
          </a:p>
        </p:txBody>
      </p:sp>
      <p:sp>
        <p:nvSpPr>
          <p:cNvPr id="8" name="Textplatzhalter 7"/>
          <p:cNvSpPr>
            <a:spLocks noGrp="1"/>
          </p:cNvSpPr>
          <p:nvPr>
            <p:ph type="body" sz="quarter" idx="11"/>
          </p:nvPr>
        </p:nvSpPr>
        <p:spPr/>
        <p:txBody>
          <a:bodyPr/>
          <a:lstStyle/>
          <a:p>
            <a:r>
              <a:rPr lang="de-DE" dirty="0" smtClean="0"/>
              <a:t>Stand </a:t>
            </a:r>
            <a:fld id="{D96C0794-B7D4-46F2-9AE5-2ABB6D495AF6}" type="datetime1">
              <a:rPr lang="de-DE" smtClean="0"/>
              <a:t>04.09.2018</a:t>
            </a:fld>
            <a:endParaRPr lang="de-DE" dirty="0"/>
          </a:p>
        </p:txBody>
      </p:sp>
    </p:spTree>
    <p:extLst>
      <p:ext uri="{BB962C8B-B14F-4D97-AF65-F5344CB8AC3E}">
        <p14:creationId xmlns:p14="http://schemas.microsoft.com/office/powerpoint/2010/main" val="272579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10</a:t>
            </a:fld>
            <a:endParaRPr lang="de-DE"/>
          </a:p>
        </p:txBody>
      </p:sp>
    </p:spTree>
    <p:extLst>
      <p:ext uri="{BB962C8B-B14F-4D97-AF65-F5344CB8AC3E}">
        <p14:creationId xmlns:p14="http://schemas.microsoft.com/office/powerpoint/2010/main" val="223338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1 von 5</a:t>
            </a:r>
            <a:endParaRPr lang="de-DE" dirty="0"/>
          </a:p>
        </p:txBody>
      </p:sp>
      <p:sp>
        <p:nvSpPr>
          <p:cNvPr id="3" name="Inhaltsplatzhalter 2"/>
          <p:cNvSpPr>
            <a:spLocks noGrp="1"/>
          </p:cNvSpPr>
          <p:nvPr>
            <p:ph idx="1"/>
          </p:nvPr>
        </p:nvSpPr>
        <p:spPr/>
        <p:txBody>
          <a:bodyPr/>
          <a:lstStyle/>
          <a:p>
            <a:r>
              <a:rPr lang="de-DE" dirty="0" smtClean="0"/>
              <a:t>Chemie ist eine sehr logische Wissenschaft: wenn man weiß, wie man ein Salz machen kann, kann man daraus schließen, wie man (fast) alle macht. Es wäre auch sehr langweilig, für jedes Salz eine Herstellung auswendig lernen zu müssen.</a:t>
            </a:r>
          </a:p>
          <a:p>
            <a:endParaRPr lang="de-DE" dirty="0"/>
          </a:p>
          <a:p>
            <a:r>
              <a:rPr lang="de-DE" dirty="0" smtClean="0"/>
              <a:t>Teste dies mit einer Übung.</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11</a:t>
            </a:fld>
            <a:endParaRPr lang="de-DE"/>
          </a:p>
        </p:txBody>
      </p:sp>
      <p:pic>
        <p:nvPicPr>
          <p:cNvPr id="9"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pic>
        <p:nvPicPr>
          <p:cNvPr id="11" name="Inhaltsplatzhalter 15"/>
          <p:cNvPicPr>
            <a:picLocks noGrp="1" noChangeAspect="1"/>
          </p:cNvPicPr>
          <p:nvPr>
            <p:ph sz="quarter" idx="14"/>
          </p:nvPr>
        </p:nvPicPr>
        <p:blipFill>
          <a:blip r:embed="rId3"/>
          <a:stretch>
            <a:fillRect/>
          </a:stretch>
        </p:blipFill>
        <p:spPr>
          <a:xfrm>
            <a:off x="720725" y="5251632"/>
            <a:ext cx="898525" cy="836248"/>
          </a:xfrm>
          <a:prstGeom prst="rect">
            <a:avLst/>
          </a:prstGeom>
        </p:spPr>
      </p:pic>
      <p:sp>
        <p:nvSpPr>
          <p:cNvPr id="7" name="Textplatzhalter 6"/>
          <p:cNvSpPr>
            <a:spLocks noGrp="1"/>
          </p:cNvSpPr>
          <p:nvPr>
            <p:ph type="body" sz="quarter" idx="15"/>
          </p:nvPr>
        </p:nvSpPr>
        <p:spPr/>
        <p:txBody>
          <a:bodyPr/>
          <a:lstStyle/>
          <a:p>
            <a:r>
              <a:rPr lang="de-DE" dirty="0" smtClean="0"/>
              <a:t>Stelle mit Hilfe der Moosgummi-Modelle </a:t>
            </a:r>
            <a:r>
              <a:rPr lang="de-DE" dirty="0" smtClean="0">
                <a:solidFill>
                  <a:schemeClr val="tx1"/>
                </a:solidFill>
              </a:rPr>
              <a:t>(Modell 1) oder der App, die über den QR-Code zu erreichen ist,</a:t>
            </a:r>
            <a:r>
              <a:rPr lang="de-DE" dirty="0" smtClean="0"/>
              <a:t> eine Formel-Einheit von Natriumchlorid </a:t>
            </a:r>
            <a:r>
              <a:rPr lang="de-DE" dirty="0" err="1" smtClean="0"/>
              <a:t>Na</a:t>
            </a:r>
            <a:r>
              <a:rPr lang="de-DE" baseline="30000" dirty="0" err="1" smtClean="0"/>
              <a:t>+</a:t>
            </a:r>
            <a:r>
              <a:rPr lang="de-DE" dirty="0" err="1" smtClean="0"/>
              <a:t>Cl</a:t>
            </a:r>
            <a:r>
              <a:rPr lang="de-DE" baseline="30000" dirty="0" smtClean="0"/>
              <a:t>-</a:t>
            </a:r>
            <a:r>
              <a:rPr lang="de-DE" dirty="0" smtClean="0"/>
              <a:t> aus Natrium- und Chlor-Atomen dar.</a:t>
            </a:r>
            <a:endParaRPr lang="de-DE"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0409" y="2723862"/>
            <a:ext cx="2160000" cy="2160000"/>
          </a:xfrm>
          <a:prstGeom prst="rect">
            <a:avLst/>
          </a:prstGeom>
        </p:spPr>
      </p:pic>
    </p:spTree>
    <p:extLst>
      <p:ext uri="{BB962C8B-B14F-4D97-AF65-F5344CB8AC3E}">
        <p14:creationId xmlns:p14="http://schemas.microsoft.com/office/powerpoint/2010/main" val="49893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12</a:t>
            </a:fld>
            <a:endParaRPr lang="de-DE"/>
          </a:p>
        </p:txBody>
      </p:sp>
    </p:spTree>
    <p:extLst>
      <p:ext uri="{BB962C8B-B14F-4D97-AF65-F5344CB8AC3E}">
        <p14:creationId xmlns:p14="http://schemas.microsoft.com/office/powerpoint/2010/main" val="291151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13</a:t>
            </a:fld>
            <a:endParaRPr lang="de-DE"/>
          </a:p>
        </p:txBody>
      </p:sp>
    </p:spTree>
    <p:extLst>
      <p:ext uri="{BB962C8B-B14F-4D97-AF65-F5344CB8AC3E}">
        <p14:creationId xmlns:p14="http://schemas.microsoft.com/office/powerpoint/2010/main" val="293104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App „</a:t>
            </a:r>
            <a:r>
              <a:rPr lang="de-DE" dirty="0" err="1" smtClean="0"/>
              <a:t>Edelgasinator</a:t>
            </a:r>
            <a:r>
              <a:rPr lang="de-DE" dirty="0" smtClean="0"/>
              <a:t>“</a:t>
            </a:r>
          </a:p>
          <a:p>
            <a:pPr algn="ctr"/>
            <a:endParaRPr lang="de-DE" sz="1200" dirty="0"/>
          </a:p>
          <a:p>
            <a:pPr marL="457200" indent="-457200">
              <a:buFont typeface="+mj-lt"/>
              <a:buAutoNum type="arabicPeriod"/>
            </a:pPr>
            <a:r>
              <a:rPr lang="de-DE" dirty="0" smtClean="0"/>
              <a:t>Lass dir das </a:t>
            </a:r>
            <a:r>
              <a:rPr lang="de-DE" b="1" dirty="0" smtClean="0"/>
              <a:t>Periodensystem zeigen</a:t>
            </a:r>
            <a:r>
              <a:rPr lang="de-DE" dirty="0" smtClean="0"/>
              <a:t>.</a:t>
            </a:r>
          </a:p>
          <a:p>
            <a:pPr marL="457200" indent="-457200">
              <a:buFont typeface="+mj-lt"/>
              <a:buAutoNum type="arabicPeriod"/>
            </a:pPr>
            <a:r>
              <a:rPr lang="de-DE" dirty="0" smtClean="0"/>
              <a:t>Wähle Natrium und Chlor aus und lasse eine </a:t>
            </a:r>
            <a:r>
              <a:rPr lang="de-DE" b="1" dirty="0" smtClean="0"/>
              <a:t>Aufgabe erstellen</a:t>
            </a:r>
            <a:r>
              <a:rPr lang="de-DE" dirty="0" smtClean="0"/>
              <a:t>. </a:t>
            </a:r>
            <a:r>
              <a:rPr lang="de-DE" sz="1800" dirty="0" smtClean="0"/>
              <a:t>Es erscheinen die beiden entsprechenden Atom-Bilder mit den Valenz-Elektronen.</a:t>
            </a:r>
          </a:p>
          <a:p>
            <a:pPr marL="457200" indent="-457200">
              <a:buFont typeface="+mj-lt"/>
              <a:buAutoNum type="arabicPeriod"/>
            </a:pPr>
            <a:r>
              <a:rPr lang="de-DE" dirty="0" smtClean="0"/>
              <a:t>Ziehe je ein Atom auf die Arbeitsfläche in der Mitte.</a:t>
            </a:r>
          </a:p>
          <a:p>
            <a:pPr marL="457200" indent="-457200">
              <a:buFont typeface="+mj-lt"/>
              <a:buAutoNum type="arabicPeriod"/>
            </a:pPr>
            <a:r>
              <a:rPr lang="de-DE" dirty="0" smtClean="0"/>
              <a:t>Übertrage durch Ziehen so lange Elektronen, bis beide Atomsorten Edelgas-Konfiguration erreicht haben.</a:t>
            </a:r>
          </a:p>
          <a:p>
            <a:pPr marL="457200" indent="-457200">
              <a:buFont typeface="+mj-lt"/>
              <a:buAutoNum type="arabicPeriod"/>
            </a:pPr>
            <a:r>
              <a:rPr lang="de-DE" dirty="0" smtClean="0"/>
              <a:t>Lasse das </a:t>
            </a:r>
            <a:r>
              <a:rPr lang="de-DE" b="1" dirty="0" smtClean="0"/>
              <a:t>Ergebnis überprüfen</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14</a:t>
            </a:fld>
            <a:endParaRPr lang="de-DE"/>
          </a:p>
        </p:txBody>
      </p:sp>
    </p:spTree>
    <p:extLst>
      <p:ext uri="{BB962C8B-B14F-4D97-AF65-F5344CB8AC3E}">
        <p14:creationId xmlns:p14="http://schemas.microsoft.com/office/powerpoint/2010/main" val="172115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15</a:t>
            </a:fld>
            <a:endParaRPr lang="de-DE"/>
          </a:p>
        </p:txBody>
      </p:sp>
    </p:spTree>
    <p:extLst>
      <p:ext uri="{BB962C8B-B14F-4D97-AF65-F5344CB8AC3E}">
        <p14:creationId xmlns:p14="http://schemas.microsoft.com/office/powerpoint/2010/main" val="3163708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b="1" dirty="0" smtClean="0"/>
              <a:t>Tortenboden-Modell</a:t>
            </a:r>
          </a:p>
          <a:p>
            <a:endParaRPr lang="de-DE" dirty="0"/>
          </a:p>
          <a:p>
            <a:r>
              <a:rPr lang="de-DE" dirty="0" err="1" smtClean="0"/>
              <a:t>Na</a:t>
            </a:r>
            <a:r>
              <a:rPr lang="de-DE" baseline="30000" dirty="0" err="1" smtClean="0"/>
              <a:t>+</a:t>
            </a:r>
            <a:r>
              <a:rPr lang="de-DE" dirty="0" err="1" smtClean="0"/>
              <a:t>Cl</a:t>
            </a:r>
            <a:r>
              <a:rPr lang="de-DE" baseline="30000" dirty="0" smtClean="0"/>
              <a:t>-</a:t>
            </a:r>
            <a:r>
              <a:rPr lang="de-DE" dirty="0" smtClean="0"/>
              <a:t> entsteht genauso, wie du es in ek26 gelernt hast. Das Tortenboden-Modell aus Moosgummi sieht nur etwas anders aus.</a:t>
            </a:r>
          </a:p>
          <a:p>
            <a:endParaRPr lang="de-DE" dirty="0"/>
          </a:p>
          <a:p>
            <a:r>
              <a:rPr lang="de-DE" dirty="0" smtClean="0"/>
              <a:t>Das Metall-Atom </a:t>
            </a:r>
            <a:r>
              <a:rPr lang="de-DE" b="1" dirty="0" smtClean="0">
                <a:solidFill>
                  <a:schemeClr val="bg1">
                    <a:lumMod val="65000"/>
                  </a:schemeClr>
                </a:solidFill>
              </a:rPr>
              <a:t>Natrium</a:t>
            </a:r>
            <a:r>
              <a:rPr lang="de-DE" dirty="0" smtClean="0"/>
              <a:t> gibt ein Elektron an das Nichtmetall-Atom </a:t>
            </a:r>
            <a:r>
              <a:rPr lang="de-DE" b="1" dirty="0" smtClean="0">
                <a:solidFill>
                  <a:srgbClr val="FFC000"/>
                </a:solidFill>
              </a:rPr>
              <a:t>Chlor</a:t>
            </a:r>
            <a:r>
              <a:rPr lang="de-DE" dirty="0" smtClean="0"/>
              <a:t> ab.</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16</a:t>
            </a:fld>
            <a:endParaRPr lang="de-DE"/>
          </a:p>
        </p:txBody>
      </p:sp>
    </p:spTree>
    <p:extLst>
      <p:ext uri="{BB962C8B-B14F-4D97-AF65-F5344CB8AC3E}">
        <p14:creationId xmlns:p14="http://schemas.microsoft.com/office/powerpoint/2010/main" val="2011959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17</a:t>
            </a:fld>
            <a:endParaRPr lang="de-DE"/>
          </a:p>
        </p:txBody>
      </p:sp>
    </p:spTree>
    <p:extLst>
      <p:ext uri="{BB962C8B-B14F-4D97-AF65-F5344CB8AC3E}">
        <p14:creationId xmlns:p14="http://schemas.microsoft.com/office/powerpoint/2010/main" val="2046869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Ausgangszustand:</a:t>
            </a:r>
          </a:p>
          <a:p>
            <a:pPr algn="ctr"/>
            <a:endParaRPr lang="de-DE" dirty="0"/>
          </a:p>
          <a:p>
            <a:pPr algn="ctr"/>
            <a:endParaRPr lang="de-DE" dirty="0" smtClean="0"/>
          </a:p>
          <a:p>
            <a:pPr algn="ctr"/>
            <a:endParaRPr lang="de-DE" dirty="0"/>
          </a:p>
          <a:p>
            <a:pPr algn="ctr"/>
            <a:endParaRPr lang="de-DE" dirty="0" smtClean="0"/>
          </a:p>
          <a:p>
            <a:pPr algn="ctr"/>
            <a:endParaRPr lang="de-DE" dirty="0"/>
          </a:p>
          <a:p>
            <a:pPr algn="ctr"/>
            <a:endParaRPr lang="de-DE" dirty="0" smtClean="0"/>
          </a:p>
          <a:p>
            <a:pPr algn="ctr"/>
            <a:endParaRPr lang="de-DE" dirty="0"/>
          </a:p>
          <a:p>
            <a:pPr algn="ctr"/>
            <a:endParaRPr lang="de-DE" dirty="0" smtClean="0"/>
          </a:p>
          <a:p>
            <a:pPr algn="ctr"/>
            <a:endParaRPr lang="de-DE" dirty="0"/>
          </a:p>
          <a:p>
            <a:r>
              <a:rPr lang="de-DE" sz="1800" b="1" dirty="0" smtClean="0"/>
              <a:t>Hinweis:</a:t>
            </a:r>
          </a:p>
          <a:p>
            <a:r>
              <a:rPr lang="de-DE" sz="1800" dirty="0" smtClean="0"/>
              <a:t>Wenn du dir stets sicher bist, wie viele Elektronen ein Atom besitzt, kannst du die voll besetzten Elektronen-Schalen (weiß) weg lassen.</a:t>
            </a:r>
            <a:endParaRPr lang="de-DE" sz="1800" dirty="0"/>
          </a:p>
        </p:txBody>
      </p:sp>
      <p:sp>
        <p:nvSpPr>
          <p:cNvPr id="3" name="Foliennummernplatzhalter 2"/>
          <p:cNvSpPr>
            <a:spLocks noGrp="1"/>
          </p:cNvSpPr>
          <p:nvPr>
            <p:ph type="sldNum" sz="quarter" idx="12"/>
          </p:nvPr>
        </p:nvSpPr>
        <p:spPr/>
        <p:txBody>
          <a:bodyPr/>
          <a:lstStyle/>
          <a:p>
            <a:fld id="{649AAC7D-4B30-4604-BD35-0C4E56313D0D}" type="slidenum">
              <a:rPr lang="de-DE" smtClean="0"/>
              <a:t>18</a:t>
            </a:fld>
            <a:endParaRPr lang="de-DE"/>
          </a:p>
        </p:txBody>
      </p:sp>
      <p:pic>
        <p:nvPicPr>
          <p:cNvPr id="285" name="Inhaltsplatzhalter 23"/>
          <p:cNvPicPr>
            <a:picLocks noChangeAspect="1"/>
          </p:cNvPicPr>
          <p:nvPr/>
        </p:nvPicPr>
        <p:blipFill>
          <a:blip r:embed="rId2"/>
          <a:stretch>
            <a:fillRect/>
          </a:stretch>
        </p:blipFill>
        <p:spPr>
          <a:xfrm>
            <a:off x="1368000" y="2064043"/>
            <a:ext cx="1080000" cy="1080000"/>
          </a:xfrm>
          <a:prstGeom prst="rect">
            <a:avLst/>
          </a:prstGeom>
        </p:spPr>
      </p:pic>
      <p:pic>
        <p:nvPicPr>
          <p:cNvPr id="286" name="Inhaltsplatzhalter 24"/>
          <p:cNvPicPr>
            <a:picLocks noChangeAspect="1"/>
          </p:cNvPicPr>
          <p:nvPr/>
        </p:nvPicPr>
        <p:blipFill>
          <a:blip r:embed="rId3"/>
          <a:stretch>
            <a:fillRect/>
          </a:stretch>
        </p:blipFill>
        <p:spPr>
          <a:xfrm>
            <a:off x="2527627" y="2064043"/>
            <a:ext cx="1080000" cy="1080000"/>
          </a:xfrm>
          <a:prstGeom prst="rect">
            <a:avLst/>
          </a:prstGeom>
        </p:spPr>
      </p:pic>
      <p:pic>
        <p:nvPicPr>
          <p:cNvPr id="287" name="Inhaltsplatzhalter 25"/>
          <p:cNvPicPr>
            <a:picLocks noChangeAspect="1"/>
          </p:cNvPicPr>
          <p:nvPr/>
        </p:nvPicPr>
        <p:blipFill>
          <a:blip r:embed="rId4"/>
          <a:stretch>
            <a:fillRect/>
          </a:stretch>
        </p:blipFill>
        <p:spPr>
          <a:xfrm>
            <a:off x="3687254" y="2064043"/>
            <a:ext cx="1080000" cy="1080000"/>
          </a:xfrm>
          <a:prstGeom prst="rect">
            <a:avLst/>
          </a:prstGeom>
        </p:spPr>
      </p:pic>
      <p:pic>
        <p:nvPicPr>
          <p:cNvPr id="289" name="Inhaltsplatzhalter 23"/>
          <p:cNvPicPr>
            <a:picLocks noChangeAspect="1"/>
          </p:cNvPicPr>
          <p:nvPr/>
        </p:nvPicPr>
        <p:blipFill>
          <a:blip r:embed="rId2"/>
          <a:stretch>
            <a:fillRect/>
          </a:stretch>
        </p:blipFill>
        <p:spPr>
          <a:xfrm>
            <a:off x="1368000" y="3768086"/>
            <a:ext cx="1080000" cy="1080000"/>
          </a:xfrm>
          <a:prstGeom prst="rect">
            <a:avLst/>
          </a:prstGeom>
        </p:spPr>
      </p:pic>
      <p:pic>
        <p:nvPicPr>
          <p:cNvPr id="290" name="Inhaltsplatzhalter 24"/>
          <p:cNvPicPr>
            <a:picLocks noChangeAspect="1"/>
          </p:cNvPicPr>
          <p:nvPr/>
        </p:nvPicPr>
        <p:blipFill>
          <a:blip r:embed="rId3"/>
          <a:stretch>
            <a:fillRect/>
          </a:stretch>
        </p:blipFill>
        <p:spPr>
          <a:xfrm>
            <a:off x="2527627" y="3768086"/>
            <a:ext cx="1080000" cy="1080000"/>
          </a:xfrm>
          <a:prstGeom prst="rect">
            <a:avLst/>
          </a:prstGeom>
        </p:spPr>
      </p:pic>
      <p:pic>
        <p:nvPicPr>
          <p:cNvPr id="291" name="Inhaltsplatzhalter 31"/>
          <p:cNvPicPr>
            <a:picLocks noChangeAspect="1"/>
          </p:cNvPicPr>
          <p:nvPr/>
        </p:nvPicPr>
        <p:blipFill>
          <a:blip r:embed="rId5"/>
          <a:stretch>
            <a:fillRect/>
          </a:stretch>
        </p:blipFill>
        <p:spPr>
          <a:xfrm>
            <a:off x="3693467" y="3768086"/>
            <a:ext cx="1073787" cy="1080000"/>
          </a:xfrm>
          <a:prstGeom prst="rect">
            <a:avLst/>
          </a:prstGeom>
        </p:spPr>
      </p:pic>
      <p:pic>
        <p:nvPicPr>
          <p:cNvPr id="12" name="Inhaltsplatzhalter 22"/>
          <p:cNvPicPr>
            <a:picLocks noChangeAspect="1"/>
          </p:cNvPicPr>
          <p:nvPr/>
        </p:nvPicPr>
        <p:blipFill>
          <a:blip r:embed="rId6"/>
          <a:stretch>
            <a:fillRect/>
          </a:stretch>
        </p:blipFill>
        <p:spPr>
          <a:xfrm>
            <a:off x="5510146" y="1704043"/>
            <a:ext cx="2568547" cy="1800000"/>
          </a:xfrm>
          <a:prstGeom prst="rect">
            <a:avLst/>
          </a:prstGeom>
        </p:spPr>
      </p:pic>
      <p:pic>
        <p:nvPicPr>
          <p:cNvPr id="13" name="Inhaltsplatzhalter 25"/>
          <p:cNvPicPr>
            <a:picLocks noChangeAspect="1"/>
          </p:cNvPicPr>
          <p:nvPr/>
        </p:nvPicPr>
        <p:blipFill>
          <a:blip r:embed="rId7"/>
          <a:stretch>
            <a:fillRect/>
          </a:stretch>
        </p:blipFill>
        <p:spPr>
          <a:xfrm>
            <a:off x="5510146" y="3500384"/>
            <a:ext cx="2556061" cy="1800000"/>
          </a:xfrm>
          <a:prstGeom prst="rect">
            <a:avLst/>
          </a:prstGeom>
        </p:spPr>
      </p:pic>
    </p:spTree>
    <p:extLst>
      <p:ext uri="{BB962C8B-B14F-4D97-AF65-F5344CB8AC3E}">
        <p14:creationId xmlns:p14="http://schemas.microsoft.com/office/powerpoint/2010/main" val="3719668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19</a:t>
            </a:fld>
            <a:endParaRPr lang="de-DE"/>
          </a:p>
        </p:txBody>
      </p:sp>
    </p:spTree>
    <p:extLst>
      <p:ext uri="{BB962C8B-B14F-4D97-AF65-F5344CB8AC3E}">
        <p14:creationId xmlns:p14="http://schemas.microsoft.com/office/powerpoint/2010/main" val="425070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a:p>
        </p:txBody>
      </p:sp>
    </p:spTree>
    <p:extLst>
      <p:ext uri="{BB962C8B-B14F-4D97-AF65-F5344CB8AC3E}">
        <p14:creationId xmlns:p14="http://schemas.microsoft.com/office/powerpoint/2010/main" val="2010835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Endzustand:</a:t>
            </a:r>
          </a:p>
          <a:p>
            <a:pPr algn="ctr"/>
            <a:endParaRPr lang="de-DE" dirty="0"/>
          </a:p>
          <a:p>
            <a:pPr algn="ctr"/>
            <a:endParaRPr lang="de-DE" dirty="0" smtClean="0"/>
          </a:p>
          <a:p>
            <a:pPr algn="ctr"/>
            <a:endParaRPr lang="de-DE" dirty="0"/>
          </a:p>
          <a:p>
            <a:pPr algn="ctr"/>
            <a:endParaRPr lang="de-DE" dirty="0" smtClean="0"/>
          </a:p>
          <a:p>
            <a:pPr algn="ctr"/>
            <a:endParaRPr lang="de-DE" dirty="0"/>
          </a:p>
          <a:p>
            <a:pPr algn="ctr"/>
            <a:endParaRPr lang="de-DE" dirty="0" smtClean="0"/>
          </a:p>
          <a:p>
            <a:endParaRPr lang="de-DE" dirty="0"/>
          </a:p>
          <a:p>
            <a:r>
              <a:rPr lang="de-DE" sz="2000" dirty="0" smtClean="0"/>
              <a:t>     Natrium-Kation,		        Chlorid-Anion</a:t>
            </a:r>
          </a:p>
          <a:p>
            <a:r>
              <a:rPr lang="de-DE" sz="2000" dirty="0" smtClean="0"/>
              <a:t>einfach positiv geladen		einfach negativ geladen</a:t>
            </a:r>
          </a:p>
          <a:p>
            <a:r>
              <a:rPr lang="de-DE" dirty="0" smtClean="0"/>
              <a:t>	</a:t>
            </a:r>
            <a:r>
              <a:rPr lang="de-DE" b="1" dirty="0" smtClean="0">
                <a:solidFill>
                  <a:schemeClr val="accent1"/>
                </a:solidFill>
              </a:rPr>
              <a:t>Na</a:t>
            </a:r>
            <a:r>
              <a:rPr lang="de-DE" b="1" baseline="30000" dirty="0" smtClean="0">
                <a:solidFill>
                  <a:schemeClr val="accent1"/>
                </a:solidFill>
              </a:rPr>
              <a:t>+</a:t>
            </a:r>
            <a:r>
              <a:rPr lang="de-DE" dirty="0" smtClean="0"/>
              <a:t>				</a:t>
            </a:r>
            <a:r>
              <a:rPr lang="de-DE" b="1" dirty="0" smtClean="0">
                <a:solidFill>
                  <a:schemeClr val="tx2"/>
                </a:solidFill>
              </a:rPr>
              <a:t>Cl</a:t>
            </a:r>
            <a:r>
              <a:rPr lang="de-DE" b="1" baseline="30000" dirty="0" smtClean="0">
                <a:solidFill>
                  <a:schemeClr val="tx2"/>
                </a:solidFill>
              </a:rPr>
              <a:t>-</a:t>
            </a:r>
            <a:endParaRPr lang="de-DE" b="1" baseline="30000" dirty="0">
              <a:solidFill>
                <a:schemeClr val="tx2"/>
              </a:solidFill>
            </a:endParaRPr>
          </a:p>
        </p:txBody>
      </p:sp>
      <p:sp>
        <p:nvSpPr>
          <p:cNvPr id="3" name="Foliennummernplatzhalter 2"/>
          <p:cNvSpPr>
            <a:spLocks noGrp="1"/>
          </p:cNvSpPr>
          <p:nvPr>
            <p:ph type="sldNum" sz="quarter" idx="12"/>
          </p:nvPr>
        </p:nvSpPr>
        <p:spPr/>
        <p:txBody>
          <a:bodyPr/>
          <a:lstStyle/>
          <a:p>
            <a:fld id="{649AAC7D-4B30-4604-BD35-0C4E56313D0D}" type="slidenum">
              <a:rPr lang="de-DE" smtClean="0"/>
              <a:t>20</a:t>
            </a:fld>
            <a:endParaRPr lang="de-DE"/>
          </a:p>
        </p:txBody>
      </p:sp>
      <p:pic>
        <p:nvPicPr>
          <p:cNvPr id="117" name="Inhaltsplatzhalter 23"/>
          <p:cNvPicPr>
            <a:picLocks noChangeAspect="1"/>
          </p:cNvPicPr>
          <p:nvPr/>
        </p:nvPicPr>
        <p:blipFill>
          <a:blip r:embed="rId2"/>
          <a:stretch>
            <a:fillRect/>
          </a:stretch>
        </p:blipFill>
        <p:spPr>
          <a:xfrm>
            <a:off x="1368000" y="2108187"/>
            <a:ext cx="3025179" cy="2160000"/>
          </a:xfrm>
          <a:prstGeom prst="rect">
            <a:avLst/>
          </a:prstGeom>
        </p:spPr>
      </p:pic>
      <p:pic>
        <p:nvPicPr>
          <p:cNvPr id="118" name="Inhaltsplatzhalter 26"/>
          <p:cNvPicPr>
            <a:picLocks noChangeAspect="1"/>
          </p:cNvPicPr>
          <p:nvPr/>
        </p:nvPicPr>
        <p:blipFill>
          <a:blip r:embed="rId3"/>
          <a:stretch>
            <a:fillRect/>
          </a:stretch>
        </p:blipFill>
        <p:spPr>
          <a:xfrm>
            <a:off x="4968000" y="2108187"/>
            <a:ext cx="3048681" cy="2160000"/>
          </a:xfrm>
          <a:prstGeom prst="rect">
            <a:avLst/>
          </a:prstGeom>
        </p:spPr>
      </p:pic>
    </p:spTree>
    <p:extLst>
      <p:ext uri="{BB962C8B-B14F-4D97-AF65-F5344CB8AC3E}">
        <p14:creationId xmlns:p14="http://schemas.microsoft.com/office/powerpoint/2010/main" val="3824921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2 von 5</a:t>
            </a:r>
            <a:endParaRPr lang="de-DE" dirty="0"/>
          </a:p>
        </p:txBody>
      </p:sp>
      <p:sp>
        <p:nvSpPr>
          <p:cNvPr id="6" name="Inhaltsplatzhalter 5"/>
          <p:cNvSpPr>
            <a:spLocks noGrp="1"/>
          </p:cNvSpPr>
          <p:nvPr>
            <p:ph idx="1"/>
          </p:nvPr>
        </p:nvSpPr>
        <p:spPr/>
        <p:txBody>
          <a:bodyPr anchor="ctr"/>
          <a:lstStyle/>
          <a:p>
            <a:r>
              <a:rPr lang="de-DE" dirty="0">
                <a:solidFill>
                  <a:schemeClr val="tx2"/>
                </a:solidFill>
              </a:rPr>
              <a:t>Begründe, warum die beiden Teilchen, die die Natriumchlorid-Einheit bilden, geladen sind.</a:t>
            </a:r>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21</a:t>
            </a:fld>
            <a:endParaRPr lang="de-DE"/>
          </a:p>
        </p:txBody>
      </p:sp>
      <p:pic>
        <p:nvPicPr>
          <p:cNvPr id="12"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pic>
        <p:nvPicPr>
          <p:cNvPr id="11" name="Inhaltsplatzhalter 12"/>
          <p:cNvPicPr>
            <a:picLocks noGrp="1" noChangeAspect="1"/>
          </p:cNvPicPr>
          <p:nvPr>
            <p:ph sz="quarter" idx="4294967295"/>
          </p:nvPr>
        </p:nvPicPr>
        <p:blipFill>
          <a:blip r:embed="rId3"/>
          <a:stretch>
            <a:fillRect/>
          </a:stretch>
        </p:blipFill>
        <p:spPr>
          <a:xfrm>
            <a:off x="488696" y="3061716"/>
            <a:ext cx="784225" cy="900113"/>
          </a:xfrm>
          <a:prstGeom prst="rect">
            <a:avLst/>
          </a:prstGeom>
        </p:spPr>
      </p:pic>
    </p:spTree>
    <p:extLst>
      <p:ext uri="{BB962C8B-B14F-4D97-AF65-F5344CB8AC3E}">
        <p14:creationId xmlns:p14="http://schemas.microsoft.com/office/powerpoint/2010/main" val="2960899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22</a:t>
            </a:fld>
            <a:endParaRPr lang="de-DE"/>
          </a:p>
        </p:txBody>
      </p:sp>
    </p:spTree>
    <p:extLst>
      <p:ext uri="{BB962C8B-B14F-4D97-AF65-F5344CB8AC3E}">
        <p14:creationId xmlns:p14="http://schemas.microsoft.com/office/powerpoint/2010/main" val="190479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23</a:t>
            </a:fld>
            <a:endParaRPr lang="de-DE"/>
          </a:p>
        </p:txBody>
      </p:sp>
    </p:spTree>
    <p:extLst>
      <p:ext uri="{BB962C8B-B14F-4D97-AF65-F5344CB8AC3E}">
        <p14:creationId xmlns:p14="http://schemas.microsoft.com/office/powerpoint/2010/main" val="3203395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Dazu muss man:</a:t>
            </a:r>
          </a:p>
          <a:p>
            <a:endParaRPr lang="de-DE" dirty="0" smtClean="0"/>
          </a:p>
          <a:p>
            <a:pPr marL="357188" indent="-357188">
              <a:buFont typeface="+mj-lt"/>
              <a:buAutoNum type="arabicPeriod"/>
            </a:pPr>
            <a:r>
              <a:rPr lang="de-DE" dirty="0" smtClean="0"/>
              <a:t>die Zahl der Protonen im Kern und</a:t>
            </a:r>
          </a:p>
          <a:p>
            <a:pPr marL="357188" indent="-357188">
              <a:buFont typeface="+mj-lt"/>
              <a:buAutoNum type="arabicPeriod"/>
            </a:pPr>
            <a:endParaRPr lang="de-DE" dirty="0" smtClean="0"/>
          </a:p>
          <a:p>
            <a:pPr marL="357188" indent="-357188">
              <a:buFont typeface="+mj-lt"/>
              <a:buAutoNum type="arabicPeriod"/>
            </a:pPr>
            <a:r>
              <a:rPr lang="de-DE" dirty="0" smtClean="0"/>
              <a:t>die Zahl der Elektronen auf allen Schalen feststellen.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24</a:t>
            </a:fld>
            <a:endParaRPr lang="de-DE"/>
          </a:p>
        </p:txBody>
      </p:sp>
    </p:spTree>
    <p:extLst>
      <p:ext uri="{BB962C8B-B14F-4D97-AF65-F5344CB8AC3E}">
        <p14:creationId xmlns:p14="http://schemas.microsoft.com/office/powerpoint/2010/main" val="4045175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25</a:t>
            </a:fld>
            <a:endParaRPr lang="de-DE"/>
          </a:p>
        </p:txBody>
      </p:sp>
    </p:spTree>
    <p:extLst>
      <p:ext uri="{BB962C8B-B14F-4D97-AF65-F5344CB8AC3E}">
        <p14:creationId xmlns:p14="http://schemas.microsoft.com/office/powerpoint/2010/main" val="3494168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357188" indent="-357188">
              <a:buFont typeface="+mj-lt"/>
              <a:buAutoNum type="arabicPeriod"/>
            </a:pPr>
            <a:r>
              <a:rPr lang="de-DE" dirty="0" smtClean="0"/>
              <a:t>Das Natrium-Teilchen hat 11 Protonen im Kern und </a:t>
            </a:r>
            <a:r>
              <a:rPr lang="de-DE" dirty="0"/>
              <a:t>10 Elektronen in der Hülle. Ein Proton mehr verursacht die positive </a:t>
            </a:r>
            <a:r>
              <a:rPr lang="de-DE" dirty="0" smtClean="0"/>
              <a:t>Ladung im Natrium-Kation </a:t>
            </a:r>
            <a:r>
              <a:rPr lang="de-DE" b="1" dirty="0">
                <a:solidFill>
                  <a:schemeClr val="accent1"/>
                </a:solidFill>
              </a:rPr>
              <a:t>Na</a:t>
            </a:r>
            <a:r>
              <a:rPr lang="de-DE" b="1" baseline="30000" dirty="0" smtClean="0">
                <a:solidFill>
                  <a:schemeClr val="accent1"/>
                </a:solidFill>
              </a:rPr>
              <a:t>+</a:t>
            </a:r>
            <a:r>
              <a:rPr lang="de-DE" dirty="0" smtClean="0"/>
              <a:t>.</a:t>
            </a:r>
          </a:p>
          <a:p>
            <a:pPr marL="357188" indent="-357188">
              <a:buFont typeface="+mj-lt"/>
              <a:buAutoNum type="arabicPeriod"/>
            </a:pPr>
            <a:endParaRPr lang="de-DE" dirty="0"/>
          </a:p>
          <a:p>
            <a:pPr marL="357188" indent="-357188">
              <a:buFont typeface="+mj-lt"/>
              <a:buAutoNum type="arabicPeriod"/>
            </a:pPr>
            <a:r>
              <a:rPr lang="de-DE" dirty="0" smtClean="0"/>
              <a:t>Das Chlor-Teilchen hat 17 Protonen im Kern und 18 Elektronen in der Hülle. Ein Elektron mehr verursacht die negative Ladung im</a:t>
            </a:r>
            <a:br>
              <a:rPr lang="de-DE" dirty="0" smtClean="0"/>
            </a:br>
            <a:r>
              <a:rPr lang="de-DE" dirty="0" smtClean="0"/>
              <a:t>Chlorid-Anion </a:t>
            </a:r>
            <a:r>
              <a:rPr lang="de-DE" b="1" dirty="0" smtClean="0">
                <a:solidFill>
                  <a:schemeClr val="tx2"/>
                </a:solidFill>
              </a:rPr>
              <a:t>Cl</a:t>
            </a:r>
            <a:r>
              <a:rPr lang="de-DE" b="1" baseline="30000" dirty="0" smtClean="0">
                <a:solidFill>
                  <a:schemeClr val="tx2"/>
                </a:solidFill>
              </a:rPr>
              <a:t>-</a:t>
            </a:r>
            <a:r>
              <a:rPr lang="de-DE" dirty="0" smtClean="0"/>
              <a: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26</a:t>
            </a:fld>
            <a:endParaRPr lang="de-DE" dirty="0"/>
          </a:p>
        </p:txBody>
      </p:sp>
    </p:spTree>
    <p:extLst>
      <p:ext uri="{BB962C8B-B14F-4D97-AF65-F5344CB8AC3E}">
        <p14:creationId xmlns:p14="http://schemas.microsoft.com/office/powerpoint/2010/main" val="715705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3 von 5</a:t>
            </a:r>
            <a:endParaRPr lang="de-DE" dirty="0"/>
          </a:p>
        </p:txBody>
      </p:sp>
      <p:sp>
        <p:nvSpPr>
          <p:cNvPr id="3" name="Inhaltsplatzhalter 2"/>
          <p:cNvSpPr>
            <a:spLocks noGrp="1"/>
          </p:cNvSpPr>
          <p:nvPr>
            <p:ph idx="1"/>
          </p:nvPr>
        </p:nvSpPr>
        <p:spPr/>
        <p:txBody>
          <a:bodyPr anchor="ctr"/>
          <a:lstStyle/>
          <a:p>
            <a:pPr marL="0" indent="0">
              <a:buNone/>
            </a:pPr>
            <a:r>
              <a:rPr lang="de-DE" dirty="0" smtClean="0"/>
              <a:t>Dass Chemie wirklich sehr logisch ist, kannst du mit dieser Aufgabe feststellen: du wirst kaum Schwierigkeiten haben, ein neues Salz herzuleiten.</a:t>
            </a:r>
          </a:p>
          <a:p>
            <a:pPr marL="0" indent="0">
              <a:buNone/>
            </a:pP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27</a:t>
            </a:fld>
            <a:endParaRPr lang="de-DE"/>
          </a:p>
        </p:txBody>
      </p:sp>
      <p:pic>
        <p:nvPicPr>
          <p:cNvPr id="10"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pic>
        <p:nvPicPr>
          <p:cNvPr id="11" name="Inhaltsplatzhalter 15"/>
          <p:cNvPicPr>
            <a:picLocks noGrp="1" noChangeAspect="1"/>
          </p:cNvPicPr>
          <p:nvPr>
            <p:ph sz="quarter" idx="14"/>
          </p:nvPr>
        </p:nvPicPr>
        <p:blipFill>
          <a:blip r:embed="rId3"/>
          <a:stretch>
            <a:fillRect/>
          </a:stretch>
        </p:blipFill>
        <p:spPr>
          <a:xfrm>
            <a:off x="720725" y="5251632"/>
            <a:ext cx="898525" cy="836248"/>
          </a:xfrm>
          <a:prstGeom prst="rect">
            <a:avLst/>
          </a:prstGeom>
        </p:spPr>
      </p:pic>
      <p:sp>
        <p:nvSpPr>
          <p:cNvPr id="9" name="Textplatzhalter 8"/>
          <p:cNvSpPr>
            <a:spLocks noGrp="1"/>
          </p:cNvSpPr>
          <p:nvPr>
            <p:ph type="body" sz="quarter" idx="15"/>
          </p:nvPr>
        </p:nvSpPr>
        <p:spPr/>
        <p:txBody>
          <a:bodyPr/>
          <a:lstStyle/>
          <a:p>
            <a:r>
              <a:rPr lang="de-DE" dirty="0"/>
              <a:t>Stelle mit Hilfe der Moosgummi-Modelle (oder der App) eine Formel-Einheit von Bornitrid B</a:t>
            </a:r>
            <a:r>
              <a:rPr lang="de-DE" baseline="-25000" dirty="0"/>
              <a:t>?</a:t>
            </a:r>
            <a:r>
              <a:rPr lang="de-DE" dirty="0"/>
              <a:t>N</a:t>
            </a:r>
            <a:r>
              <a:rPr lang="de-DE" baseline="-25000" dirty="0"/>
              <a:t>?</a:t>
            </a:r>
            <a:r>
              <a:rPr lang="de-DE" dirty="0"/>
              <a:t> aus </a:t>
            </a:r>
            <a:r>
              <a:rPr lang="de-DE" b="1" dirty="0">
                <a:solidFill>
                  <a:schemeClr val="bg1">
                    <a:lumMod val="65000"/>
                  </a:schemeClr>
                </a:solidFill>
              </a:rPr>
              <a:t>Bor</a:t>
            </a:r>
            <a:r>
              <a:rPr lang="de-DE" dirty="0"/>
              <a:t>- und </a:t>
            </a:r>
            <a:r>
              <a:rPr lang="de-DE" b="1" dirty="0">
                <a:solidFill>
                  <a:srgbClr val="FFC000"/>
                </a:solidFill>
              </a:rPr>
              <a:t>Stickstoff</a:t>
            </a:r>
            <a:r>
              <a:rPr lang="de-DE" dirty="0"/>
              <a:t>-Atomen dar</a:t>
            </a:r>
            <a:r>
              <a:rPr lang="de-DE" dirty="0" smtClean="0"/>
              <a:t>.</a:t>
            </a:r>
            <a:endParaRPr lang="de-DE" dirty="0"/>
          </a:p>
        </p:txBody>
      </p:sp>
      <p:pic>
        <p:nvPicPr>
          <p:cNvPr id="12" name="Inhaltsplatzhalter 11"/>
          <p:cNvPicPr>
            <a:picLocks noGrp="1" noChangeAspect="1"/>
          </p:cNvPicPr>
          <p:nvPr>
            <p:ph sz="quarter" idx="4294967295"/>
          </p:nvPr>
        </p:nvPicPr>
        <p:blipFill>
          <a:blip r:embed="rId4" cstate="print">
            <a:extLst>
              <a:ext uri="{28A0092B-C50C-407E-A947-70E740481C1C}">
                <a14:useLocalDpi xmlns:a14="http://schemas.microsoft.com/office/drawing/2010/main" val="0"/>
              </a:ext>
            </a:extLst>
          </a:blip>
          <a:stretch>
            <a:fillRect/>
          </a:stretch>
        </p:blipFill>
        <p:spPr>
          <a:xfrm>
            <a:off x="466725" y="3926205"/>
            <a:ext cx="900113" cy="900113"/>
          </a:xfrm>
          <a:prstGeom prst="rect">
            <a:avLst/>
          </a:prstGeom>
        </p:spPr>
      </p:pic>
    </p:spTree>
    <p:extLst>
      <p:ext uri="{BB962C8B-B14F-4D97-AF65-F5344CB8AC3E}">
        <p14:creationId xmlns:p14="http://schemas.microsoft.com/office/powerpoint/2010/main" val="4106346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28</a:t>
            </a:fld>
            <a:endParaRPr lang="de-DE"/>
          </a:p>
        </p:txBody>
      </p:sp>
    </p:spTree>
    <p:extLst>
      <p:ext uri="{BB962C8B-B14F-4D97-AF65-F5344CB8AC3E}">
        <p14:creationId xmlns:p14="http://schemas.microsoft.com/office/powerpoint/2010/main" val="20883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29</a:t>
            </a:fld>
            <a:endParaRPr lang="de-DE"/>
          </a:p>
        </p:txBody>
      </p:sp>
    </p:spTree>
    <p:extLst>
      <p:ext uri="{BB962C8B-B14F-4D97-AF65-F5344CB8AC3E}">
        <p14:creationId xmlns:p14="http://schemas.microsoft.com/office/powerpoint/2010/main" val="200260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Untersuche Kochsalz</a:t>
            </a:r>
            <a:endParaRPr lang="de-DE" dirty="0"/>
          </a:p>
        </p:txBody>
      </p:sp>
      <p:sp>
        <p:nvSpPr>
          <p:cNvPr id="3" name="Inhaltsplatzhalter 2"/>
          <p:cNvSpPr>
            <a:spLocks noGrp="1"/>
          </p:cNvSpPr>
          <p:nvPr>
            <p:ph idx="1"/>
          </p:nvPr>
        </p:nvSpPr>
        <p:spPr/>
        <p:txBody>
          <a:bodyPr anchor="ctr"/>
          <a:lstStyle/>
          <a:p>
            <a:r>
              <a:rPr lang="de-DE" dirty="0" smtClean="0"/>
              <a:t>In der Kiste findest du Brocken von noch nicht gereinigtem Kochsalz (</a:t>
            </a:r>
            <a:r>
              <a:rPr lang="de-DE" dirty="0" smtClean="0"/>
              <a:t>Stein-Salz</a:t>
            </a:r>
            <a:r>
              <a:rPr lang="de-DE" dirty="0" smtClean="0"/>
              <a:t>), wie man sie in Bergwerken findet.</a:t>
            </a:r>
          </a:p>
          <a:p>
            <a:endParaRPr lang="de-DE" dirty="0"/>
          </a:p>
          <a:p>
            <a:r>
              <a:rPr lang="de-DE" dirty="0" smtClean="0">
                <a:solidFill>
                  <a:schemeClr val="tx2"/>
                </a:solidFill>
              </a:rPr>
              <a:t>Nimm dir einen Brocken und versuche, ihn mit den Händen zu teilen.</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7" name="Inhaltsplatzhalter 22"/>
          <p:cNvPicPr>
            <a:picLocks noGrp="1" noChangeAspect="1"/>
          </p:cNvPicPr>
          <p:nvPr>
            <p:ph sz="quarter" idx="13"/>
          </p:nvPr>
        </p:nvPicPr>
        <p:blipFill>
          <a:blip r:embed="rId2"/>
          <a:stretch>
            <a:fillRect/>
          </a:stretch>
        </p:blipFill>
        <p:spPr>
          <a:xfrm>
            <a:off x="431800" y="553940"/>
            <a:ext cx="900113" cy="798707"/>
          </a:xfrm>
          <a:prstGeom prst="rect">
            <a:avLst/>
          </a:prstGeom>
        </p:spPr>
      </p:pic>
    </p:spTree>
    <p:extLst>
      <p:ext uri="{BB962C8B-B14F-4D97-AF65-F5344CB8AC3E}">
        <p14:creationId xmlns:p14="http://schemas.microsoft.com/office/powerpoint/2010/main" val="106653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Ausgangszustand:</a:t>
            </a:r>
          </a:p>
          <a:p>
            <a:pPr algn="ctr"/>
            <a:endParaRPr lang="de-DE" dirty="0"/>
          </a:p>
          <a:p>
            <a:pPr algn="ctr"/>
            <a:endParaRPr lang="de-DE" dirty="0" smtClean="0"/>
          </a:p>
          <a:p>
            <a:pPr algn="ctr"/>
            <a:endParaRPr lang="de-DE" dirty="0"/>
          </a:p>
          <a:p>
            <a:pPr algn="ctr"/>
            <a:endParaRPr lang="de-DE" dirty="0" smtClean="0"/>
          </a:p>
          <a:p>
            <a:pPr algn="ctr"/>
            <a:endParaRPr lang="de-DE" dirty="0"/>
          </a:p>
          <a:p>
            <a:pPr algn="ctr"/>
            <a:endParaRPr lang="de-DE" dirty="0" smtClean="0"/>
          </a:p>
          <a:p>
            <a:pPr algn="ctr"/>
            <a:endParaRPr lang="de-DE" dirty="0"/>
          </a:p>
          <a:p>
            <a:pPr algn="ctr"/>
            <a:endParaRPr lang="de-DE" dirty="0" smtClean="0"/>
          </a:p>
          <a:p>
            <a:pPr algn="ctr"/>
            <a:endParaRPr lang="de-DE" dirty="0"/>
          </a:p>
          <a:p>
            <a:pPr algn="ctr"/>
            <a:r>
              <a:rPr lang="de-DE" sz="1800" b="1" dirty="0" smtClean="0"/>
              <a:t>Hinweis</a:t>
            </a:r>
            <a:r>
              <a:rPr lang="de-DE" sz="1800" dirty="0" smtClean="0"/>
              <a:t>: Wenn du dir stets sicher bist, wie viele Elektronen ein Atom besitzt, kannst du die voll besetzten Elektronen-Schalen (weiß) weg lassen.</a:t>
            </a:r>
            <a:endParaRPr lang="de-DE" sz="1800" dirty="0"/>
          </a:p>
        </p:txBody>
      </p:sp>
      <p:sp>
        <p:nvSpPr>
          <p:cNvPr id="3" name="Foliennummernplatzhalter 2"/>
          <p:cNvSpPr>
            <a:spLocks noGrp="1"/>
          </p:cNvSpPr>
          <p:nvPr>
            <p:ph type="sldNum" sz="quarter" idx="12"/>
          </p:nvPr>
        </p:nvSpPr>
        <p:spPr/>
        <p:txBody>
          <a:bodyPr/>
          <a:lstStyle/>
          <a:p>
            <a:fld id="{649AAC7D-4B30-4604-BD35-0C4E56313D0D}" type="slidenum">
              <a:rPr lang="de-DE" smtClean="0"/>
              <a:t>30</a:t>
            </a:fld>
            <a:endParaRPr lang="de-DE"/>
          </a:p>
        </p:txBody>
      </p:sp>
      <p:pic>
        <p:nvPicPr>
          <p:cNvPr id="110" name="Inhaltsplatzhalter 23"/>
          <p:cNvPicPr>
            <a:picLocks noChangeAspect="1"/>
          </p:cNvPicPr>
          <p:nvPr/>
        </p:nvPicPr>
        <p:blipFill>
          <a:blip r:embed="rId2"/>
          <a:stretch>
            <a:fillRect/>
          </a:stretch>
        </p:blipFill>
        <p:spPr>
          <a:xfrm>
            <a:off x="1368000" y="2064043"/>
            <a:ext cx="1080000" cy="1080000"/>
          </a:xfrm>
          <a:prstGeom prst="rect">
            <a:avLst/>
          </a:prstGeom>
        </p:spPr>
      </p:pic>
      <p:pic>
        <p:nvPicPr>
          <p:cNvPr id="111" name="Inhaltsplatzhalter 23"/>
          <p:cNvPicPr>
            <a:picLocks noChangeAspect="1"/>
          </p:cNvPicPr>
          <p:nvPr/>
        </p:nvPicPr>
        <p:blipFill>
          <a:blip r:embed="rId2"/>
          <a:stretch>
            <a:fillRect/>
          </a:stretch>
        </p:blipFill>
        <p:spPr>
          <a:xfrm>
            <a:off x="1368000" y="3768086"/>
            <a:ext cx="1080000" cy="1080000"/>
          </a:xfrm>
          <a:prstGeom prst="rect">
            <a:avLst/>
          </a:prstGeom>
        </p:spPr>
      </p:pic>
      <p:pic>
        <p:nvPicPr>
          <p:cNvPr id="112" name="Inhaltsplatzhalter 10"/>
          <p:cNvPicPr>
            <a:picLocks noChangeAspect="1"/>
          </p:cNvPicPr>
          <p:nvPr/>
        </p:nvPicPr>
        <p:blipFill>
          <a:blip r:embed="rId3"/>
          <a:stretch>
            <a:fillRect/>
          </a:stretch>
        </p:blipFill>
        <p:spPr>
          <a:xfrm>
            <a:off x="2977650" y="2064043"/>
            <a:ext cx="1080000" cy="1080000"/>
          </a:xfrm>
          <a:prstGeom prst="rect">
            <a:avLst/>
          </a:prstGeom>
        </p:spPr>
      </p:pic>
      <p:pic>
        <p:nvPicPr>
          <p:cNvPr id="114" name="Inhaltsplatzhalter 24"/>
          <p:cNvPicPr>
            <a:picLocks noChangeAspect="1"/>
          </p:cNvPicPr>
          <p:nvPr/>
        </p:nvPicPr>
        <p:blipFill>
          <a:blip r:embed="rId4"/>
          <a:stretch>
            <a:fillRect/>
          </a:stretch>
        </p:blipFill>
        <p:spPr>
          <a:xfrm>
            <a:off x="4953000" y="1704043"/>
            <a:ext cx="2411579" cy="1800000"/>
          </a:xfrm>
          <a:prstGeom prst="rect">
            <a:avLst/>
          </a:prstGeom>
        </p:spPr>
      </p:pic>
      <p:grpSp>
        <p:nvGrpSpPr>
          <p:cNvPr id="10" name="Gruppieren 9"/>
          <p:cNvGrpSpPr/>
          <p:nvPr/>
        </p:nvGrpSpPr>
        <p:grpSpPr>
          <a:xfrm>
            <a:off x="5182145" y="3426106"/>
            <a:ext cx="1797609" cy="1609308"/>
            <a:chOff x="3855988" y="2750515"/>
            <a:chExt cx="1797609" cy="1609308"/>
          </a:xfrm>
        </p:grpSpPr>
        <p:grpSp>
          <p:nvGrpSpPr>
            <p:cNvPr id="11" name="Gruppieren 10"/>
            <p:cNvGrpSpPr>
              <a:grpSpLocks noChangeAspect="1"/>
            </p:cNvGrpSpPr>
            <p:nvPr/>
          </p:nvGrpSpPr>
          <p:grpSpPr>
            <a:xfrm>
              <a:off x="3855988" y="2971535"/>
              <a:ext cx="1388288" cy="1388288"/>
              <a:chOff x="3153000" y="1638548"/>
              <a:chExt cx="3600000" cy="3600000"/>
            </a:xfrm>
            <a:scene3d>
              <a:camera prst="orthographicFront">
                <a:rot lat="19199996" lon="0" rev="0"/>
              </a:camera>
              <a:lightRig rig="threePt" dir="t"/>
            </a:scene3d>
          </p:grpSpPr>
          <p:sp>
            <p:nvSpPr>
              <p:cNvPr id="32" name="Ellipse 31"/>
              <p:cNvSpPr>
                <a:spLocks noChangeAspect="1"/>
              </p:cNvSpPr>
              <p:nvPr/>
            </p:nvSpPr>
            <p:spPr>
              <a:xfrm>
                <a:off x="3153000" y="1638548"/>
                <a:ext cx="3600000" cy="3600000"/>
              </a:xfrm>
              <a:prstGeom prst="ellipse">
                <a:avLst/>
              </a:prstGeom>
              <a:solidFill>
                <a:schemeClr val="bg1"/>
              </a:solidFill>
              <a:ln>
                <a:solidFill>
                  <a:schemeClr val="bg1">
                    <a:lumMod val="75000"/>
                  </a:schemeClr>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de-DE"/>
              </a:p>
            </p:txBody>
          </p:sp>
          <p:sp>
            <p:nvSpPr>
              <p:cNvPr id="33" name="Ellipse 32"/>
              <p:cNvSpPr>
                <a:spLocks noChangeAspect="1"/>
              </p:cNvSpPr>
              <p:nvPr/>
            </p:nvSpPr>
            <p:spPr>
              <a:xfrm>
                <a:off x="4593000" y="1817216"/>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20000"/>
              </a:bodyPr>
              <a:lstStyle/>
              <a:p>
                <a:pPr algn="ctr"/>
                <a:endParaRPr lang="de-DE"/>
              </a:p>
            </p:txBody>
          </p:sp>
          <p:sp>
            <p:nvSpPr>
              <p:cNvPr id="34" name="Ellipse 33"/>
              <p:cNvSpPr>
                <a:spLocks noChangeAspect="1"/>
              </p:cNvSpPr>
              <p:nvPr/>
            </p:nvSpPr>
            <p:spPr>
              <a:xfrm>
                <a:off x="4593000" y="4329838"/>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20000"/>
              </a:bodyPr>
              <a:lstStyle/>
              <a:p>
                <a:pPr algn="ctr"/>
                <a:endParaRPr lang="de-DE"/>
              </a:p>
            </p:txBody>
          </p:sp>
          <p:cxnSp>
            <p:nvCxnSpPr>
              <p:cNvPr id="35" name="Gerader Verbinder 34"/>
              <p:cNvCxnSpPr/>
              <p:nvPr/>
            </p:nvCxnSpPr>
            <p:spPr>
              <a:xfrm>
                <a:off x="4772988" y="2176092"/>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a:xfrm>
                <a:off x="4773613" y="4689475"/>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uppieren 11"/>
            <p:cNvGrpSpPr>
              <a:grpSpLocks noChangeAspect="1"/>
            </p:cNvGrpSpPr>
            <p:nvPr/>
          </p:nvGrpSpPr>
          <p:grpSpPr>
            <a:xfrm>
              <a:off x="4263997" y="2750515"/>
              <a:ext cx="1389600" cy="1389600"/>
              <a:chOff x="3156578" y="1638278"/>
              <a:chExt cx="3600000" cy="3600000"/>
            </a:xfrm>
            <a:scene3d>
              <a:camera prst="orthographicFront">
                <a:rot lat="19199996" lon="0" rev="0"/>
              </a:camera>
              <a:lightRig rig="threePt" dir="t"/>
            </a:scene3d>
          </p:grpSpPr>
          <p:sp>
            <p:nvSpPr>
              <p:cNvPr id="13" name="Ellipse 12"/>
              <p:cNvSpPr>
                <a:spLocks noChangeAspect="1"/>
              </p:cNvSpPr>
              <p:nvPr/>
            </p:nvSpPr>
            <p:spPr>
              <a:xfrm>
                <a:off x="3156578" y="1638278"/>
                <a:ext cx="3600000" cy="3600000"/>
              </a:xfrm>
              <a:prstGeom prst="ellipse">
                <a:avLst/>
              </a:prstGeom>
              <a:solidFill>
                <a:schemeClr val="accent5"/>
              </a:solidFill>
              <a:ln>
                <a:solidFill>
                  <a:schemeClr val="accent5"/>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de-DE" sz="2400" baseline="-25000" dirty="0" smtClean="0">
                    <a:solidFill>
                      <a:schemeClr val="accent1"/>
                    </a:solidFill>
                  </a:rPr>
                  <a:t>+14</a:t>
                </a:r>
                <a:r>
                  <a:rPr lang="de-DE" sz="2400" dirty="0" smtClean="0">
                    <a:solidFill>
                      <a:schemeClr val="tx1"/>
                    </a:solidFill>
                  </a:rPr>
                  <a:t>N</a:t>
                </a:r>
                <a:endParaRPr lang="de-DE" sz="2400" dirty="0">
                  <a:solidFill>
                    <a:schemeClr val="tx1"/>
                  </a:solidFill>
                </a:endParaRPr>
              </a:p>
            </p:txBody>
          </p:sp>
          <p:sp>
            <p:nvSpPr>
              <p:cNvPr id="14" name="Ellipse 13"/>
              <p:cNvSpPr>
                <a:spLocks noChangeAspect="1"/>
              </p:cNvSpPr>
              <p:nvPr/>
            </p:nvSpPr>
            <p:spPr>
              <a:xfrm>
                <a:off x="4592638" y="1817216"/>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 name="Gruppieren 14"/>
              <p:cNvGrpSpPr/>
              <p:nvPr/>
            </p:nvGrpSpPr>
            <p:grpSpPr>
              <a:xfrm>
                <a:off x="3331086" y="3078323"/>
                <a:ext cx="720000" cy="720000"/>
                <a:chOff x="4593715" y="1807893"/>
                <a:chExt cx="720000" cy="720000"/>
              </a:xfrm>
            </p:grpSpPr>
            <p:sp>
              <p:nvSpPr>
                <p:cNvPr id="30" name="Ellipse 29"/>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1" name="Gerader Verbinder 30"/>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6" name="Ellipse 15"/>
              <p:cNvSpPr>
                <a:spLocks noChangeAspect="1"/>
              </p:cNvSpPr>
              <p:nvPr/>
            </p:nvSpPr>
            <p:spPr>
              <a:xfrm>
                <a:off x="5852761" y="3077199"/>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a:spLocks noChangeAspect="1"/>
              </p:cNvSpPr>
              <p:nvPr/>
            </p:nvSpPr>
            <p:spPr>
              <a:xfrm>
                <a:off x="5492762" y="2178212"/>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p:cNvGrpSpPr/>
              <p:nvPr/>
            </p:nvGrpSpPr>
            <p:grpSpPr>
              <a:xfrm>
                <a:off x="3692515" y="2178211"/>
                <a:ext cx="720000" cy="720000"/>
                <a:chOff x="4593715" y="1807893"/>
                <a:chExt cx="720000" cy="720000"/>
              </a:xfrm>
            </p:grpSpPr>
            <p:sp>
              <p:nvSpPr>
                <p:cNvPr id="28" name="Ellipse 27"/>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uppieren 18"/>
              <p:cNvGrpSpPr/>
              <p:nvPr/>
            </p:nvGrpSpPr>
            <p:grpSpPr>
              <a:xfrm>
                <a:off x="3691074" y="3969475"/>
                <a:ext cx="720000" cy="720000"/>
                <a:chOff x="4593715" y="1807893"/>
                <a:chExt cx="720000" cy="720000"/>
              </a:xfrm>
            </p:grpSpPr>
            <p:sp>
              <p:nvSpPr>
                <p:cNvPr id="26" name="Ellipse 25"/>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7" name="Gerader Verbinder 26"/>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 name="Gruppieren 19"/>
              <p:cNvGrpSpPr/>
              <p:nvPr/>
            </p:nvGrpSpPr>
            <p:grpSpPr>
              <a:xfrm>
                <a:off x="5492761" y="3968351"/>
                <a:ext cx="720000" cy="720000"/>
                <a:chOff x="4593715" y="1807893"/>
                <a:chExt cx="720000" cy="720000"/>
              </a:xfrm>
            </p:grpSpPr>
            <p:sp>
              <p:nvSpPr>
                <p:cNvPr id="24" name="Ellipse 23"/>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Gerader Verbinder 24"/>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 name="Gruppieren 20"/>
              <p:cNvGrpSpPr/>
              <p:nvPr/>
            </p:nvGrpSpPr>
            <p:grpSpPr>
              <a:xfrm>
                <a:off x="5552686" y="2293027"/>
                <a:ext cx="720000" cy="720000"/>
                <a:chOff x="5553038" y="-228193"/>
                <a:chExt cx="720000" cy="720000"/>
              </a:xfrm>
            </p:grpSpPr>
            <p:sp>
              <p:nvSpPr>
                <p:cNvPr id="22" name="Ellipse 21"/>
                <p:cNvSpPr>
                  <a:spLocks noChangeAspect="1"/>
                </p:cNvSpPr>
                <p:nvPr/>
              </p:nvSpPr>
              <p:spPr>
                <a:xfrm>
                  <a:off x="5553038" y="-2281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r Verbinder 22"/>
                <p:cNvCxnSpPr/>
                <p:nvPr/>
              </p:nvCxnSpPr>
              <p:spPr>
                <a:xfrm>
                  <a:off x="5733025" y="130683"/>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grpSp>
      <p:grpSp>
        <p:nvGrpSpPr>
          <p:cNvPr id="37" name="Gruppieren 36"/>
          <p:cNvGrpSpPr>
            <a:grpSpLocks noChangeAspect="1"/>
          </p:cNvGrpSpPr>
          <p:nvPr/>
        </p:nvGrpSpPr>
        <p:grpSpPr>
          <a:xfrm>
            <a:off x="2980264" y="3812302"/>
            <a:ext cx="1080000" cy="1080000"/>
            <a:chOff x="3156578" y="1638278"/>
            <a:chExt cx="3600000" cy="3600000"/>
          </a:xfrm>
        </p:grpSpPr>
        <p:sp>
          <p:nvSpPr>
            <p:cNvPr id="38" name="Ellipse 37"/>
            <p:cNvSpPr>
              <a:spLocks noChangeAspect="1"/>
            </p:cNvSpPr>
            <p:nvPr/>
          </p:nvSpPr>
          <p:spPr>
            <a:xfrm>
              <a:off x="3156578" y="1638278"/>
              <a:ext cx="3600000" cy="36000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de-DE" sz="2400" baseline="-25000" dirty="0" smtClean="0">
                  <a:solidFill>
                    <a:schemeClr val="accent1"/>
                  </a:solidFill>
                </a:rPr>
                <a:t>+14</a:t>
              </a:r>
              <a:r>
                <a:rPr lang="de-DE" sz="2400" dirty="0" smtClean="0">
                  <a:solidFill>
                    <a:schemeClr val="tx1"/>
                  </a:solidFill>
                </a:rPr>
                <a:t>N</a:t>
              </a:r>
              <a:endParaRPr lang="de-DE" sz="2400" dirty="0">
                <a:solidFill>
                  <a:schemeClr val="tx1"/>
                </a:solidFill>
              </a:endParaRPr>
            </a:p>
          </p:txBody>
        </p:sp>
        <p:sp>
          <p:nvSpPr>
            <p:cNvPr id="39" name="Ellipse 38"/>
            <p:cNvSpPr>
              <a:spLocks noChangeAspect="1"/>
            </p:cNvSpPr>
            <p:nvPr/>
          </p:nvSpPr>
          <p:spPr>
            <a:xfrm>
              <a:off x="4592638" y="1817216"/>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0" name="Gruppieren 39"/>
            <p:cNvGrpSpPr/>
            <p:nvPr/>
          </p:nvGrpSpPr>
          <p:grpSpPr>
            <a:xfrm>
              <a:off x="3331086" y="3078323"/>
              <a:ext cx="720000" cy="720000"/>
              <a:chOff x="4593715" y="1807893"/>
              <a:chExt cx="720000" cy="720000"/>
            </a:xfrm>
          </p:grpSpPr>
          <p:sp>
            <p:nvSpPr>
              <p:cNvPr id="55" name="Ellipse 54"/>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r Verbinder 55"/>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Ellipse 40"/>
            <p:cNvSpPr>
              <a:spLocks noChangeAspect="1"/>
            </p:cNvSpPr>
            <p:nvPr/>
          </p:nvSpPr>
          <p:spPr>
            <a:xfrm>
              <a:off x="5852761" y="3077199"/>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a:spLocks noChangeAspect="1"/>
            </p:cNvSpPr>
            <p:nvPr/>
          </p:nvSpPr>
          <p:spPr>
            <a:xfrm>
              <a:off x="4601036" y="4354628"/>
              <a:ext cx="720000" cy="720000"/>
            </a:xfrm>
            <a:prstGeom prst="ellipse">
              <a:avLst/>
            </a:prstGeom>
            <a:solidFill>
              <a:schemeClr val="accent5"/>
            </a:solid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3" name="Gruppieren 42"/>
            <p:cNvGrpSpPr/>
            <p:nvPr/>
          </p:nvGrpSpPr>
          <p:grpSpPr>
            <a:xfrm>
              <a:off x="3692515" y="2178211"/>
              <a:ext cx="720000" cy="720000"/>
              <a:chOff x="4593715" y="1807893"/>
              <a:chExt cx="720000" cy="720000"/>
            </a:xfrm>
          </p:grpSpPr>
          <p:sp>
            <p:nvSpPr>
              <p:cNvPr id="53" name="Ellipse 52"/>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r Verbinder 53"/>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 name="Gruppieren 43"/>
            <p:cNvGrpSpPr/>
            <p:nvPr/>
          </p:nvGrpSpPr>
          <p:grpSpPr>
            <a:xfrm>
              <a:off x="3691074" y="3969475"/>
              <a:ext cx="720000" cy="720000"/>
              <a:chOff x="4593715" y="1807893"/>
              <a:chExt cx="720000" cy="720000"/>
            </a:xfrm>
          </p:grpSpPr>
          <p:sp>
            <p:nvSpPr>
              <p:cNvPr id="51" name="Ellipse 50"/>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r Verbinder 51"/>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Gruppieren 44"/>
            <p:cNvGrpSpPr/>
            <p:nvPr/>
          </p:nvGrpSpPr>
          <p:grpSpPr>
            <a:xfrm>
              <a:off x="5492761" y="3968351"/>
              <a:ext cx="720000" cy="720000"/>
              <a:chOff x="4593715" y="1807893"/>
              <a:chExt cx="720000" cy="720000"/>
            </a:xfrm>
          </p:grpSpPr>
          <p:sp>
            <p:nvSpPr>
              <p:cNvPr id="49" name="Ellipse 48"/>
              <p:cNvSpPr>
                <a:spLocks noChangeAspect="1"/>
              </p:cNvSpPr>
              <p:nvPr/>
            </p:nvSpPr>
            <p:spPr>
              <a:xfrm>
                <a:off x="4593715" y="1807893"/>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0" name="Gerader Verbinder 49"/>
              <p:cNvCxnSpPr/>
              <p:nvPr/>
            </p:nvCxnSpPr>
            <p:spPr>
              <a:xfrm>
                <a:off x="4773703" y="2166769"/>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6" name="Gruppieren 45"/>
            <p:cNvGrpSpPr/>
            <p:nvPr/>
          </p:nvGrpSpPr>
          <p:grpSpPr>
            <a:xfrm>
              <a:off x="5500203" y="2182925"/>
              <a:ext cx="720000" cy="720000"/>
              <a:chOff x="5500555" y="-338295"/>
              <a:chExt cx="720000" cy="720000"/>
            </a:xfrm>
          </p:grpSpPr>
          <p:sp>
            <p:nvSpPr>
              <p:cNvPr id="47" name="Ellipse 46"/>
              <p:cNvSpPr>
                <a:spLocks noChangeAspect="1"/>
              </p:cNvSpPr>
              <p:nvPr/>
            </p:nvSpPr>
            <p:spPr>
              <a:xfrm>
                <a:off x="5500555" y="-338295"/>
                <a:ext cx="720000" cy="7200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8" name="Gerader Verbinder 47"/>
              <p:cNvCxnSpPr/>
              <p:nvPr/>
            </p:nvCxnSpPr>
            <p:spPr>
              <a:xfrm>
                <a:off x="5680543" y="20581"/>
                <a:ext cx="36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84257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31</a:t>
            </a:fld>
            <a:endParaRPr lang="de-DE"/>
          </a:p>
        </p:txBody>
      </p:sp>
    </p:spTree>
    <p:extLst>
      <p:ext uri="{BB962C8B-B14F-4D97-AF65-F5344CB8AC3E}">
        <p14:creationId xmlns:p14="http://schemas.microsoft.com/office/powerpoint/2010/main" val="210258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ctr"/>
          <a:lstStyle/>
          <a:p>
            <a:r>
              <a:rPr lang="de-DE" dirty="0" smtClean="0"/>
              <a:t>Ein </a:t>
            </a:r>
            <a:r>
              <a:rPr lang="de-DE" b="1" dirty="0" smtClean="0">
                <a:solidFill>
                  <a:schemeClr val="bg1">
                    <a:lumMod val="65000"/>
                  </a:schemeClr>
                </a:solidFill>
              </a:rPr>
              <a:t>Bor</a:t>
            </a:r>
            <a:r>
              <a:rPr lang="de-DE" dirty="0" smtClean="0"/>
              <a:t>-Atom kann drei Elektronen abgeben.</a:t>
            </a:r>
          </a:p>
          <a:p>
            <a:endParaRPr lang="de-DE" dirty="0" smtClean="0"/>
          </a:p>
          <a:p>
            <a:r>
              <a:rPr lang="de-DE" dirty="0" smtClean="0"/>
              <a:t>Ein </a:t>
            </a:r>
            <a:r>
              <a:rPr lang="de-DE" b="1" dirty="0" smtClean="0">
                <a:solidFill>
                  <a:srgbClr val="FFC000"/>
                </a:solidFill>
              </a:rPr>
              <a:t>Stickstoff</a:t>
            </a:r>
            <a:r>
              <a:rPr lang="de-DE" dirty="0" smtClean="0"/>
              <a:t>-Atom kann drei Elektronen aufnehmen.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32</a:t>
            </a:fld>
            <a:endParaRPr lang="de-DE"/>
          </a:p>
        </p:txBody>
      </p:sp>
    </p:spTree>
    <p:extLst>
      <p:ext uri="{BB962C8B-B14F-4D97-AF65-F5344CB8AC3E}">
        <p14:creationId xmlns:p14="http://schemas.microsoft.com/office/powerpoint/2010/main" val="1735082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33</a:t>
            </a:fld>
            <a:endParaRPr lang="de-DE"/>
          </a:p>
        </p:txBody>
      </p:sp>
    </p:spTree>
    <p:extLst>
      <p:ext uri="{BB962C8B-B14F-4D97-AF65-F5344CB8AC3E}">
        <p14:creationId xmlns:p14="http://schemas.microsoft.com/office/powerpoint/2010/main" val="3300610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endParaRPr lang="de-DE" dirty="0" smtClean="0"/>
          </a:p>
          <a:p>
            <a:pPr algn="ctr"/>
            <a:r>
              <a:rPr lang="de-DE" dirty="0" smtClean="0"/>
              <a:t>Endzustand:</a:t>
            </a:r>
          </a:p>
          <a:p>
            <a:pPr algn="ctr"/>
            <a:endParaRPr lang="de-DE" dirty="0"/>
          </a:p>
          <a:p>
            <a:pPr algn="ctr"/>
            <a:endParaRPr lang="de-DE" dirty="0" smtClean="0"/>
          </a:p>
          <a:p>
            <a:pPr algn="ctr"/>
            <a:endParaRPr lang="de-DE" dirty="0"/>
          </a:p>
          <a:p>
            <a:endParaRPr lang="de-DE" dirty="0"/>
          </a:p>
          <a:p>
            <a:endParaRPr lang="de-DE" sz="2000" dirty="0" smtClean="0"/>
          </a:p>
          <a:p>
            <a:r>
              <a:rPr lang="de-DE" sz="2000" dirty="0"/>
              <a:t> 	</a:t>
            </a:r>
            <a:r>
              <a:rPr lang="de-DE" sz="2000" dirty="0" smtClean="0"/>
              <a:t>Bor-Kation,		         Nitrid-Anion</a:t>
            </a:r>
          </a:p>
          <a:p>
            <a:r>
              <a:rPr lang="de-DE" sz="2000" dirty="0" smtClean="0"/>
              <a:t>dreifach positiv geladen		dreifach negativ geladen</a:t>
            </a:r>
          </a:p>
          <a:p>
            <a:r>
              <a:rPr lang="de-DE" dirty="0" smtClean="0"/>
              <a:t>	</a:t>
            </a:r>
            <a:r>
              <a:rPr lang="de-DE" b="1" dirty="0" smtClean="0">
                <a:solidFill>
                  <a:schemeClr val="accent1"/>
                </a:solidFill>
              </a:rPr>
              <a:t>B</a:t>
            </a:r>
            <a:r>
              <a:rPr lang="de-DE" b="1" baseline="30000" dirty="0">
                <a:solidFill>
                  <a:schemeClr val="accent1"/>
                </a:solidFill>
              </a:rPr>
              <a:t>3</a:t>
            </a:r>
            <a:r>
              <a:rPr lang="de-DE" b="1" baseline="30000" dirty="0" smtClean="0">
                <a:solidFill>
                  <a:schemeClr val="accent1"/>
                </a:solidFill>
              </a:rPr>
              <a:t>+</a:t>
            </a:r>
            <a:r>
              <a:rPr lang="de-DE" dirty="0" smtClean="0"/>
              <a:t>				</a:t>
            </a:r>
            <a:r>
              <a:rPr lang="de-DE" b="1" dirty="0" smtClean="0">
                <a:solidFill>
                  <a:schemeClr val="tx2"/>
                </a:solidFill>
              </a:rPr>
              <a:t>N</a:t>
            </a:r>
            <a:r>
              <a:rPr lang="de-DE" b="1" baseline="30000" dirty="0" smtClean="0">
                <a:solidFill>
                  <a:schemeClr val="tx2"/>
                </a:solidFill>
              </a:rPr>
              <a:t>3-</a:t>
            </a:r>
          </a:p>
          <a:p>
            <a:endParaRPr lang="de-DE" dirty="0" smtClean="0"/>
          </a:p>
          <a:p>
            <a:r>
              <a:rPr lang="de-DE" dirty="0" smtClean="0"/>
              <a:t>Es entsteht eine Formel-Einheit B</a:t>
            </a:r>
            <a:r>
              <a:rPr lang="de-DE" baseline="30000" dirty="0" smtClean="0"/>
              <a:t>3+</a:t>
            </a:r>
            <a:r>
              <a:rPr lang="de-DE" dirty="0" smtClean="0"/>
              <a:t>N</a:t>
            </a:r>
            <a:r>
              <a:rPr lang="de-DE" baseline="30000" dirty="0" smtClean="0"/>
              <a:t>3-</a:t>
            </a:r>
            <a:r>
              <a:rPr lang="de-DE" dirty="0" smtClean="0"/>
              <a:t>.</a:t>
            </a:r>
          </a:p>
          <a:p>
            <a:r>
              <a:rPr lang="de-DE" dirty="0" smtClean="0"/>
              <a:t>Beide Teilchen, das Bor-Kation und das Nitrid-Anion, haben die Edelgas-Konfiguration erreicht.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34</a:t>
            </a:fld>
            <a:endParaRPr lang="de-DE"/>
          </a:p>
        </p:txBody>
      </p:sp>
      <p:pic>
        <p:nvPicPr>
          <p:cNvPr id="64" name="Inhaltsplatzhalter 28"/>
          <p:cNvPicPr>
            <a:picLocks noChangeAspect="1"/>
          </p:cNvPicPr>
          <p:nvPr/>
        </p:nvPicPr>
        <p:blipFill>
          <a:blip r:embed="rId2"/>
          <a:stretch>
            <a:fillRect/>
          </a:stretch>
        </p:blipFill>
        <p:spPr>
          <a:xfrm>
            <a:off x="1381385" y="1575177"/>
            <a:ext cx="2470615" cy="1800000"/>
          </a:xfrm>
          <a:prstGeom prst="rect">
            <a:avLst/>
          </a:prstGeom>
        </p:spPr>
      </p:pic>
      <p:pic>
        <p:nvPicPr>
          <p:cNvPr id="65" name="Inhaltsplatzhalter 29"/>
          <p:cNvPicPr>
            <a:picLocks noChangeAspect="1"/>
          </p:cNvPicPr>
          <p:nvPr/>
        </p:nvPicPr>
        <p:blipFill>
          <a:blip r:embed="rId3"/>
          <a:stretch>
            <a:fillRect/>
          </a:stretch>
        </p:blipFill>
        <p:spPr>
          <a:xfrm>
            <a:off x="4968000" y="1575177"/>
            <a:ext cx="2518762" cy="1800000"/>
          </a:xfrm>
          <a:prstGeom prst="rect">
            <a:avLst/>
          </a:prstGeom>
        </p:spPr>
      </p:pic>
    </p:spTree>
    <p:extLst>
      <p:ext uri="{BB962C8B-B14F-4D97-AF65-F5344CB8AC3E}">
        <p14:creationId xmlns:p14="http://schemas.microsoft.com/office/powerpoint/2010/main" val="1661786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4 von 5</a:t>
            </a:r>
            <a:endParaRPr lang="de-DE" dirty="0"/>
          </a:p>
        </p:txBody>
      </p:sp>
      <p:sp>
        <p:nvSpPr>
          <p:cNvPr id="3" name="Inhaltsplatzhalter 2"/>
          <p:cNvSpPr>
            <a:spLocks noGrp="1"/>
          </p:cNvSpPr>
          <p:nvPr>
            <p:ph idx="1"/>
          </p:nvPr>
        </p:nvSpPr>
        <p:spPr/>
        <p:txBody>
          <a:bodyPr/>
          <a:lstStyle/>
          <a:p>
            <a:r>
              <a:rPr lang="de-DE" dirty="0" smtClean="0"/>
              <a:t>Um die Kräfte, die diese Salze zusammen halten, zu verstehen, helfen dir zwei weitere Modelle.</a:t>
            </a:r>
          </a:p>
          <a:p>
            <a:endParaRPr lang="de-DE" dirty="0"/>
          </a:p>
          <a:p>
            <a:r>
              <a:rPr lang="de-DE" dirty="0" smtClean="0"/>
              <a:t>In der Kiste findest du einen Beutel mit dem </a:t>
            </a:r>
            <a:r>
              <a:rPr lang="de-DE" b="1" dirty="0" smtClean="0"/>
              <a:t>Modell 2</a:t>
            </a:r>
            <a:r>
              <a:rPr lang="de-DE" dirty="0" smtClean="0"/>
              <a:t>.</a:t>
            </a:r>
          </a:p>
          <a:p>
            <a:endParaRPr lang="de-DE" dirty="0"/>
          </a:p>
          <a:p>
            <a:r>
              <a:rPr lang="de-DE" dirty="0" smtClean="0">
                <a:solidFill>
                  <a:schemeClr val="tx2"/>
                </a:solidFill>
              </a:rPr>
              <a:t>Lege mit den Puzzle-Teilen mindestens zwei der folgenden drei Formel-Einheiten nach:</a:t>
            </a:r>
          </a:p>
          <a:p>
            <a:pPr marL="357188" indent="-357188">
              <a:buFont typeface="+mj-lt"/>
              <a:buAutoNum type="alphaLcParenR"/>
            </a:pPr>
            <a:r>
              <a:rPr lang="de-DE" dirty="0" err="1" smtClean="0">
                <a:solidFill>
                  <a:schemeClr val="accent1"/>
                </a:solidFill>
              </a:rPr>
              <a:t>Na</a:t>
            </a:r>
            <a:r>
              <a:rPr lang="de-DE" baseline="30000" dirty="0" err="1" smtClean="0">
                <a:solidFill>
                  <a:schemeClr val="accent1"/>
                </a:solidFill>
              </a:rPr>
              <a:t>+</a:t>
            </a:r>
            <a:r>
              <a:rPr lang="de-DE" dirty="0" err="1" smtClean="0">
                <a:solidFill>
                  <a:schemeClr val="tx2"/>
                </a:solidFill>
              </a:rPr>
              <a:t>Cl</a:t>
            </a:r>
            <a:r>
              <a:rPr lang="de-DE" baseline="30000" dirty="0" smtClean="0">
                <a:solidFill>
                  <a:schemeClr val="tx2"/>
                </a:solidFill>
              </a:rPr>
              <a:t>-</a:t>
            </a:r>
          </a:p>
          <a:p>
            <a:pPr marL="357188" indent="-357188">
              <a:buFont typeface="+mj-lt"/>
              <a:buAutoNum type="alphaLcParenR"/>
            </a:pPr>
            <a:r>
              <a:rPr lang="de-DE" dirty="0" smtClean="0">
                <a:solidFill>
                  <a:schemeClr val="accent1"/>
                </a:solidFill>
              </a:rPr>
              <a:t>Mg</a:t>
            </a:r>
            <a:r>
              <a:rPr lang="de-DE" baseline="30000" dirty="0" smtClean="0">
                <a:solidFill>
                  <a:schemeClr val="accent1"/>
                </a:solidFill>
              </a:rPr>
              <a:t>2+</a:t>
            </a:r>
            <a:r>
              <a:rPr lang="de-DE" dirty="0" smtClean="0">
                <a:solidFill>
                  <a:schemeClr val="tx2"/>
                </a:solidFill>
              </a:rPr>
              <a:t>O</a:t>
            </a:r>
            <a:r>
              <a:rPr lang="de-DE" baseline="30000" dirty="0" smtClean="0">
                <a:solidFill>
                  <a:schemeClr val="tx2"/>
                </a:solidFill>
              </a:rPr>
              <a:t>2-</a:t>
            </a:r>
          </a:p>
          <a:p>
            <a:pPr marL="357188" indent="-357188">
              <a:buFont typeface="+mj-lt"/>
              <a:buAutoNum type="alphaLcParenR"/>
            </a:pPr>
            <a:r>
              <a:rPr lang="de-DE" dirty="0" smtClean="0">
                <a:solidFill>
                  <a:schemeClr val="accent1"/>
                </a:solidFill>
              </a:rPr>
              <a:t>B</a:t>
            </a:r>
            <a:r>
              <a:rPr lang="de-DE" baseline="30000" dirty="0" smtClean="0">
                <a:solidFill>
                  <a:schemeClr val="accent1"/>
                </a:solidFill>
              </a:rPr>
              <a:t>3+</a:t>
            </a:r>
            <a:r>
              <a:rPr lang="de-DE" dirty="0" smtClean="0">
                <a:solidFill>
                  <a:schemeClr val="tx2"/>
                </a:solidFill>
              </a:rPr>
              <a:t>N</a:t>
            </a:r>
            <a:r>
              <a:rPr lang="de-DE" baseline="30000" dirty="0" smtClean="0">
                <a:solidFill>
                  <a:schemeClr val="tx2"/>
                </a:solidFill>
              </a:rPr>
              <a:t>3-</a:t>
            </a:r>
          </a:p>
          <a:p>
            <a:endParaRPr lang="de-DE" dirty="0" smtClean="0"/>
          </a:p>
          <a:p>
            <a:r>
              <a:rPr lang="de-DE" b="1" dirty="0" smtClean="0"/>
              <a:t>Hinweis 1</a:t>
            </a:r>
            <a:r>
              <a:rPr lang="de-DE" dirty="0" smtClean="0"/>
              <a:t>: Eine Formel-Einheit ist dann fertig, wenn ein vollständiges Rechteck entstanden ist.</a:t>
            </a:r>
          </a:p>
          <a:p>
            <a:r>
              <a:rPr lang="de-DE" b="1" dirty="0" smtClean="0"/>
              <a:t>Hinweis 2</a:t>
            </a:r>
            <a:r>
              <a:rPr lang="de-DE" dirty="0" smtClean="0"/>
              <a:t>: Verwende nur zwei unterschiedliche Teilchensorten.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35</a:t>
            </a:fld>
            <a:endParaRPr lang="de-DE"/>
          </a:p>
        </p:txBody>
      </p:sp>
      <p:pic>
        <p:nvPicPr>
          <p:cNvPr id="8"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Tree>
    <p:extLst>
      <p:ext uri="{BB962C8B-B14F-4D97-AF65-F5344CB8AC3E}">
        <p14:creationId xmlns:p14="http://schemas.microsoft.com/office/powerpoint/2010/main" val="3268577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36</a:t>
            </a:fld>
            <a:endParaRPr lang="de-DE"/>
          </a:p>
        </p:txBody>
      </p:sp>
    </p:spTree>
    <p:extLst>
      <p:ext uri="{BB962C8B-B14F-4D97-AF65-F5344CB8AC3E}">
        <p14:creationId xmlns:p14="http://schemas.microsoft.com/office/powerpoint/2010/main" val="2754762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37</a:t>
            </a:fld>
            <a:endParaRPr lang="de-DE"/>
          </a:p>
        </p:txBody>
      </p:sp>
    </p:spTree>
    <p:extLst>
      <p:ext uri="{BB962C8B-B14F-4D97-AF65-F5344CB8AC3E}">
        <p14:creationId xmlns:p14="http://schemas.microsoft.com/office/powerpoint/2010/main" val="2609769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Das war eine leichte Übung. Findest du deine Kombinationen hier? Dann liegst du richtig.</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38</a:t>
            </a:fld>
            <a:endParaRPr lang="de-DE"/>
          </a:p>
        </p:txBody>
      </p:sp>
      <p:grpSp>
        <p:nvGrpSpPr>
          <p:cNvPr id="5" name="Gruppieren 4"/>
          <p:cNvGrpSpPr/>
          <p:nvPr/>
        </p:nvGrpSpPr>
        <p:grpSpPr>
          <a:xfrm>
            <a:off x="1429798" y="2683796"/>
            <a:ext cx="6357227" cy="2265474"/>
            <a:chOff x="1429798" y="2361675"/>
            <a:chExt cx="6357227" cy="2265474"/>
          </a:xfrm>
        </p:grpSpPr>
        <p:grpSp>
          <p:nvGrpSpPr>
            <p:cNvPr id="12" name="Gruppieren 11"/>
            <p:cNvGrpSpPr/>
            <p:nvPr/>
          </p:nvGrpSpPr>
          <p:grpSpPr>
            <a:xfrm>
              <a:off x="1449532" y="2361675"/>
              <a:ext cx="2814584" cy="725465"/>
              <a:chOff x="285750" y="1987659"/>
              <a:chExt cx="2814584" cy="725465"/>
            </a:xfrm>
          </p:grpSpPr>
          <p:sp>
            <p:nvSpPr>
              <p:cNvPr id="13" name="Richtungspfeil 12"/>
              <p:cNvSpPr/>
              <p:nvPr/>
            </p:nvSpPr>
            <p:spPr>
              <a:xfrm>
                <a:off x="285750" y="1993124"/>
                <a:ext cx="1800000" cy="720000"/>
              </a:xfrm>
              <a:prstGeom prst="homePlate">
                <a:avLst>
                  <a:gd name="adj" fmla="val 1237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Na</a:t>
                </a:r>
                <a:r>
                  <a:rPr lang="de-DE" baseline="30000" dirty="0" smtClean="0"/>
                  <a:t>+</a:t>
                </a:r>
                <a:endParaRPr lang="de-DE" baseline="30000" dirty="0"/>
              </a:p>
            </p:txBody>
          </p:sp>
          <p:sp>
            <p:nvSpPr>
              <p:cNvPr id="14" name="Freihandform 13"/>
              <p:cNvSpPr/>
              <p:nvPr/>
            </p:nvSpPr>
            <p:spPr>
              <a:xfrm rot="10800000">
                <a:off x="1297159" y="1987659"/>
                <a:ext cx="1803175" cy="721225"/>
              </a:xfrm>
              <a:custGeom>
                <a:avLst/>
                <a:gdLst>
                  <a:gd name="connsiteX0" fmla="*/ 0 w 1800000"/>
                  <a:gd name="connsiteY0" fmla="*/ 0 h 1440000"/>
                  <a:gd name="connsiteX1" fmla="*/ 908777 w 1800000"/>
                  <a:gd name="connsiteY1" fmla="*/ 0 h 1440000"/>
                  <a:gd name="connsiteX2" fmla="*/ 1800000 w 1800000"/>
                  <a:gd name="connsiteY2" fmla="*/ 360000 h 1440000"/>
                  <a:gd name="connsiteX3" fmla="*/ 908777 w 1800000"/>
                  <a:gd name="connsiteY3" fmla="*/ 720000 h 1440000"/>
                  <a:gd name="connsiteX4" fmla="*/ 1800000 w 1800000"/>
                  <a:gd name="connsiteY4" fmla="*/ 1080000 h 1440000"/>
                  <a:gd name="connsiteX5" fmla="*/ 908777 w 1800000"/>
                  <a:gd name="connsiteY5" fmla="*/ 1440000 h 1440000"/>
                  <a:gd name="connsiteX6" fmla="*/ 0 w 1800000"/>
                  <a:gd name="connsiteY6" fmla="*/ 1440000 h 1440000"/>
                  <a:gd name="connsiteX7" fmla="*/ 0 w 1800000"/>
                  <a:gd name="connsiteY7" fmla="*/ 720000 h 1440000"/>
                  <a:gd name="connsiteX0" fmla="*/ 0 w 1803175"/>
                  <a:gd name="connsiteY0" fmla="*/ 355600 h 1440000"/>
                  <a:gd name="connsiteX1" fmla="*/ 911952 w 1803175"/>
                  <a:gd name="connsiteY1" fmla="*/ 0 h 1440000"/>
                  <a:gd name="connsiteX2" fmla="*/ 1803175 w 1803175"/>
                  <a:gd name="connsiteY2" fmla="*/ 360000 h 1440000"/>
                  <a:gd name="connsiteX3" fmla="*/ 911952 w 1803175"/>
                  <a:gd name="connsiteY3" fmla="*/ 720000 h 1440000"/>
                  <a:gd name="connsiteX4" fmla="*/ 1803175 w 1803175"/>
                  <a:gd name="connsiteY4" fmla="*/ 1080000 h 1440000"/>
                  <a:gd name="connsiteX5" fmla="*/ 911952 w 1803175"/>
                  <a:gd name="connsiteY5" fmla="*/ 1440000 h 1440000"/>
                  <a:gd name="connsiteX6" fmla="*/ 3175 w 1803175"/>
                  <a:gd name="connsiteY6" fmla="*/ 1440000 h 1440000"/>
                  <a:gd name="connsiteX7" fmla="*/ 3175 w 1803175"/>
                  <a:gd name="connsiteY7" fmla="*/ 720000 h 1440000"/>
                  <a:gd name="connsiteX8" fmla="*/ 0 w 1803175"/>
                  <a:gd name="connsiteY8" fmla="*/ 355600 h 1440000"/>
                  <a:gd name="connsiteX0" fmla="*/ 0 w 1803175"/>
                  <a:gd name="connsiteY0" fmla="*/ 0 h 1084400"/>
                  <a:gd name="connsiteX1" fmla="*/ 1803175 w 1803175"/>
                  <a:gd name="connsiteY1" fmla="*/ 4400 h 1084400"/>
                  <a:gd name="connsiteX2" fmla="*/ 911952 w 1803175"/>
                  <a:gd name="connsiteY2" fmla="*/ 364400 h 1084400"/>
                  <a:gd name="connsiteX3" fmla="*/ 1803175 w 1803175"/>
                  <a:gd name="connsiteY3" fmla="*/ 724400 h 1084400"/>
                  <a:gd name="connsiteX4" fmla="*/ 911952 w 1803175"/>
                  <a:gd name="connsiteY4" fmla="*/ 1084400 h 1084400"/>
                  <a:gd name="connsiteX5" fmla="*/ 3175 w 1803175"/>
                  <a:gd name="connsiteY5" fmla="*/ 1084400 h 1084400"/>
                  <a:gd name="connsiteX6" fmla="*/ 3175 w 1803175"/>
                  <a:gd name="connsiteY6" fmla="*/ 364400 h 1084400"/>
                  <a:gd name="connsiteX7" fmla="*/ 0 w 1803175"/>
                  <a:gd name="connsiteY7" fmla="*/ 0 h 1084400"/>
                  <a:gd name="connsiteX0" fmla="*/ 0 w 1803175"/>
                  <a:gd name="connsiteY0" fmla="*/ 0 h 1084400"/>
                  <a:gd name="connsiteX1" fmla="*/ 1803175 w 1803175"/>
                  <a:gd name="connsiteY1" fmla="*/ 4400 h 1084400"/>
                  <a:gd name="connsiteX2" fmla="*/ 911952 w 1803175"/>
                  <a:gd name="connsiteY2" fmla="*/ 364400 h 1084400"/>
                  <a:gd name="connsiteX3" fmla="*/ 1803175 w 1803175"/>
                  <a:gd name="connsiteY3" fmla="*/ 724400 h 1084400"/>
                  <a:gd name="connsiteX4" fmla="*/ 911952 w 1803175"/>
                  <a:gd name="connsiteY4" fmla="*/ 1084400 h 1084400"/>
                  <a:gd name="connsiteX5" fmla="*/ 3175 w 1803175"/>
                  <a:gd name="connsiteY5" fmla="*/ 719275 h 1084400"/>
                  <a:gd name="connsiteX6" fmla="*/ 3175 w 1803175"/>
                  <a:gd name="connsiteY6" fmla="*/ 364400 h 1084400"/>
                  <a:gd name="connsiteX7" fmla="*/ 0 w 1803175"/>
                  <a:gd name="connsiteY7" fmla="*/ 0 h 1084400"/>
                  <a:gd name="connsiteX0" fmla="*/ 0 w 1803175"/>
                  <a:gd name="connsiteY0" fmla="*/ 0 h 724400"/>
                  <a:gd name="connsiteX1" fmla="*/ 1803175 w 1803175"/>
                  <a:gd name="connsiteY1" fmla="*/ 4400 h 724400"/>
                  <a:gd name="connsiteX2" fmla="*/ 911952 w 1803175"/>
                  <a:gd name="connsiteY2" fmla="*/ 364400 h 724400"/>
                  <a:gd name="connsiteX3" fmla="*/ 1803175 w 1803175"/>
                  <a:gd name="connsiteY3" fmla="*/ 724400 h 724400"/>
                  <a:gd name="connsiteX4" fmla="*/ 3175 w 1803175"/>
                  <a:gd name="connsiteY4" fmla="*/ 719275 h 724400"/>
                  <a:gd name="connsiteX5" fmla="*/ 3175 w 1803175"/>
                  <a:gd name="connsiteY5" fmla="*/ 364400 h 724400"/>
                  <a:gd name="connsiteX6" fmla="*/ 0 w 1803175"/>
                  <a:gd name="connsiteY6" fmla="*/ 0 h 724400"/>
                  <a:gd name="connsiteX0" fmla="*/ 0 w 1803175"/>
                  <a:gd name="connsiteY0" fmla="*/ 0 h 724400"/>
                  <a:gd name="connsiteX1" fmla="*/ 1800000 w 1803175"/>
                  <a:gd name="connsiteY1" fmla="*/ 4400 h 724400"/>
                  <a:gd name="connsiteX2" fmla="*/ 911952 w 1803175"/>
                  <a:gd name="connsiteY2" fmla="*/ 364400 h 724400"/>
                  <a:gd name="connsiteX3" fmla="*/ 1803175 w 1803175"/>
                  <a:gd name="connsiteY3" fmla="*/ 724400 h 724400"/>
                  <a:gd name="connsiteX4" fmla="*/ 3175 w 1803175"/>
                  <a:gd name="connsiteY4" fmla="*/ 719275 h 724400"/>
                  <a:gd name="connsiteX5" fmla="*/ 3175 w 1803175"/>
                  <a:gd name="connsiteY5" fmla="*/ 364400 h 724400"/>
                  <a:gd name="connsiteX6" fmla="*/ 0 w 1803175"/>
                  <a:gd name="connsiteY6" fmla="*/ 0 h 724400"/>
                  <a:gd name="connsiteX0" fmla="*/ 0 w 1803175"/>
                  <a:gd name="connsiteY0" fmla="*/ 0 h 721225"/>
                  <a:gd name="connsiteX1" fmla="*/ 1800000 w 1803175"/>
                  <a:gd name="connsiteY1" fmla="*/ 4400 h 721225"/>
                  <a:gd name="connsiteX2" fmla="*/ 911952 w 1803175"/>
                  <a:gd name="connsiteY2" fmla="*/ 364400 h 721225"/>
                  <a:gd name="connsiteX3" fmla="*/ 1803175 w 1803175"/>
                  <a:gd name="connsiteY3" fmla="*/ 721225 h 721225"/>
                  <a:gd name="connsiteX4" fmla="*/ 3175 w 1803175"/>
                  <a:gd name="connsiteY4" fmla="*/ 719275 h 721225"/>
                  <a:gd name="connsiteX5" fmla="*/ 3175 w 1803175"/>
                  <a:gd name="connsiteY5" fmla="*/ 364400 h 721225"/>
                  <a:gd name="connsiteX6" fmla="*/ 0 w 1803175"/>
                  <a:gd name="connsiteY6" fmla="*/ 0 h 72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175" h="721225">
                    <a:moveTo>
                      <a:pt x="0" y="0"/>
                    </a:moveTo>
                    <a:lnTo>
                      <a:pt x="1800000" y="4400"/>
                    </a:lnTo>
                    <a:lnTo>
                      <a:pt x="911952" y="364400"/>
                    </a:lnTo>
                    <a:lnTo>
                      <a:pt x="1803175" y="721225"/>
                    </a:lnTo>
                    <a:lnTo>
                      <a:pt x="3175" y="719275"/>
                    </a:lnTo>
                    <a:lnTo>
                      <a:pt x="3175" y="364400"/>
                    </a:lnTo>
                    <a:cubicBezTo>
                      <a:pt x="3175" y="124400"/>
                      <a:pt x="0" y="240000"/>
                      <a:pt x="0" y="0"/>
                    </a:cubicBezTo>
                    <a:close/>
                  </a:path>
                </a:pathLst>
              </a:cu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Cl</a:t>
                </a:r>
                <a:r>
                  <a:rPr lang="de-DE" baseline="30000" dirty="0" smtClean="0"/>
                  <a:t>-</a:t>
                </a:r>
                <a:endParaRPr lang="de-DE" baseline="30000" dirty="0"/>
              </a:p>
            </p:txBody>
          </p:sp>
        </p:grpSp>
        <p:grpSp>
          <p:nvGrpSpPr>
            <p:cNvPr id="15" name="Gruppieren 14"/>
            <p:cNvGrpSpPr/>
            <p:nvPr/>
          </p:nvGrpSpPr>
          <p:grpSpPr>
            <a:xfrm>
              <a:off x="1429798" y="3186909"/>
              <a:ext cx="2799743" cy="1440240"/>
              <a:chOff x="3513138" y="1628272"/>
              <a:chExt cx="2799743" cy="1440240"/>
            </a:xfrm>
          </p:grpSpPr>
          <p:sp>
            <p:nvSpPr>
              <p:cNvPr id="16" name="Freihandform 15"/>
              <p:cNvSpPr/>
              <p:nvPr/>
            </p:nvSpPr>
            <p:spPr>
              <a:xfrm rot="10800000">
                <a:off x="4509706" y="1630488"/>
                <a:ext cx="1803175" cy="1438024"/>
              </a:xfrm>
              <a:custGeom>
                <a:avLst/>
                <a:gdLst>
                  <a:gd name="connsiteX0" fmla="*/ 1803175 w 1803175"/>
                  <a:gd name="connsiteY0" fmla="*/ 1438024 h 1438024"/>
                  <a:gd name="connsiteX1" fmla="*/ 3175 w 1803175"/>
                  <a:gd name="connsiteY1" fmla="*/ 1436074 h 1438024"/>
                  <a:gd name="connsiteX2" fmla="*/ 3175 w 1803175"/>
                  <a:gd name="connsiteY2" fmla="*/ 1081199 h 1438024"/>
                  <a:gd name="connsiteX3" fmla="*/ 0 w 1803175"/>
                  <a:gd name="connsiteY3" fmla="*/ 716799 h 1438024"/>
                  <a:gd name="connsiteX4" fmla="*/ 3175 w 1803175"/>
                  <a:gd name="connsiteY4" fmla="*/ 716807 h 1438024"/>
                  <a:gd name="connsiteX5" fmla="*/ 3175 w 1803175"/>
                  <a:gd name="connsiteY5" fmla="*/ 364400 h 1438024"/>
                  <a:gd name="connsiteX6" fmla="*/ 0 w 1803175"/>
                  <a:gd name="connsiteY6" fmla="*/ 0 h 1438024"/>
                  <a:gd name="connsiteX7" fmla="*/ 1800000 w 1803175"/>
                  <a:gd name="connsiteY7" fmla="*/ 4400 h 1438024"/>
                  <a:gd name="connsiteX8" fmla="*/ 911952 w 1803175"/>
                  <a:gd name="connsiteY8" fmla="*/ 364400 h 1438024"/>
                  <a:gd name="connsiteX9" fmla="*/ 1803175 w 1803175"/>
                  <a:gd name="connsiteY9" fmla="*/ 721225 h 1438024"/>
                  <a:gd name="connsiteX10" fmla="*/ 1799945 w 1803175"/>
                  <a:gd name="connsiteY10" fmla="*/ 721222 h 1438024"/>
                  <a:gd name="connsiteX11" fmla="*/ 911952 w 1803175"/>
                  <a:gd name="connsiteY11" fmla="*/ 1081199 h 143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3175" h="1438024">
                    <a:moveTo>
                      <a:pt x="1803175" y="1438024"/>
                    </a:moveTo>
                    <a:lnTo>
                      <a:pt x="3175" y="1436074"/>
                    </a:lnTo>
                    <a:lnTo>
                      <a:pt x="3175" y="1081199"/>
                    </a:lnTo>
                    <a:cubicBezTo>
                      <a:pt x="3175" y="841199"/>
                      <a:pt x="0" y="956799"/>
                      <a:pt x="0" y="716799"/>
                    </a:cubicBezTo>
                    <a:lnTo>
                      <a:pt x="3175" y="716807"/>
                    </a:lnTo>
                    <a:lnTo>
                      <a:pt x="3175" y="364400"/>
                    </a:lnTo>
                    <a:cubicBezTo>
                      <a:pt x="3175" y="124400"/>
                      <a:pt x="0" y="240000"/>
                      <a:pt x="0" y="0"/>
                    </a:cubicBezTo>
                    <a:lnTo>
                      <a:pt x="1800000" y="4400"/>
                    </a:lnTo>
                    <a:lnTo>
                      <a:pt x="911952" y="364400"/>
                    </a:lnTo>
                    <a:lnTo>
                      <a:pt x="1803175" y="721225"/>
                    </a:lnTo>
                    <a:lnTo>
                      <a:pt x="1799945" y="721222"/>
                    </a:lnTo>
                    <a:lnTo>
                      <a:pt x="911952" y="1081199"/>
                    </a:lnTo>
                    <a:close/>
                  </a:path>
                </a:pathLst>
              </a:cu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O</a:t>
                </a:r>
                <a:r>
                  <a:rPr lang="de-DE" baseline="30000" dirty="0" smtClean="0"/>
                  <a:t>2-</a:t>
                </a:r>
                <a:endParaRPr lang="de-DE" baseline="30000" dirty="0"/>
              </a:p>
            </p:txBody>
          </p:sp>
          <p:sp>
            <p:nvSpPr>
              <p:cNvPr id="17" name="Freihandform 16"/>
              <p:cNvSpPr/>
              <p:nvPr/>
            </p:nvSpPr>
            <p:spPr>
              <a:xfrm>
                <a:off x="3513138" y="1628272"/>
                <a:ext cx="1800000" cy="1440000"/>
              </a:xfrm>
              <a:custGeom>
                <a:avLst/>
                <a:gdLst>
                  <a:gd name="connsiteX0" fmla="*/ 0 w 1800000"/>
                  <a:gd name="connsiteY0" fmla="*/ 0 h 1440000"/>
                  <a:gd name="connsiteX1" fmla="*/ 908777 w 1800000"/>
                  <a:gd name="connsiteY1" fmla="*/ 0 h 1440000"/>
                  <a:gd name="connsiteX2" fmla="*/ 1800000 w 1800000"/>
                  <a:gd name="connsiteY2" fmla="*/ 360000 h 1440000"/>
                  <a:gd name="connsiteX3" fmla="*/ 908777 w 1800000"/>
                  <a:gd name="connsiteY3" fmla="*/ 720000 h 1440000"/>
                  <a:gd name="connsiteX4" fmla="*/ 1800000 w 1800000"/>
                  <a:gd name="connsiteY4" fmla="*/ 1080000 h 1440000"/>
                  <a:gd name="connsiteX5" fmla="*/ 908777 w 1800000"/>
                  <a:gd name="connsiteY5" fmla="*/ 1440000 h 1440000"/>
                  <a:gd name="connsiteX6" fmla="*/ 0 w 1800000"/>
                  <a:gd name="connsiteY6" fmla="*/ 1440000 h 1440000"/>
                  <a:gd name="connsiteX7" fmla="*/ 0 w 1800000"/>
                  <a:gd name="connsiteY7" fmla="*/ 72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0000" h="1440000">
                    <a:moveTo>
                      <a:pt x="0" y="0"/>
                    </a:moveTo>
                    <a:lnTo>
                      <a:pt x="908777" y="0"/>
                    </a:lnTo>
                    <a:lnTo>
                      <a:pt x="1800000" y="360000"/>
                    </a:lnTo>
                    <a:lnTo>
                      <a:pt x="908777" y="720000"/>
                    </a:lnTo>
                    <a:lnTo>
                      <a:pt x="1800000" y="1080000"/>
                    </a:lnTo>
                    <a:lnTo>
                      <a:pt x="908777" y="1440000"/>
                    </a:lnTo>
                    <a:lnTo>
                      <a:pt x="0" y="1440000"/>
                    </a:lnTo>
                    <a:lnTo>
                      <a:pt x="0" y="720000"/>
                    </a:lnTo>
                    <a:close/>
                  </a:path>
                </a:pathLst>
              </a:cu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Mg</a:t>
                </a:r>
                <a:r>
                  <a:rPr lang="de-DE" baseline="30000" dirty="0" smtClean="0"/>
                  <a:t>2+</a:t>
                </a:r>
                <a:endParaRPr lang="de-DE" baseline="30000" dirty="0"/>
              </a:p>
            </p:txBody>
          </p:sp>
        </p:grpSp>
        <p:grpSp>
          <p:nvGrpSpPr>
            <p:cNvPr id="18" name="Gruppieren 17"/>
            <p:cNvGrpSpPr/>
            <p:nvPr/>
          </p:nvGrpSpPr>
          <p:grpSpPr>
            <a:xfrm>
              <a:off x="4953000" y="2404592"/>
              <a:ext cx="2834025" cy="2163677"/>
              <a:chOff x="266309" y="3928850"/>
              <a:chExt cx="2834025" cy="2163677"/>
            </a:xfrm>
          </p:grpSpPr>
          <p:sp>
            <p:nvSpPr>
              <p:cNvPr id="19" name="Freihandform 18"/>
              <p:cNvSpPr/>
              <p:nvPr/>
            </p:nvSpPr>
            <p:spPr>
              <a:xfrm rot="10800000">
                <a:off x="1297158" y="3928850"/>
                <a:ext cx="1803176" cy="2163677"/>
              </a:xfrm>
              <a:custGeom>
                <a:avLst/>
                <a:gdLst>
                  <a:gd name="connsiteX0" fmla="*/ 1803175 w 1803176"/>
                  <a:gd name="connsiteY0" fmla="*/ 721225 h 2163677"/>
                  <a:gd name="connsiteX1" fmla="*/ 3175 w 1803176"/>
                  <a:gd name="connsiteY1" fmla="*/ 719275 h 2163677"/>
                  <a:gd name="connsiteX2" fmla="*/ 3175 w 1803176"/>
                  <a:gd name="connsiteY2" fmla="*/ 364400 h 2163677"/>
                  <a:gd name="connsiteX3" fmla="*/ 0 w 1803176"/>
                  <a:gd name="connsiteY3" fmla="*/ 0 h 2163677"/>
                  <a:gd name="connsiteX4" fmla="*/ 1800000 w 1803176"/>
                  <a:gd name="connsiteY4" fmla="*/ 4400 h 2163677"/>
                  <a:gd name="connsiteX5" fmla="*/ 911952 w 1803176"/>
                  <a:gd name="connsiteY5" fmla="*/ 364400 h 2163677"/>
                  <a:gd name="connsiteX6" fmla="*/ 1803175 w 1803176"/>
                  <a:gd name="connsiteY6" fmla="*/ 1442451 h 2163677"/>
                  <a:gd name="connsiteX7" fmla="*/ 3175 w 1803176"/>
                  <a:gd name="connsiteY7" fmla="*/ 1440501 h 2163677"/>
                  <a:gd name="connsiteX8" fmla="*/ 3175 w 1803176"/>
                  <a:gd name="connsiteY8" fmla="*/ 1085626 h 2163677"/>
                  <a:gd name="connsiteX9" fmla="*/ 0 w 1803176"/>
                  <a:gd name="connsiteY9" fmla="*/ 721226 h 2163677"/>
                  <a:gd name="connsiteX10" fmla="*/ 1800000 w 1803176"/>
                  <a:gd name="connsiteY10" fmla="*/ 725626 h 2163677"/>
                  <a:gd name="connsiteX11" fmla="*/ 911952 w 1803176"/>
                  <a:gd name="connsiteY11" fmla="*/ 1085626 h 2163677"/>
                  <a:gd name="connsiteX12" fmla="*/ 1803176 w 1803176"/>
                  <a:gd name="connsiteY12" fmla="*/ 2163677 h 2163677"/>
                  <a:gd name="connsiteX13" fmla="*/ 3176 w 1803176"/>
                  <a:gd name="connsiteY13" fmla="*/ 2161727 h 2163677"/>
                  <a:gd name="connsiteX14" fmla="*/ 3176 w 1803176"/>
                  <a:gd name="connsiteY14" fmla="*/ 1806852 h 2163677"/>
                  <a:gd name="connsiteX15" fmla="*/ 1 w 1803176"/>
                  <a:gd name="connsiteY15" fmla="*/ 1442452 h 2163677"/>
                  <a:gd name="connsiteX16" fmla="*/ 1800001 w 1803176"/>
                  <a:gd name="connsiteY16" fmla="*/ 1446852 h 2163677"/>
                  <a:gd name="connsiteX17" fmla="*/ 911953 w 1803176"/>
                  <a:gd name="connsiteY17" fmla="*/ 1806852 h 2163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03176" h="2163677">
                    <a:moveTo>
                      <a:pt x="1803175" y="721225"/>
                    </a:moveTo>
                    <a:lnTo>
                      <a:pt x="3175" y="719275"/>
                    </a:lnTo>
                    <a:lnTo>
                      <a:pt x="3175" y="364400"/>
                    </a:lnTo>
                    <a:cubicBezTo>
                      <a:pt x="3175" y="124400"/>
                      <a:pt x="0" y="240000"/>
                      <a:pt x="0" y="0"/>
                    </a:cubicBezTo>
                    <a:lnTo>
                      <a:pt x="1800000" y="4400"/>
                    </a:lnTo>
                    <a:lnTo>
                      <a:pt x="911952" y="364400"/>
                    </a:lnTo>
                    <a:close/>
                    <a:moveTo>
                      <a:pt x="1803175" y="1442451"/>
                    </a:moveTo>
                    <a:lnTo>
                      <a:pt x="3175" y="1440501"/>
                    </a:lnTo>
                    <a:lnTo>
                      <a:pt x="3175" y="1085626"/>
                    </a:lnTo>
                    <a:cubicBezTo>
                      <a:pt x="3175" y="845626"/>
                      <a:pt x="0" y="961226"/>
                      <a:pt x="0" y="721226"/>
                    </a:cubicBezTo>
                    <a:lnTo>
                      <a:pt x="1800000" y="725626"/>
                    </a:lnTo>
                    <a:lnTo>
                      <a:pt x="911952" y="1085626"/>
                    </a:lnTo>
                    <a:close/>
                    <a:moveTo>
                      <a:pt x="1803176" y="2163677"/>
                    </a:moveTo>
                    <a:lnTo>
                      <a:pt x="3176" y="2161727"/>
                    </a:lnTo>
                    <a:lnTo>
                      <a:pt x="3176" y="1806852"/>
                    </a:lnTo>
                    <a:cubicBezTo>
                      <a:pt x="3176" y="1566852"/>
                      <a:pt x="1" y="1682452"/>
                      <a:pt x="1" y="1442452"/>
                    </a:cubicBezTo>
                    <a:lnTo>
                      <a:pt x="1800001" y="1446852"/>
                    </a:lnTo>
                    <a:lnTo>
                      <a:pt x="911953" y="1806852"/>
                    </a:lnTo>
                    <a:close/>
                  </a:path>
                </a:pathLst>
              </a:cu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N</a:t>
                </a:r>
                <a:r>
                  <a:rPr lang="de-DE" baseline="30000" dirty="0" smtClean="0"/>
                  <a:t>3-</a:t>
                </a:r>
                <a:endParaRPr lang="de-DE" baseline="30000" dirty="0"/>
              </a:p>
            </p:txBody>
          </p:sp>
          <p:sp>
            <p:nvSpPr>
              <p:cNvPr id="20" name="Freihandform 19"/>
              <p:cNvSpPr/>
              <p:nvPr/>
            </p:nvSpPr>
            <p:spPr>
              <a:xfrm>
                <a:off x="266309" y="3930418"/>
                <a:ext cx="1800000" cy="2160543"/>
              </a:xfrm>
              <a:custGeom>
                <a:avLst/>
                <a:gdLst>
                  <a:gd name="connsiteX0" fmla="*/ 0 w 1800000"/>
                  <a:gd name="connsiteY0" fmla="*/ 1440543 h 2160543"/>
                  <a:gd name="connsiteX1" fmla="*/ 908777 w 1800000"/>
                  <a:gd name="connsiteY1" fmla="*/ 1440543 h 2160543"/>
                  <a:gd name="connsiteX2" fmla="*/ 1800000 w 1800000"/>
                  <a:gd name="connsiteY2" fmla="*/ 1800543 h 2160543"/>
                  <a:gd name="connsiteX3" fmla="*/ 908777 w 1800000"/>
                  <a:gd name="connsiteY3" fmla="*/ 2160543 h 2160543"/>
                  <a:gd name="connsiteX4" fmla="*/ 0 w 1800000"/>
                  <a:gd name="connsiteY4" fmla="*/ 2160543 h 2160543"/>
                  <a:gd name="connsiteX5" fmla="*/ 0 w 1800000"/>
                  <a:gd name="connsiteY5" fmla="*/ 720181 h 2160543"/>
                  <a:gd name="connsiteX6" fmla="*/ 908777 w 1800000"/>
                  <a:gd name="connsiteY6" fmla="*/ 720181 h 2160543"/>
                  <a:gd name="connsiteX7" fmla="*/ 1800000 w 1800000"/>
                  <a:gd name="connsiteY7" fmla="*/ 1080181 h 2160543"/>
                  <a:gd name="connsiteX8" fmla="*/ 908777 w 1800000"/>
                  <a:gd name="connsiteY8" fmla="*/ 1440181 h 2160543"/>
                  <a:gd name="connsiteX9" fmla="*/ 0 w 1800000"/>
                  <a:gd name="connsiteY9" fmla="*/ 1440181 h 2160543"/>
                  <a:gd name="connsiteX10" fmla="*/ 0 w 1800000"/>
                  <a:gd name="connsiteY10" fmla="*/ 0 h 2160543"/>
                  <a:gd name="connsiteX11" fmla="*/ 908777 w 1800000"/>
                  <a:gd name="connsiteY11" fmla="*/ 0 h 2160543"/>
                  <a:gd name="connsiteX12" fmla="*/ 1800000 w 1800000"/>
                  <a:gd name="connsiteY12" fmla="*/ 360000 h 2160543"/>
                  <a:gd name="connsiteX13" fmla="*/ 908777 w 1800000"/>
                  <a:gd name="connsiteY13" fmla="*/ 720000 h 2160543"/>
                  <a:gd name="connsiteX14" fmla="*/ 0 w 1800000"/>
                  <a:gd name="connsiteY14" fmla="*/ 720000 h 216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0000" h="2160543">
                    <a:moveTo>
                      <a:pt x="0" y="1440543"/>
                    </a:moveTo>
                    <a:lnTo>
                      <a:pt x="908777" y="1440543"/>
                    </a:lnTo>
                    <a:lnTo>
                      <a:pt x="1800000" y="1800543"/>
                    </a:lnTo>
                    <a:lnTo>
                      <a:pt x="908777" y="2160543"/>
                    </a:lnTo>
                    <a:lnTo>
                      <a:pt x="0" y="2160543"/>
                    </a:lnTo>
                    <a:close/>
                    <a:moveTo>
                      <a:pt x="0" y="720181"/>
                    </a:moveTo>
                    <a:lnTo>
                      <a:pt x="908777" y="720181"/>
                    </a:lnTo>
                    <a:lnTo>
                      <a:pt x="1800000" y="1080181"/>
                    </a:lnTo>
                    <a:lnTo>
                      <a:pt x="908777" y="1440181"/>
                    </a:lnTo>
                    <a:lnTo>
                      <a:pt x="0" y="1440181"/>
                    </a:lnTo>
                    <a:close/>
                    <a:moveTo>
                      <a:pt x="0" y="0"/>
                    </a:moveTo>
                    <a:lnTo>
                      <a:pt x="908777" y="0"/>
                    </a:lnTo>
                    <a:lnTo>
                      <a:pt x="1800000" y="360000"/>
                    </a:lnTo>
                    <a:lnTo>
                      <a:pt x="908777" y="720000"/>
                    </a:lnTo>
                    <a:lnTo>
                      <a:pt x="0" y="720000"/>
                    </a:lnTo>
                    <a:close/>
                  </a:path>
                </a:pathLst>
              </a:cu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de-DE" dirty="0" smtClean="0"/>
                  <a:t>B</a:t>
                </a:r>
                <a:r>
                  <a:rPr lang="de-DE" baseline="30000" dirty="0" smtClean="0"/>
                  <a:t>3+</a:t>
                </a:r>
                <a:endParaRPr lang="de-DE" baseline="30000" dirty="0"/>
              </a:p>
            </p:txBody>
          </p:sp>
        </p:grpSp>
      </p:grpSp>
    </p:spTree>
    <p:extLst>
      <p:ext uri="{BB962C8B-B14F-4D97-AF65-F5344CB8AC3E}">
        <p14:creationId xmlns:p14="http://schemas.microsoft.com/office/powerpoint/2010/main" val="3382796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Überprüfe, Teil 1</a:t>
            </a:r>
            <a:endParaRPr lang="de-DE" dirty="0"/>
          </a:p>
        </p:txBody>
      </p:sp>
      <p:sp>
        <p:nvSpPr>
          <p:cNvPr id="3" name="Inhaltsplatzhalter 2"/>
          <p:cNvSpPr>
            <a:spLocks noGrp="1"/>
          </p:cNvSpPr>
          <p:nvPr>
            <p:ph idx="1"/>
          </p:nvPr>
        </p:nvSpPr>
        <p:spPr/>
        <p:txBody>
          <a:bodyPr anchor="ctr"/>
          <a:lstStyle/>
          <a:p>
            <a:pPr marL="0" indent="0">
              <a:spcBef>
                <a:spcPts val="0"/>
              </a:spcBef>
              <a:spcAft>
                <a:spcPts val="0"/>
              </a:spcAft>
              <a:buNone/>
            </a:pPr>
            <a:r>
              <a:rPr lang="de-DE" dirty="0" smtClean="0"/>
              <a:t>Rot und Blau im Modell stehen für die Art (Vorzeichen) der Ionen-Ladung: </a:t>
            </a:r>
            <a:r>
              <a:rPr lang="de-DE" b="1" dirty="0" smtClean="0">
                <a:solidFill>
                  <a:schemeClr val="accent1"/>
                </a:solidFill>
              </a:rPr>
              <a:t>rot</a:t>
            </a:r>
            <a:r>
              <a:rPr lang="de-DE" dirty="0" smtClean="0"/>
              <a:t> für </a:t>
            </a:r>
            <a:r>
              <a:rPr lang="de-DE" b="1" dirty="0" smtClean="0">
                <a:solidFill>
                  <a:schemeClr val="accent1"/>
                </a:solidFill>
              </a:rPr>
              <a:t>+</a:t>
            </a:r>
            <a:r>
              <a:rPr lang="de-DE" dirty="0" smtClean="0"/>
              <a:t>, </a:t>
            </a:r>
            <a:r>
              <a:rPr lang="de-DE" b="1" dirty="0" smtClean="0">
                <a:solidFill>
                  <a:schemeClr val="tx2"/>
                </a:solidFill>
              </a:rPr>
              <a:t>blau</a:t>
            </a:r>
            <a:r>
              <a:rPr lang="de-DE" dirty="0" smtClean="0"/>
              <a:t> für </a:t>
            </a:r>
            <a:r>
              <a:rPr lang="de-DE" b="1" dirty="0" smtClean="0">
                <a:solidFill>
                  <a:schemeClr val="tx2"/>
                </a:solidFill>
              </a:rPr>
              <a:t>-</a:t>
            </a:r>
            <a:r>
              <a:rPr lang="de-DE" dirty="0" smtClean="0"/>
              <a:t>.</a:t>
            </a:r>
          </a:p>
          <a:p>
            <a:pPr marL="0" indent="0">
              <a:spcBef>
                <a:spcPts val="0"/>
              </a:spcBef>
              <a:spcAft>
                <a:spcPts val="0"/>
              </a:spcAft>
              <a:buNone/>
            </a:pPr>
            <a:endParaRPr lang="de-DE" dirty="0" smtClean="0"/>
          </a:p>
          <a:p>
            <a:pPr marL="0" indent="0">
              <a:spcBef>
                <a:spcPts val="0"/>
              </a:spcBef>
              <a:spcAft>
                <a:spcPts val="0"/>
              </a:spcAft>
              <a:buNone/>
            </a:pPr>
            <a:r>
              <a:rPr lang="de-DE" dirty="0" smtClean="0">
                <a:solidFill>
                  <a:schemeClr val="tx2"/>
                </a:solidFill>
              </a:rPr>
              <a:t>Mit </a:t>
            </a:r>
            <a:r>
              <a:rPr lang="de-DE" b="1" dirty="0" smtClean="0">
                <a:solidFill>
                  <a:schemeClr val="tx2"/>
                </a:solidFill>
              </a:rPr>
              <a:t>Modell 3</a:t>
            </a:r>
            <a:r>
              <a:rPr lang="de-DE" dirty="0" smtClean="0">
                <a:solidFill>
                  <a:schemeClr val="tx2"/>
                </a:solidFill>
              </a:rPr>
              <a:t> kannst du herausfinden, warum immer rot und blau, + und -, zusammen gehen.</a:t>
            </a:r>
          </a:p>
          <a:p>
            <a:pPr marL="0" indent="0">
              <a:spcBef>
                <a:spcPts val="0"/>
              </a:spcBef>
              <a:spcAft>
                <a:spcPts val="0"/>
              </a:spcAft>
              <a:buNone/>
            </a:pPr>
            <a:endParaRPr lang="de-DE" dirty="0" smtClean="0">
              <a:solidFill>
                <a:schemeClr val="tx2"/>
              </a:solidFill>
            </a:endParaRPr>
          </a:p>
          <a:p>
            <a:pPr marL="0" indent="0">
              <a:spcBef>
                <a:spcPts val="0"/>
              </a:spcBef>
              <a:spcAft>
                <a:spcPts val="0"/>
              </a:spcAft>
              <a:buNone/>
            </a:pPr>
            <a:r>
              <a:rPr lang="de-DE" dirty="0" smtClean="0"/>
              <a:t>Modell 3 besteht aus:</a:t>
            </a:r>
          </a:p>
          <a:p>
            <a:pPr marL="342900" indent="-342900">
              <a:spcBef>
                <a:spcPts val="0"/>
              </a:spcBef>
              <a:spcAft>
                <a:spcPts val="0"/>
              </a:spcAft>
              <a:buFont typeface="Arial" panose="020B0604020202020204" pitchFamily="34" charset="0"/>
              <a:buChar char="•"/>
            </a:pPr>
            <a:r>
              <a:rPr lang="de-DE" dirty="0" smtClean="0"/>
              <a:t>zwei Trink-Halmen, die mit einer dünnen Schnur zusammen gebunden sind und</a:t>
            </a:r>
          </a:p>
          <a:p>
            <a:pPr marL="342900" indent="-342900">
              <a:spcBef>
                <a:spcPts val="0"/>
              </a:spcBef>
              <a:spcAft>
                <a:spcPts val="0"/>
              </a:spcAft>
              <a:buFont typeface="Arial" panose="020B0604020202020204" pitchFamily="34" charset="0"/>
              <a:buChar char="•"/>
            </a:pPr>
            <a:r>
              <a:rPr lang="de-DE" dirty="0" smtClean="0"/>
              <a:t>einem weißen Seidentuch.</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39</a:t>
            </a:fld>
            <a:endParaRPr lang="de-DE"/>
          </a:p>
        </p:txBody>
      </p:sp>
      <p:pic>
        <p:nvPicPr>
          <p:cNvPr id="8"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Tree>
    <p:extLst>
      <p:ext uri="{BB962C8B-B14F-4D97-AF65-F5344CB8AC3E}">
        <p14:creationId xmlns:p14="http://schemas.microsoft.com/office/powerpoint/2010/main" val="71454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a:t>
            </a:fld>
            <a:endParaRPr lang="de-DE"/>
          </a:p>
        </p:txBody>
      </p:sp>
    </p:spTree>
    <p:extLst>
      <p:ext uri="{BB962C8B-B14F-4D97-AF65-F5344CB8AC3E}">
        <p14:creationId xmlns:p14="http://schemas.microsoft.com/office/powerpoint/2010/main" val="3017645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40</a:t>
            </a:fld>
            <a:endParaRPr lang="de-DE"/>
          </a:p>
        </p:txBody>
      </p:sp>
    </p:spTree>
    <p:extLst>
      <p:ext uri="{BB962C8B-B14F-4D97-AF65-F5344CB8AC3E}">
        <p14:creationId xmlns:p14="http://schemas.microsoft.com/office/powerpoint/2010/main" val="168203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Überprüfe, Teil 1</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Reibe beide Trink-Halme gleichzeitig mit dem Seidentuch. Fasse dann den Faden an der Stelle an, an der das kurze Stück Trink-Halm angebracht ist. Lass die Trink-Halme frei hängen.</a:t>
            </a:r>
          </a:p>
          <a:p>
            <a:pPr marL="0" indent="0">
              <a:buNone/>
            </a:pPr>
            <a:endParaRPr lang="de-DE" dirty="0"/>
          </a:p>
          <a:p>
            <a:pPr marL="0" indent="0">
              <a:buNone/>
            </a:pPr>
            <a:endParaRPr lang="de-DE" dirty="0"/>
          </a:p>
          <a:p>
            <a:pPr marL="0" indent="0">
              <a:buNone/>
            </a:pPr>
            <a:r>
              <a:rPr lang="de-DE" dirty="0" smtClean="0">
                <a:solidFill>
                  <a:schemeClr val="tx2"/>
                </a:solidFill>
              </a:rPr>
              <a:t>Beobachte.</a:t>
            </a:r>
            <a:endParaRPr lang="de-DE" dirty="0">
              <a:solidFill>
                <a:schemeClr val="tx2"/>
              </a:solidFill>
            </a:endParaRPr>
          </a:p>
          <a:p>
            <a:pPr marL="0" indent="0">
              <a:buNone/>
            </a:pPr>
            <a:endParaRPr lang="de-DE" dirty="0" smtClean="0">
              <a:solidFill>
                <a:schemeClr val="tx2"/>
              </a:solidFill>
            </a:endParaRPr>
          </a:p>
          <a:p>
            <a:pPr marL="0" indent="0">
              <a:buNone/>
            </a:pPr>
            <a:endParaRPr lang="de-DE" dirty="0" smtClean="0">
              <a:solidFill>
                <a:schemeClr val="tx2"/>
              </a:solidFill>
            </a:endParaRPr>
          </a:p>
          <a:p>
            <a:pPr marL="0" indent="0">
              <a:buNone/>
            </a:pPr>
            <a:endParaRPr lang="de-DE" dirty="0" smtClean="0">
              <a:solidFill>
                <a:schemeClr val="tx2"/>
              </a:solidFill>
            </a:endParaRPr>
          </a:p>
          <a:p>
            <a:pPr marL="0" indent="0">
              <a:buNone/>
            </a:pPr>
            <a:r>
              <a:rPr lang="de-DE" dirty="0" smtClean="0">
                <a:solidFill>
                  <a:schemeClr val="tx2"/>
                </a:solidFill>
              </a:rPr>
              <a:t>Halte die Beobachtung fest.</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pPr/>
              <a:t>41</a:t>
            </a:fld>
            <a:endParaRPr lang="de-DE"/>
          </a:p>
        </p:txBody>
      </p:sp>
      <p:pic>
        <p:nvPicPr>
          <p:cNvPr id="13"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
        <p:nvSpPr>
          <p:cNvPr id="5" name="Inhaltsplatzhalter 4"/>
          <p:cNvSpPr>
            <a:spLocks noGrp="1"/>
          </p:cNvSpPr>
          <p:nvPr>
            <p:ph sz="quarter" idx="14"/>
          </p:nvPr>
        </p:nvSpPr>
        <p:spPr/>
        <p:txBody>
          <a:bodyPr/>
          <a:lstStyle/>
          <a:p>
            <a:endParaRPr lang="de-DE"/>
          </a:p>
        </p:txBody>
      </p:sp>
      <p:sp>
        <p:nvSpPr>
          <p:cNvPr id="8" name="Inhaltsplatzhalter 7"/>
          <p:cNvSpPr>
            <a:spLocks noGrp="1"/>
          </p:cNvSpPr>
          <p:nvPr>
            <p:ph sz="quarter" idx="15"/>
          </p:nvPr>
        </p:nvSpPr>
        <p:spPr/>
        <p:txBody>
          <a:bodyPr/>
          <a:lstStyle/>
          <a:p>
            <a:endParaRPr lang="de-DE"/>
          </a:p>
        </p:txBody>
      </p:sp>
      <p:pic>
        <p:nvPicPr>
          <p:cNvPr id="12" name="Inhaltsplatzhalter 2"/>
          <p:cNvPicPr>
            <a:picLocks noGrp="1" noChangeAspect="1"/>
          </p:cNvPicPr>
          <p:nvPr>
            <p:ph sz="quarter" idx="16"/>
          </p:nvPr>
        </p:nvPicPr>
        <p:blipFill>
          <a:blip r:embed="rId3"/>
          <a:stretch>
            <a:fillRect/>
          </a:stretch>
        </p:blipFill>
        <p:spPr>
          <a:prstGeom prst="rect">
            <a:avLst/>
          </a:prstGeom>
        </p:spPr>
      </p:pic>
      <p:pic>
        <p:nvPicPr>
          <p:cNvPr id="11" name="Inhaltsplatzhalter 12"/>
          <p:cNvPicPr>
            <a:picLocks noGrp="1" noChangeAspect="1"/>
          </p:cNvPicPr>
          <p:nvPr>
            <p:ph sz="quarter" idx="17"/>
          </p:nvPr>
        </p:nvPicPr>
        <p:blipFill>
          <a:blip r:embed="rId4"/>
          <a:stretch>
            <a:fillRect/>
          </a:stretch>
        </p:blipFill>
        <p:spPr>
          <a:xfrm>
            <a:off x="489001" y="4859338"/>
            <a:ext cx="785711" cy="900112"/>
          </a:xfrm>
          <a:prstGeom prst="rect">
            <a:avLst/>
          </a:prstGeom>
        </p:spPr>
      </p:pic>
    </p:spTree>
    <p:extLst>
      <p:ext uri="{BB962C8B-B14F-4D97-AF65-F5344CB8AC3E}">
        <p14:creationId xmlns:p14="http://schemas.microsoft.com/office/powerpoint/2010/main" val="2941874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42</a:t>
            </a:fld>
            <a:endParaRPr lang="de-DE"/>
          </a:p>
        </p:txBody>
      </p:sp>
    </p:spTree>
    <p:extLst>
      <p:ext uri="{BB962C8B-B14F-4D97-AF65-F5344CB8AC3E}">
        <p14:creationId xmlns:p14="http://schemas.microsoft.com/office/powerpoint/2010/main" val="2138011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43</a:t>
            </a:fld>
            <a:endParaRPr lang="de-DE"/>
          </a:p>
        </p:txBody>
      </p:sp>
    </p:spTree>
    <p:extLst>
      <p:ext uri="{BB962C8B-B14F-4D97-AF65-F5344CB8AC3E}">
        <p14:creationId xmlns:p14="http://schemas.microsoft.com/office/powerpoint/2010/main" val="3101827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Die beiden Trinkhalme weichen einander aus, sie stoßen sich ab.</a:t>
            </a:r>
          </a:p>
          <a:p>
            <a:endParaRPr lang="de-DE" dirty="0"/>
          </a:p>
          <a:p>
            <a:r>
              <a:rPr lang="de-DE" b="1" dirty="0" smtClean="0"/>
              <a:t>Erklärung</a:t>
            </a:r>
            <a:r>
              <a:rPr lang="de-DE" dirty="0" smtClean="0"/>
              <a:t>:</a:t>
            </a:r>
          </a:p>
          <a:p>
            <a:r>
              <a:rPr lang="de-DE" dirty="0" smtClean="0"/>
              <a:t>Das Reiben mit der Seide hat beide Halme aufgeladen.</a:t>
            </a:r>
          </a:p>
          <a:p>
            <a:endParaRPr lang="de-DE" dirty="0"/>
          </a:p>
          <a:p>
            <a:r>
              <a:rPr lang="de-DE" dirty="0" smtClean="0"/>
              <a:t>Sie sind genau gleich behandelt worden, besitzen also die gleiche Ladung.</a:t>
            </a:r>
          </a:p>
          <a:p>
            <a:endParaRPr lang="de-DE" dirty="0"/>
          </a:p>
          <a:p>
            <a:r>
              <a:rPr lang="de-DE" b="1" dirty="0" smtClean="0">
                <a:solidFill>
                  <a:schemeClr val="bg2"/>
                </a:solidFill>
              </a:rPr>
              <a:t>Gleiche Ladungen stoßen sich ab.</a:t>
            </a:r>
            <a:endParaRPr lang="de-DE" b="1" dirty="0">
              <a:solidFill>
                <a:schemeClr val="bg2"/>
              </a:solidFill>
            </a:endParaRPr>
          </a:p>
        </p:txBody>
      </p:sp>
      <p:sp>
        <p:nvSpPr>
          <p:cNvPr id="3" name="Foliennummernplatzhalter 2"/>
          <p:cNvSpPr>
            <a:spLocks noGrp="1"/>
          </p:cNvSpPr>
          <p:nvPr>
            <p:ph type="sldNum" sz="quarter" idx="12"/>
          </p:nvPr>
        </p:nvSpPr>
        <p:spPr/>
        <p:txBody>
          <a:bodyPr/>
          <a:lstStyle/>
          <a:p>
            <a:fld id="{649AAC7D-4B30-4604-BD35-0C4E56313D0D}" type="slidenum">
              <a:rPr lang="de-DE" smtClean="0"/>
              <a:t>44</a:t>
            </a:fld>
            <a:endParaRPr lang="de-DE"/>
          </a:p>
        </p:txBody>
      </p:sp>
    </p:spTree>
    <p:extLst>
      <p:ext uri="{BB962C8B-B14F-4D97-AF65-F5344CB8AC3E}">
        <p14:creationId xmlns:p14="http://schemas.microsoft.com/office/powerpoint/2010/main" val="1831127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Überprüfe, Teil 2</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Schiebe nun deine Hand vorsichtig genau zwischen die Trink-Halme, ohne sie zu berühren.</a:t>
            </a:r>
          </a:p>
          <a:p>
            <a:pPr marL="0" indent="0">
              <a:buNone/>
            </a:pPr>
            <a:endParaRPr lang="de-DE" dirty="0"/>
          </a:p>
          <a:p>
            <a:pPr marL="0" indent="0">
              <a:buNone/>
            </a:pPr>
            <a:endParaRPr lang="de-DE" dirty="0" smtClean="0"/>
          </a:p>
          <a:p>
            <a:pPr marL="0" indent="0">
              <a:buNone/>
            </a:pPr>
            <a:endParaRPr lang="de-DE" dirty="0" smtClean="0"/>
          </a:p>
          <a:p>
            <a:pPr marL="0" indent="0">
              <a:buNone/>
            </a:pPr>
            <a:endParaRPr lang="de-DE" dirty="0"/>
          </a:p>
          <a:p>
            <a:pPr marL="0" indent="0">
              <a:buNone/>
            </a:pPr>
            <a:r>
              <a:rPr lang="de-DE" dirty="0" smtClean="0">
                <a:solidFill>
                  <a:schemeClr val="tx2"/>
                </a:solidFill>
              </a:rPr>
              <a:t>Beobachte.</a:t>
            </a:r>
            <a:endParaRPr lang="de-DE" dirty="0">
              <a:solidFill>
                <a:schemeClr val="tx2"/>
              </a:solidFill>
            </a:endParaRPr>
          </a:p>
          <a:p>
            <a:pPr marL="0" indent="0">
              <a:buNone/>
            </a:pPr>
            <a:endParaRPr lang="de-DE" dirty="0" smtClean="0">
              <a:solidFill>
                <a:schemeClr val="tx2"/>
              </a:solidFill>
            </a:endParaRPr>
          </a:p>
          <a:p>
            <a:pPr marL="0" indent="0">
              <a:buNone/>
            </a:pPr>
            <a:endParaRPr lang="de-DE" dirty="0" smtClean="0">
              <a:solidFill>
                <a:schemeClr val="tx2"/>
              </a:solidFill>
            </a:endParaRPr>
          </a:p>
          <a:p>
            <a:pPr marL="0" indent="0">
              <a:buNone/>
            </a:pPr>
            <a:endParaRPr lang="de-DE" dirty="0" smtClean="0">
              <a:solidFill>
                <a:schemeClr val="tx2"/>
              </a:solidFill>
            </a:endParaRPr>
          </a:p>
          <a:p>
            <a:pPr marL="0" indent="0">
              <a:buNone/>
            </a:pPr>
            <a:r>
              <a:rPr lang="de-DE" dirty="0" smtClean="0">
                <a:solidFill>
                  <a:schemeClr val="tx2"/>
                </a:solidFill>
              </a:rPr>
              <a:t>Halte die Beobachtung fest.</a:t>
            </a:r>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pPr/>
              <a:t>45</a:t>
            </a:fld>
            <a:endParaRPr lang="de-DE"/>
          </a:p>
        </p:txBody>
      </p:sp>
      <p:pic>
        <p:nvPicPr>
          <p:cNvPr id="13"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
        <p:nvSpPr>
          <p:cNvPr id="5" name="Inhaltsplatzhalter 4"/>
          <p:cNvSpPr>
            <a:spLocks noGrp="1"/>
          </p:cNvSpPr>
          <p:nvPr>
            <p:ph sz="quarter" idx="14"/>
          </p:nvPr>
        </p:nvSpPr>
        <p:spPr/>
        <p:txBody>
          <a:bodyPr/>
          <a:lstStyle/>
          <a:p>
            <a:endParaRPr lang="de-DE"/>
          </a:p>
        </p:txBody>
      </p:sp>
      <p:sp>
        <p:nvSpPr>
          <p:cNvPr id="8" name="Inhaltsplatzhalter 7"/>
          <p:cNvSpPr>
            <a:spLocks noGrp="1"/>
          </p:cNvSpPr>
          <p:nvPr>
            <p:ph sz="quarter" idx="15"/>
          </p:nvPr>
        </p:nvSpPr>
        <p:spPr/>
        <p:txBody>
          <a:bodyPr/>
          <a:lstStyle/>
          <a:p>
            <a:endParaRPr lang="de-DE"/>
          </a:p>
        </p:txBody>
      </p:sp>
      <p:pic>
        <p:nvPicPr>
          <p:cNvPr id="12" name="Inhaltsplatzhalter 2"/>
          <p:cNvPicPr>
            <a:picLocks noGrp="1" noChangeAspect="1"/>
          </p:cNvPicPr>
          <p:nvPr>
            <p:ph sz="quarter" idx="16"/>
          </p:nvPr>
        </p:nvPicPr>
        <p:blipFill>
          <a:blip r:embed="rId3"/>
          <a:stretch>
            <a:fillRect/>
          </a:stretch>
        </p:blipFill>
        <p:spPr>
          <a:prstGeom prst="rect">
            <a:avLst/>
          </a:prstGeom>
        </p:spPr>
      </p:pic>
      <p:pic>
        <p:nvPicPr>
          <p:cNvPr id="11" name="Inhaltsplatzhalter 12"/>
          <p:cNvPicPr>
            <a:picLocks noGrp="1" noChangeAspect="1"/>
          </p:cNvPicPr>
          <p:nvPr>
            <p:ph sz="quarter" idx="17"/>
          </p:nvPr>
        </p:nvPicPr>
        <p:blipFill>
          <a:blip r:embed="rId4"/>
          <a:stretch>
            <a:fillRect/>
          </a:stretch>
        </p:blipFill>
        <p:spPr>
          <a:xfrm>
            <a:off x="489001" y="4859338"/>
            <a:ext cx="785711" cy="900112"/>
          </a:xfrm>
          <a:prstGeom prst="rect">
            <a:avLst/>
          </a:prstGeom>
        </p:spPr>
      </p:pic>
    </p:spTree>
    <p:extLst>
      <p:ext uri="{BB962C8B-B14F-4D97-AF65-F5344CB8AC3E}">
        <p14:creationId xmlns:p14="http://schemas.microsoft.com/office/powerpoint/2010/main" val="914687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46</a:t>
            </a:fld>
            <a:endParaRPr lang="de-DE"/>
          </a:p>
        </p:txBody>
      </p:sp>
    </p:spTree>
    <p:extLst>
      <p:ext uri="{BB962C8B-B14F-4D97-AF65-F5344CB8AC3E}">
        <p14:creationId xmlns:p14="http://schemas.microsoft.com/office/powerpoint/2010/main" val="4096416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47</a:t>
            </a:fld>
            <a:endParaRPr lang="de-DE"/>
          </a:p>
        </p:txBody>
      </p:sp>
    </p:spTree>
    <p:extLst>
      <p:ext uri="{BB962C8B-B14F-4D97-AF65-F5344CB8AC3E}">
        <p14:creationId xmlns:p14="http://schemas.microsoft.com/office/powerpoint/2010/main" val="567488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Die beiden Trinkhalme nähern sich der Hand an.</a:t>
            </a:r>
          </a:p>
          <a:p>
            <a:endParaRPr lang="de-DE" dirty="0"/>
          </a:p>
          <a:p>
            <a:r>
              <a:rPr lang="de-DE" b="1" dirty="0" smtClean="0"/>
              <a:t>Erklärung</a:t>
            </a:r>
            <a:r>
              <a:rPr lang="de-DE" dirty="0" smtClean="0"/>
              <a:t>:</a:t>
            </a:r>
          </a:p>
          <a:p>
            <a:r>
              <a:rPr lang="de-DE" dirty="0" smtClean="0"/>
              <a:t>Durch das Reiben mit der Seide hast du Ladungen getrennt: die Trink-Halme haben die eine, das Tuch und du selber (also auch die Hand) die andere Ladung.</a:t>
            </a:r>
          </a:p>
          <a:p>
            <a:endParaRPr lang="de-DE" dirty="0"/>
          </a:p>
          <a:p>
            <a:r>
              <a:rPr lang="de-DE" b="1" dirty="0" smtClean="0">
                <a:solidFill>
                  <a:schemeClr val="bg2"/>
                </a:solidFill>
              </a:rPr>
              <a:t>Ungleiche Ladungen ziehen sich an.</a:t>
            </a:r>
            <a:endParaRPr lang="de-DE" b="1" dirty="0">
              <a:solidFill>
                <a:schemeClr val="bg2"/>
              </a:solidFill>
            </a:endParaRPr>
          </a:p>
        </p:txBody>
      </p:sp>
      <p:sp>
        <p:nvSpPr>
          <p:cNvPr id="3" name="Foliennummernplatzhalter 2"/>
          <p:cNvSpPr>
            <a:spLocks noGrp="1"/>
          </p:cNvSpPr>
          <p:nvPr>
            <p:ph type="sldNum" sz="quarter" idx="12"/>
          </p:nvPr>
        </p:nvSpPr>
        <p:spPr/>
        <p:txBody>
          <a:bodyPr/>
          <a:lstStyle/>
          <a:p>
            <a:fld id="{649AAC7D-4B30-4604-BD35-0C4E56313D0D}" type="slidenum">
              <a:rPr lang="de-DE" smtClean="0"/>
              <a:t>48</a:t>
            </a:fld>
            <a:endParaRPr lang="de-DE"/>
          </a:p>
        </p:txBody>
      </p:sp>
    </p:spTree>
    <p:extLst>
      <p:ext uri="{BB962C8B-B14F-4D97-AF65-F5344CB8AC3E}">
        <p14:creationId xmlns:p14="http://schemas.microsoft.com/office/powerpoint/2010/main" val="26886849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5 von 5</a:t>
            </a:r>
            <a:endParaRPr lang="de-DE" dirty="0"/>
          </a:p>
        </p:txBody>
      </p:sp>
      <p:sp>
        <p:nvSpPr>
          <p:cNvPr id="3" name="Inhaltsplatzhalter 2"/>
          <p:cNvSpPr>
            <a:spLocks noGrp="1"/>
          </p:cNvSpPr>
          <p:nvPr>
            <p:ph idx="1"/>
          </p:nvPr>
        </p:nvSpPr>
        <p:spPr/>
        <p:txBody>
          <a:bodyPr/>
          <a:lstStyle/>
          <a:p>
            <a:r>
              <a:rPr lang="de-DE" dirty="0" smtClean="0"/>
              <a:t>Zacken und Lücken im Modell 2 stehen für die Höhe der Ionen-Ladung. Z. B. zwei Zacken bedeuten Ladung 2+, zwei Lücken 2-.</a:t>
            </a:r>
          </a:p>
          <a:p>
            <a:endParaRPr lang="de-DE" dirty="0"/>
          </a:p>
          <a:p>
            <a:r>
              <a:rPr lang="de-DE" dirty="0" smtClean="0">
                <a:solidFill>
                  <a:schemeClr val="tx2"/>
                </a:solidFill>
              </a:rPr>
              <a:t>Stelle eine Vermutung anhand des Modells auf, zwischen welchen Teilen der drei Verbindungen die höchsten Kräfte wirken werden.</a:t>
            </a:r>
          </a:p>
          <a:p>
            <a:endParaRPr lang="de-DE" dirty="0"/>
          </a:p>
          <a:p>
            <a:pPr marL="357188" indent="-357188">
              <a:buFont typeface="+mj-lt"/>
              <a:buAutoNum type="alphaLcParenR"/>
            </a:pPr>
            <a:r>
              <a:rPr lang="de-DE" dirty="0" smtClean="0"/>
              <a:t> </a:t>
            </a:r>
            <a:r>
              <a:rPr lang="de-DE" dirty="0" err="1" smtClean="0">
                <a:solidFill>
                  <a:schemeClr val="accent1"/>
                </a:solidFill>
              </a:rPr>
              <a:t>Na</a:t>
            </a:r>
            <a:r>
              <a:rPr lang="de-DE" baseline="30000" dirty="0" err="1" smtClean="0">
                <a:solidFill>
                  <a:schemeClr val="accent1"/>
                </a:solidFill>
              </a:rPr>
              <a:t>+</a:t>
            </a:r>
            <a:r>
              <a:rPr lang="de-DE" dirty="0" err="1" smtClean="0">
                <a:solidFill>
                  <a:schemeClr val="tx2"/>
                </a:solidFill>
              </a:rPr>
              <a:t>Cl</a:t>
            </a:r>
            <a:r>
              <a:rPr lang="de-DE" baseline="30000" dirty="0" smtClean="0">
                <a:solidFill>
                  <a:schemeClr val="tx2"/>
                </a:solidFill>
              </a:rPr>
              <a:t>-</a:t>
            </a:r>
            <a:endParaRPr lang="de-DE" baseline="30000" dirty="0">
              <a:solidFill>
                <a:schemeClr val="tx2"/>
              </a:solidFill>
            </a:endParaRPr>
          </a:p>
          <a:p>
            <a:pPr marL="357188" indent="-357188">
              <a:buFont typeface="+mj-lt"/>
              <a:buAutoNum type="alphaLcParenR"/>
            </a:pPr>
            <a:r>
              <a:rPr lang="de-DE" dirty="0" smtClean="0"/>
              <a:t> </a:t>
            </a:r>
            <a:r>
              <a:rPr lang="de-DE" dirty="0" smtClean="0">
                <a:solidFill>
                  <a:schemeClr val="accent1"/>
                </a:solidFill>
              </a:rPr>
              <a:t>Mg</a:t>
            </a:r>
            <a:r>
              <a:rPr lang="de-DE" baseline="30000" dirty="0" smtClean="0">
                <a:solidFill>
                  <a:schemeClr val="accent1"/>
                </a:solidFill>
              </a:rPr>
              <a:t>2+</a:t>
            </a:r>
            <a:r>
              <a:rPr lang="de-DE" dirty="0" smtClean="0">
                <a:solidFill>
                  <a:schemeClr val="tx2"/>
                </a:solidFill>
              </a:rPr>
              <a:t>O</a:t>
            </a:r>
            <a:r>
              <a:rPr lang="de-DE" baseline="30000" dirty="0" smtClean="0">
                <a:solidFill>
                  <a:schemeClr val="tx2"/>
                </a:solidFill>
              </a:rPr>
              <a:t>2-</a:t>
            </a:r>
            <a:endParaRPr lang="de-DE" baseline="30000" dirty="0">
              <a:solidFill>
                <a:schemeClr val="tx2"/>
              </a:solidFill>
            </a:endParaRPr>
          </a:p>
          <a:p>
            <a:pPr marL="357188" indent="-357188">
              <a:buFont typeface="+mj-lt"/>
              <a:buAutoNum type="alphaLcParenR"/>
            </a:pPr>
            <a:r>
              <a:rPr lang="de-DE" dirty="0" smtClean="0"/>
              <a:t> </a:t>
            </a:r>
            <a:r>
              <a:rPr lang="de-DE" dirty="0" smtClean="0">
                <a:solidFill>
                  <a:schemeClr val="accent1"/>
                </a:solidFill>
              </a:rPr>
              <a:t>B</a:t>
            </a:r>
            <a:r>
              <a:rPr lang="de-DE" baseline="30000" dirty="0" smtClean="0">
                <a:solidFill>
                  <a:schemeClr val="accent1"/>
                </a:solidFill>
              </a:rPr>
              <a:t>3+</a:t>
            </a:r>
            <a:r>
              <a:rPr lang="de-DE" dirty="0" smtClean="0">
                <a:solidFill>
                  <a:schemeClr val="tx2"/>
                </a:solidFill>
              </a:rPr>
              <a:t>N</a:t>
            </a:r>
            <a:r>
              <a:rPr lang="de-DE" baseline="30000" dirty="0" smtClean="0">
                <a:solidFill>
                  <a:schemeClr val="tx2"/>
                </a:solidFill>
              </a:rPr>
              <a:t>3-</a:t>
            </a:r>
            <a:endParaRPr lang="de-DE" baseline="30000" dirty="0">
              <a:solidFill>
                <a:schemeClr val="tx2"/>
              </a:solidFill>
            </a:endParaRPr>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49</a:t>
            </a:fld>
            <a:endParaRPr lang="de-DE"/>
          </a:p>
        </p:txBody>
      </p:sp>
      <p:pic>
        <p:nvPicPr>
          <p:cNvPr id="10"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pic>
        <p:nvPicPr>
          <p:cNvPr id="9"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7" name="Textplatzhalter 6"/>
          <p:cNvSpPr>
            <a:spLocks noGrp="1"/>
          </p:cNvSpPr>
          <p:nvPr>
            <p:ph type="body" sz="quarter" idx="15"/>
          </p:nvPr>
        </p:nvSpPr>
        <p:spPr/>
        <p:txBody>
          <a:bodyPr/>
          <a:lstStyle/>
          <a:p>
            <a:r>
              <a:rPr lang="de-DE" dirty="0" smtClean="0"/>
              <a:t>Notiere, wieso du zu der Vermutung kommst</a:t>
            </a:r>
            <a:endParaRPr lang="de-DE" dirty="0"/>
          </a:p>
        </p:txBody>
      </p:sp>
    </p:spTree>
    <p:extLst>
      <p:ext uri="{BB962C8B-B14F-4D97-AF65-F5344CB8AC3E}">
        <p14:creationId xmlns:p14="http://schemas.microsoft.com/office/powerpoint/2010/main" val="144241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a:t>
            </a:fld>
            <a:endParaRPr lang="de-DE"/>
          </a:p>
        </p:txBody>
      </p:sp>
    </p:spTree>
    <p:extLst>
      <p:ext uri="{BB962C8B-B14F-4D97-AF65-F5344CB8AC3E}">
        <p14:creationId xmlns:p14="http://schemas.microsoft.com/office/powerpoint/2010/main" val="3319789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50</a:t>
            </a:fld>
            <a:endParaRPr lang="de-DE"/>
          </a:p>
        </p:txBody>
      </p:sp>
    </p:spTree>
    <p:extLst>
      <p:ext uri="{BB962C8B-B14F-4D97-AF65-F5344CB8AC3E}">
        <p14:creationId xmlns:p14="http://schemas.microsoft.com/office/powerpoint/2010/main" val="345844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51</a:t>
            </a:fld>
            <a:endParaRPr lang="de-DE"/>
          </a:p>
        </p:txBody>
      </p:sp>
    </p:spTree>
    <p:extLst>
      <p:ext uri="{BB962C8B-B14F-4D97-AF65-F5344CB8AC3E}">
        <p14:creationId xmlns:p14="http://schemas.microsoft.com/office/powerpoint/2010/main" val="41277417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Du vermutest sicher, dass die Teile umso stärker zusammen halten, je höher ihre Ladung ist.</a:t>
            </a:r>
          </a:p>
          <a:p>
            <a:endParaRPr lang="de-DE" dirty="0"/>
          </a:p>
          <a:p>
            <a:r>
              <a:rPr lang="de-DE" dirty="0" smtClean="0"/>
              <a:t>An Modell 2 erkennt man die Höhe der Ladung an </a:t>
            </a:r>
            <a:r>
              <a:rPr lang="de-DE" dirty="0"/>
              <a:t> der Anzahl der Zacken und </a:t>
            </a:r>
            <a:r>
              <a:rPr lang="de-DE" dirty="0" smtClean="0"/>
              <a:t>Lücken.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52</a:t>
            </a:fld>
            <a:endParaRPr lang="de-DE"/>
          </a:p>
        </p:txBody>
      </p:sp>
    </p:spTree>
    <p:extLst>
      <p:ext uri="{BB962C8B-B14F-4D97-AF65-F5344CB8AC3E}">
        <p14:creationId xmlns:p14="http://schemas.microsoft.com/office/powerpoint/2010/main" val="22695994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Grenzen des Puzzle-Modells</a:t>
            </a:r>
            <a:endParaRPr lang="de-DE" dirty="0"/>
          </a:p>
        </p:txBody>
      </p:sp>
      <p:sp>
        <p:nvSpPr>
          <p:cNvPr id="8" name="Inhaltsplatzhalter 7"/>
          <p:cNvSpPr>
            <a:spLocks noGrp="1"/>
          </p:cNvSpPr>
          <p:nvPr>
            <p:ph idx="1"/>
          </p:nvPr>
        </p:nvSpPr>
        <p:spPr/>
        <p:txBody>
          <a:bodyPr/>
          <a:lstStyle/>
          <a:p>
            <a:r>
              <a:rPr lang="de-DE" dirty="0" smtClean="0"/>
              <a:t>Modelle können nie die Wirklichkeit vollständig abbilden. Das Modell 2 zeigt gut, dass Ionen bezüglich ihrer Ladung zueinander „passen“ müssen: eine Formel-Einheit muss nach außen hin neutral werden.</a:t>
            </a:r>
          </a:p>
          <a:p>
            <a:endParaRPr lang="de-DE" dirty="0"/>
          </a:p>
          <a:p>
            <a:r>
              <a:rPr lang="de-DE" dirty="0" smtClean="0"/>
              <a:t>Bsp.: in </a:t>
            </a:r>
            <a:r>
              <a:rPr lang="de-DE" b="1" dirty="0" smtClean="0">
                <a:solidFill>
                  <a:srgbClr val="FF0000"/>
                </a:solidFill>
              </a:rPr>
              <a:t>Mg</a:t>
            </a:r>
            <a:r>
              <a:rPr lang="de-DE" b="1" baseline="30000" dirty="0" smtClean="0">
                <a:solidFill>
                  <a:srgbClr val="FF0000"/>
                </a:solidFill>
              </a:rPr>
              <a:t>2+</a:t>
            </a:r>
            <a:r>
              <a:rPr lang="de-DE" b="1" dirty="0" smtClean="0">
                <a:solidFill>
                  <a:schemeClr val="tx2"/>
                </a:solidFill>
              </a:rPr>
              <a:t>O</a:t>
            </a:r>
            <a:r>
              <a:rPr lang="de-DE" b="1" baseline="30000" dirty="0" smtClean="0">
                <a:solidFill>
                  <a:schemeClr val="tx2"/>
                </a:solidFill>
              </a:rPr>
              <a:t>2-</a:t>
            </a:r>
            <a:r>
              <a:rPr lang="de-DE" dirty="0" smtClean="0"/>
              <a:t> heben sich die beiden positiven und negativen Ladungen auf.</a:t>
            </a:r>
          </a:p>
          <a:p>
            <a:endParaRPr lang="de-DE" dirty="0"/>
          </a:p>
          <a:p>
            <a:r>
              <a:rPr lang="de-DE" dirty="0" smtClean="0"/>
              <a:t>Zwischen den Teilen von Modell 2 bestehen aber keine Anziehungskräfte. Du kannst nur vermuten, dass die umso höher sind, je mehr Ladungen auf dem Teil sitzen.</a:t>
            </a:r>
          </a:p>
          <a:p>
            <a:endParaRPr lang="de-DE" dirty="0"/>
          </a:p>
          <a:p>
            <a:r>
              <a:rPr lang="de-DE" dirty="0" smtClean="0"/>
              <a:t>Deswegen verwenden wir ein neues Modell.</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53</a:t>
            </a:fld>
            <a:endParaRPr lang="de-DE"/>
          </a:p>
        </p:txBody>
      </p:sp>
      <p:pic>
        <p:nvPicPr>
          <p:cNvPr id="7"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Tree>
    <p:extLst>
      <p:ext uri="{BB962C8B-B14F-4D97-AF65-F5344CB8AC3E}">
        <p14:creationId xmlns:p14="http://schemas.microsoft.com/office/powerpoint/2010/main" val="28367168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54</a:t>
            </a:fld>
            <a:endParaRPr lang="de-DE"/>
          </a:p>
        </p:txBody>
      </p:sp>
    </p:spTree>
    <p:extLst>
      <p:ext uri="{BB962C8B-B14F-4D97-AF65-F5344CB8AC3E}">
        <p14:creationId xmlns:p14="http://schemas.microsoft.com/office/powerpoint/2010/main" val="8749180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Farben sind komisch</a:t>
            </a:r>
            <a:endParaRPr lang="de-DE" dirty="0"/>
          </a:p>
        </p:txBody>
      </p:sp>
      <p:sp>
        <p:nvSpPr>
          <p:cNvPr id="3" name="Inhaltsplatzhalter 2"/>
          <p:cNvSpPr>
            <a:spLocks noGrp="1"/>
          </p:cNvSpPr>
          <p:nvPr>
            <p:ph idx="1"/>
          </p:nvPr>
        </p:nvSpPr>
        <p:spPr/>
        <p:txBody>
          <a:bodyPr/>
          <a:lstStyle/>
          <a:p>
            <a:r>
              <a:rPr lang="de-DE" dirty="0" smtClean="0"/>
              <a:t>Ist dir aufgefallen, dass andere Farben verwendet werden, wenn von </a:t>
            </a:r>
            <a:r>
              <a:rPr lang="de-DE" b="1" dirty="0" smtClean="0">
                <a:solidFill>
                  <a:schemeClr val="bg1">
                    <a:lumMod val="65000"/>
                  </a:schemeClr>
                </a:solidFill>
              </a:rPr>
              <a:t>Magnesium</a:t>
            </a:r>
            <a:r>
              <a:rPr lang="de-DE" dirty="0" smtClean="0"/>
              <a:t>- und </a:t>
            </a:r>
            <a:r>
              <a:rPr lang="de-DE" b="1" dirty="0" smtClean="0">
                <a:solidFill>
                  <a:srgbClr val="FFC000"/>
                </a:solidFill>
              </a:rPr>
              <a:t>Sauerstoff</a:t>
            </a:r>
            <a:r>
              <a:rPr lang="de-DE" b="1" dirty="0" smtClean="0"/>
              <a:t>-Atomen</a:t>
            </a:r>
            <a:r>
              <a:rPr lang="de-DE" dirty="0" smtClean="0"/>
              <a:t> die Rede ist, als von den entsprechenden Ionen </a:t>
            </a:r>
            <a:r>
              <a:rPr lang="de-DE" b="1" dirty="0" smtClean="0">
                <a:solidFill>
                  <a:schemeClr val="accent1"/>
                </a:solidFill>
              </a:rPr>
              <a:t>Mg</a:t>
            </a:r>
            <a:r>
              <a:rPr lang="de-DE" b="1" baseline="30000" dirty="0" smtClean="0">
                <a:solidFill>
                  <a:schemeClr val="accent1"/>
                </a:solidFill>
              </a:rPr>
              <a:t>2+</a:t>
            </a:r>
            <a:r>
              <a:rPr lang="de-DE" dirty="0" smtClean="0"/>
              <a:t> und </a:t>
            </a:r>
            <a:r>
              <a:rPr lang="de-DE" b="1" dirty="0" smtClean="0">
                <a:solidFill>
                  <a:schemeClr val="tx2"/>
                </a:solidFill>
              </a:rPr>
              <a:t>O</a:t>
            </a:r>
            <a:r>
              <a:rPr lang="de-DE" b="1" baseline="30000" dirty="0" smtClean="0">
                <a:solidFill>
                  <a:schemeClr val="tx2"/>
                </a:solidFill>
              </a:rPr>
              <a:t>2-</a:t>
            </a:r>
            <a:r>
              <a:rPr lang="de-DE" dirty="0" smtClean="0"/>
              <a:t>?</a:t>
            </a:r>
          </a:p>
          <a:p>
            <a:endParaRPr lang="de-DE" dirty="0"/>
          </a:p>
          <a:p>
            <a:r>
              <a:rPr lang="de-DE" dirty="0" smtClean="0"/>
              <a:t>In der Einheit Ionen-Bildung hast du gelernt, dass es eine riesengroße Änderung von Eigenschaften bedeutet, wenn z. B. ein </a:t>
            </a:r>
            <a:r>
              <a:rPr lang="de-DE" b="1" dirty="0" smtClean="0">
                <a:solidFill>
                  <a:srgbClr val="FFC000"/>
                </a:solidFill>
              </a:rPr>
              <a:t>Chlor</a:t>
            </a:r>
            <a:r>
              <a:rPr lang="de-DE" dirty="0" smtClean="0"/>
              <a:t>-Atom ein Elektron mehr bekommt.</a:t>
            </a:r>
          </a:p>
          <a:p>
            <a:endParaRPr lang="de-DE" dirty="0"/>
          </a:p>
          <a:p>
            <a:r>
              <a:rPr lang="de-DE" dirty="0" smtClean="0"/>
              <a:t>Diesen großen Unterschied gibt es zwischen allen Atomen und ihren Ionen. Wir stellen es durch die Farb-Änderung z. B. vom </a:t>
            </a:r>
            <a:r>
              <a:rPr lang="de-DE" b="1" dirty="0" smtClean="0">
                <a:solidFill>
                  <a:schemeClr val="bg1">
                    <a:lumMod val="65000"/>
                  </a:schemeClr>
                </a:solidFill>
              </a:rPr>
              <a:t>Magnesium</a:t>
            </a:r>
            <a:r>
              <a:rPr lang="de-DE" dirty="0" smtClean="0"/>
              <a:t>-</a:t>
            </a:r>
            <a:r>
              <a:rPr lang="de-DE" b="1" dirty="0" smtClean="0"/>
              <a:t>Atom</a:t>
            </a:r>
            <a:r>
              <a:rPr lang="de-DE" dirty="0" smtClean="0"/>
              <a:t> </a:t>
            </a:r>
            <a:r>
              <a:rPr lang="de-DE" b="1" dirty="0" smtClean="0">
                <a:solidFill>
                  <a:schemeClr val="bg1">
                    <a:lumMod val="65000"/>
                  </a:schemeClr>
                </a:solidFill>
              </a:rPr>
              <a:t>Mg</a:t>
            </a:r>
            <a:r>
              <a:rPr lang="de-DE" dirty="0" smtClean="0"/>
              <a:t> zu </a:t>
            </a:r>
            <a:r>
              <a:rPr lang="de-DE" b="1" dirty="0" smtClean="0">
                <a:solidFill>
                  <a:schemeClr val="accent1"/>
                </a:solidFill>
              </a:rPr>
              <a:t>Magnesium</a:t>
            </a:r>
            <a:r>
              <a:rPr lang="de-DE" dirty="0" smtClean="0"/>
              <a:t>-</a:t>
            </a:r>
            <a:r>
              <a:rPr lang="de-DE" b="1" dirty="0" smtClean="0"/>
              <a:t>Kation</a:t>
            </a:r>
            <a:r>
              <a:rPr lang="de-DE" dirty="0" smtClean="0"/>
              <a:t> </a:t>
            </a:r>
            <a:r>
              <a:rPr lang="de-DE" b="1" dirty="0" smtClean="0">
                <a:solidFill>
                  <a:schemeClr val="accent1"/>
                </a:solidFill>
              </a:rPr>
              <a:t>Mg</a:t>
            </a:r>
            <a:r>
              <a:rPr lang="de-DE" b="1" baseline="30000" dirty="0" smtClean="0">
                <a:solidFill>
                  <a:schemeClr val="accent1"/>
                </a:solidFill>
              </a:rPr>
              <a:t>2+</a:t>
            </a:r>
            <a:r>
              <a:rPr lang="de-DE" dirty="0" smtClean="0"/>
              <a:t> dar.</a:t>
            </a:r>
          </a:p>
          <a:p>
            <a:endParaRPr lang="de-DE" dirty="0"/>
          </a:p>
          <a:p>
            <a:r>
              <a:rPr lang="de-DE" dirty="0" smtClean="0"/>
              <a:t>Aber nun zum neuen Modell.</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55</a:t>
            </a:fld>
            <a:endParaRPr lang="de-DE"/>
          </a:p>
        </p:txBody>
      </p:sp>
      <p:pic>
        <p:nvPicPr>
          <p:cNvPr id="7"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Tree>
    <p:extLst>
      <p:ext uri="{BB962C8B-B14F-4D97-AF65-F5344CB8AC3E}">
        <p14:creationId xmlns:p14="http://schemas.microsoft.com/office/powerpoint/2010/main" val="2181693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56</a:t>
            </a:fld>
            <a:endParaRPr lang="de-DE"/>
          </a:p>
        </p:txBody>
      </p:sp>
    </p:spTree>
    <p:extLst>
      <p:ext uri="{BB962C8B-B14F-4D97-AF65-F5344CB8AC3E}">
        <p14:creationId xmlns:p14="http://schemas.microsoft.com/office/powerpoint/2010/main" val="23056656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neue Ionen-Modell</a:t>
            </a:r>
            <a:endParaRPr lang="de-DE" dirty="0"/>
          </a:p>
        </p:txBody>
      </p:sp>
      <p:sp>
        <p:nvSpPr>
          <p:cNvPr id="3" name="Inhaltsplatzhalter 2"/>
          <p:cNvSpPr>
            <a:spLocks noGrp="1"/>
          </p:cNvSpPr>
          <p:nvPr>
            <p:ph idx="1"/>
          </p:nvPr>
        </p:nvSpPr>
        <p:spPr/>
        <p:txBody>
          <a:bodyPr anchor="ctr"/>
          <a:lstStyle/>
          <a:p>
            <a:r>
              <a:rPr lang="de-DE" dirty="0" smtClean="0"/>
              <a:t>In das neue Ionen-Modell </a:t>
            </a:r>
            <a:r>
              <a:rPr lang="de-DE" b="1" dirty="0" smtClean="0"/>
              <a:t>Modell 4</a:t>
            </a:r>
            <a:r>
              <a:rPr lang="de-DE" dirty="0" smtClean="0"/>
              <a:t> sind die Ionen-Ladungen auch modellhaft eingebaut: je höher die Ladung ist, desto stärker ist der eingebaute Magnet.</a:t>
            </a:r>
          </a:p>
          <a:p>
            <a:endParaRPr lang="de-DE" dirty="0"/>
          </a:p>
          <a:p>
            <a:r>
              <a:rPr lang="de-DE" dirty="0" smtClean="0"/>
              <a:t>Du findest in der Kiste</a:t>
            </a:r>
          </a:p>
          <a:p>
            <a:pPr marL="185738" indent="-185738">
              <a:buFont typeface="Arial" panose="020B0604020202020204" pitchFamily="34" charset="0"/>
              <a:buChar char="•"/>
            </a:pPr>
            <a:r>
              <a:rPr lang="de-DE" dirty="0" smtClean="0"/>
              <a:t>das Modell eines </a:t>
            </a:r>
            <a:r>
              <a:rPr lang="de-DE" b="1" dirty="0" smtClean="0">
                <a:solidFill>
                  <a:schemeClr val="accent1"/>
                </a:solidFill>
              </a:rPr>
              <a:t>Kations</a:t>
            </a:r>
            <a:r>
              <a:rPr lang="de-DE" b="1" baseline="30000" dirty="0" smtClean="0">
                <a:solidFill>
                  <a:schemeClr val="accent1"/>
                </a:solidFill>
              </a:rPr>
              <a:t>1+</a:t>
            </a:r>
            <a:r>
              <a:rPr lang="de-DE" dirty="0" smtClean="0"/>
              <a:t> und eines </a:t>
            </a:r>
            <a:r>
              <a:rPr lang="de-DE" b="1" dirty="0" smtClean="0">
                <a:solidFill>
                  <a:schemeClr val="tx2"/>
                </a:solidFill>
              </a:rPr>
              <a:t>Anions</a:t>
            </a:r>
            <a:r>
              <a:rPr lang="de-DE" b="1" baseline="30000" dirty="0" smtClean="0">
                <a:solidFill>
                  <a:schemeClr val="tx2"/>
                </a:solidFill>
              </a:rPr>
              <a:t>1-</a:t>
            </a:r>
            <a:r>
              <a:rPr lang="de-DE" dirty="0" smtClean="0"/>
              <a:t>, sowie</a:t>
            </a:r>
          </a:p>
          <a:p>
            <a:pPr marL="185738" indent="-185738">
              <a:buFont typeface="Arial" panose="020B0604020202020204" pitchFamily="34" charset="0"/>
              <a:buChar char="•"/>
            </a:pPr>
            <a:r>
              <a:rPr lang="de-DE" dirty="0" smtClean="0"/>
              <a:t>das Modell eines </a:t>
            </a:r>
            <a:r>
              <a:rPr lang="de-DE" b="1" dirty="0" smtClean="0">
                <a:solidFill>
                  <a:schemeClr val="accent1"/>
                </a:solidFill>
              </a:rPr>
              <a:t>Kations</a:t>
            </a:r>
            <a:r>
              <a:rPr lang="de-DE" b="1" baseline="30000" dirty="0" smtClean="0">
                <a:solidFill>
                  <a:schemeClr val="accent1"/>
                </a:solidFill>
              </a:rPr>
              <a:t>3+</a:t>
            </a:r>
            <a:r>
              <a:rPr lang="de-DE" dirty="0" smtClean="0"/>
              <a:t> und eines </a:t>
            </a:r>
            <a:r>
              <a:rPr lang="de-DE" b="1" dirty="0" smtClean="0">
                <a:solidFill>
                  <a:schemeClr val="tx2"/>
                </a:solidFill>
              </a:rPr>
              <a:t>Anions</a:t>
            </a:r>
            <a:r>
              <a:rPr lang="de-DE" b="1" baseline="30000" dirty="0" smtClean="0">
                <a:solidFill>
                  <a:schemeClr val="tx2"/>
                </a:solidFill>
              </a:rPr>
              <a:t>3-</a:t>
            </a:r>
            <a:r>
              <a:rPr lang="de-DE" dirty="0" smtClean="0"/>
              <a:t>.</a:t>
            </a:r>
          </a:p>
          <a:p>
            <a:endParaRPr lang="de-DE" dirty="0"/>
          </a:p>
          <a:p>
            <a:endParaRPr lang="de-DE" dirty="0">
              <a:solidFill>
                <a:schemeClr val="tx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57</a:t>
            </a:fld>
            <a:endParaRPr lang="de-DE"/>
          </a:p>
        </p:txBody>
      </p:sp>
      <p:pic>
        <p:nvPicPr>
          <p:cNvPr id="7"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pic>
        <p:nvPicPr>
          <p:cNvPr id="8" name="Inhaltsplatzhalter 15"/>
          <p:cNvPicPr>
            <a:picLocks noGrp="1" noChangeAspect="1"/>
          </p:cNvPicPr>
          <p:nvPr>
            <p:ph sz="quarter" idx="14"/>
          </p:nvPr>
        </p:nvPicPr>
        <p:blipFill>
          <a:blip r:embed="rId3"/>
          <a:stretch>
            <a:fillRect/>
          </a:stretch>
        </p:blipFill>
        <p:spPr>
          <a:xfrm>
            <a:off x="720725" y="5251632"/>
            <a:ext cx="898525" cy="836248"/>
          </a:xfrm>
          <a:prstGeom prst="rect">
            <a:avLst/>
          </a:prstGeom>
        </p:spPr>
      </p:pic>
      <p:sp>
        <p:nvSpPr>
          <p:cNvPr id="6" name="Textplatzhalter 5"/>
          <p:cNvSpPr>
            <a:spLocks noGrp="1"/>
          </p:cNvSpPr>
          <p:nvPr>
            <p:ph type="body" sz="quarter" idx="15"/>
          </p:nvPr>
        </p:nvSpPr>
        <p:spPr/>
        <p:txBody>
          <a:bodyPr/>
          <a:lstStyle/>
          <a:p>
            <a:r>
              <a:rPr lang="de-DE" dirty="0"/>
              <a:t>Überprüfe, ob Modell 4 deine Vermutung von vorher über die Stärke der Bindungskräfte zwischen den Ionen bestätigt.</a:t>
            </a:r>
          </a:p>
        </p:txBody>
      </p:sp>
    </p:spTree>
    <p:extLst>
      <p:ext uri="{BB962C8B-B14F-4D97-AF65-F5344CB8AC3E}">
        <p14:creationId xmlns:p14="http://schemas.microsoft.com/office/powerpoint/2010/main" val="13010478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58</a:t>
            </a:fld>
            <a:endParaRPr lang="de-DE"/>
          </a:p>
        </p:txBody>
      </p:sp>
    </p:spTree>
    <p:extLst>
      <p:ext uri="{BB962C8B-B14F-4D97-AF65-F5344CB8AC3E}">
        <p14:creationId xmlns:p14="http://schemas.microsoft.com/office/powerpoint/2010/main" val="3779151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59</a:t>
            </a:fld>
            <a:endParaRPr lang="de-DE"/>
          </a:p>
        </p:txBody>
      </p:sp>
    </p:spTree>
    <p:extLst>
      <p:ext uri="{BB962C8B-B14F-4D97-AF65-F5344CB8AC3E}">
        <p14:creationId xmlns:p14="http://schemas.microsoft.com/office/powerpoint/2010/main" val="174980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In der Regel gelingt es dir mit bloßen Händen nicht, den Brocken zu teilen.</a:t>
            </a:r>
          </a:p>
          <a:p>
            <a:endParaRPr lang="de-DE" dirty="0"/>
          </a:p>
          <a:p>
            <a:r>
              <a:rPr lang="de-DE" dirty="0" smtClean="0"/>
              <a:t>Die Salz-Teilchen halten ganz schön fest zusammen.</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6</a:t>
            </a:fld>
            <a:endParaRPr lang="de-DE"/>
          </a:p>
        </p:txBody>
      </p:sp>
    </p:spTree>
    <p:extLst>
      <p:ext uri="{BB962C8B-B14F-4D97-AF65-F5344CB8AC3E}">
        <p14:creationId xmlns:p14="http://schemas.microsoft.com/office/powerpoint/2010/main" val="19253144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Natürlich hattest du recht.</a:t>
            </a:r>
          </a:p>
          <a:p>
            <a:endParaRPr lang="de-DE" dirty="0"/>
          </a:p>
          <a:p>
            <a:r>
              <a:rPr lang="de-DE" dirty="0" smtClean="0"/>
              <a:t>Jetzt fühlt man auch, dass sich die Ionen </a:t>
            </a:r>
            <a:r>
              <a:rPr lang="de-DE" b="1" dirty="0" smtClean="0"/>
              <a:t>umso stärker </a:t>
            </a:r>
            <a:r>
              <a:rPr lang="de-DE" dirty="0" smtClean="0"/>
              <a:t>anziehen, </a:t>
            </a:r>
            <a:r>
              <a:rPr lang="de-DE" b="1" dirty="0" smtClean="0"/>
              <a:t>je höher </a:t>
            </a:r>
            <a:r>
              <a:rPr lang="de-DE" dirty="0" smtClean="0"/>
              <a:t>ihre Ladung ist.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60</a:t>
            </a:fld>
            <a:endParaRPr lang="de-DE"/>
          </a:p>
        </p:txBody>
      </p:sp>
    </p:spTree>
    <p:extLst>
      <p:ext uri="{BB962C8B-B14F-4D97-AF65-F5344CB8AC3E}">
        <p14:creationId xmlns:p14="http://schemas.microsoft.com/office/powerpoint/2010/main" val="37111030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Wissenschaft bestätigt dein Ergebnis</a:t>
            </a:r>
            <a:endParaRPr lang="de-DE" dirty="0"/>
          </a:p>
        </p:txBody>
      </p:sp>
      <p:sp>
        <p:nvSpPr>
          <p:cNvPr id="3" name="Inhaltsplatzhalter 2"/>
          <p:cNvSpPr>
            <a:spLocks noGrp="1"/>
          </p:cNvSpPr>
          <p:nvPr>
            <p:ph idx="1"/>
          </p:nvPr>
        </p:nvSpPr>
        <p:spPr/>
        <p:txBody>
          <a:bodyPr/>
          <a:lstStyle/>
          <a:p>
            <a:r>
              <a:rPr lang="de-DE" dirty="0" smtClean="0"/>
              <a:t>Chemiker können die Bindungskräfte zwischen Ionen messen, allerdings nicht zwischen zwei einzelnen Teilchen, sondern zwischen jeweils gleich vielen (1Mol) Teilchen. </a:t>
            </a:r>
          </a:p>
          <a:p>
            <a:endParaRPr lang="de-DE" dirty="0" smtClean="0"/>
          </a:p>
          <a:p>
            <a:r>
              <a:rPr lang="de-DE" dirty="0" smtClean="0"/>
              <a:t>Hier die Ergebnisse:</a:t>
            </a:r>
          </a:p>
          <a:p>
            <a:endParaRPr lang="de-DE" dirty="0"/>
          </a:p>
          <a:p>
            <a:endParaRPr lang="de-DE" dirty="0" smtClean="0"/>
          </a:p>
          <a:p>
            <a:endParaRPr lang="de-DE" dirty="0"/>
          </a:p>
          <a:p>
            <a:endParaRPr lang="de-DE" dirty="0" smtClean="0"/>
          </a:p>
          <a:p>
            <a:endParaRPr lang="de-DE" dirty="0"/>
          </a:p>
          <a:p>
            <a:endParaRPr lang="de-DE" dirty="0" smtClean="0"/>
          </a:p>
          <a:p>
            <a:r>
              <a:rPr lang="de-DE" dirty="0" smtClean="0">
                <a:solidFill>
                  <a:schemeClr val="bg2"/>
                </a:solidFill>
              </a:rPr>
              <a:t>Die Ionen-Ladungen führen auf Grund ihrer elektrostatischen Anziehung zur Ionen-Bindung.</a:t>
            </a:r>
            <a:endParaRPr lang="de-DE" dirty="0">
              <a:solidFill>
                <a:schemeClr val="bg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61</a:t>
            </a:fld>
            <a:endParaRPr lang="de-DE"/>
          </a:p>
        </p:txBody>
      </p:sp>
      <p:pic>
        <p:nvPicPr>
          <p:cNvPr id="8"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2657020101"/>
              </p:ext>
            </p:extLst>
          </p:nvPr>
        </p:nvGraphicFramePr>
        <p:xfrm>
          <a:off x="2884029" y="3080507"/>
          <a:ext cx="4097343" cy="1483360"/>
        </p:xfrm>
        <a:graphic>
          <a:graphicData uri="http://schemas.openxmlformats.org/drawingml/2006/table">
            <a:tbl>
              <a:tblPr firstRow="1" bandRow="1">
                <a:effectLst/>
                <a:tableStyleId>{5C22544A-7EE6-4342-B048-85BDC9FD1C3A}</a:tableStyleId>
              </a:tblPr>
              <a:tblGrid>
                <a:gridCol w="1119875">
                  <a:extLst>
                    <a:ext uri="{9D8B030D-6E8A-4147-A177-3AD203B41FA5}">
                      <a16:colId xmlns:a16="http://schemas.microsoft.com/office/drawing/2014/main" val="2280401485"/>
                    </a:ext>
                  </a:extLst>
                </a:gridCol>
                <a:gridCol w="2977468">
                  <a:extLst>
                    <a:ext uri="{9D8B030D-6E8A-4147-A177-3AD203B41FA5}">
                      <a16:colId xmlns:a16="http://schemas.microsoft.com/office/drawing/2014/main" val="890472780"/>
                    </a:ext>
                  </a:extLst>
                </a:gridCol>
              </a:tblGrid>
              <a:tr h="370840">
                <a:tc>
                  <a:txBody>
                    <a:bodyPr/>
                    <a:lstStyle/>
                    <a:p>
                      <a:r>
                        <a:rPr lang="de-DE" b="0" dirty="0" smtClean="0">
                          <a:solidFill>
                            <a:schemeClr val="tx1"/>
                          </a:solidFill>
                        </a:rPr>
                        <a:t>Ionen</a:t>
                      </a:r>
                      <a:endParaRPr lang="de-D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b="0" dirty="0" smtClean="0">
                          <a:solidFill>
                            <a:schemeClr val="tx1"/>
                          </a:solidFill>
                        </a:rPr>
                        <a:t>Bindungskräfte</a:t>
                      </a:r>
                      <a:r>
                        <a:rPr lang="de-DE" b="0" baseline="0" dirty="0" smtClean="0">
                          <a:solidFill>
                            <a:schemeClr val="tx1"/>
                          </a:solidFill>
                        </a:rPr>
                        <a:t> in kJ/mol</a:t>
                      </a:r>
                      <a:endParaRPr lang="de-D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07367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err="1" smtClean="0">
                          <a:solidFill>
                            <a:srgbClr val="FF0000"/>
                          </a:solidFill>
                        </a:rPr>
                        <a:t>Na</a:t>
                      </a:r>
                      <a:r>
                        <a:rPr lang="de-DE" b="1" baseline="30000" dirty="0" err="1" smtClean="0">
                          <a:solidFill>
                            <a:srgbClr val="FF0000"/>
                          </a:solidFill>
                        </a:rPr>
                        <a:t>+</a:t>
                      </a:r>
                      <a:r>
                        <a:rPr lang="de-DE" b="1" dirty="0" err="1" smtClean="0">
                          <a:solidFill>
                            <a:srgbClr val="0000FF"/>
                          </a:solidFill>
                        </a:rPr>
                        <a:t>Cl</a:t>
                      </a:r>
                      <a:r>
                        <a:rPr lang="de-DE" b="1" baseline="30000" dirty="0" smtClean="0">
                          <a:solidFill>
                            <a:srgbClr val="0000FF"/>
                          </a:solidFill>
                        </a:rPr>
                        <a:t>-</a:t>
                      </a:r>
                      <a:endParaRPr lang="de-DE" b="1" dirty="0" smtClean="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787</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991501"/>
                  </a:ext>
                </a:extLst>
              </a:tr>
              <a:tr h="370840">
                <a:tc>
                  <a:txBody>
                    <a:bodyPr/>
                    <a:lstStyle/>
                    <a:p>
                      <a:r>
                        <a:rPr lang="de-DE" b="1" dirty="0" smtClean="0">
                          <a:solidFill>
                            <a:srgbClr val="FF0000"/>
                          </a:solidFill>
                        </a:rPr>
                        <a:t>Mg</a:t>
                      </a:r>
                      <a:r>
                        <a:rPr lang="de-DE" b="1" baseline="30000" dirty="0" smtClean="0">
                          <a:solidFill>
                            <a:srgbClr val="FF0000"/>
                          </a:solidFill>
                        </a:rPr>
                        <a:t>2+</a:t>
                      </a:r>
                      <a:r>
                        <a:rPr lang="de-DE" b="1" dirty="0" smtClean="0">
                          <a:solidFill>
                            <a:srgbClr val="0000FF"/>
                          </a:solidFill>
                        </a:rPr>
                        <a:t>O</a:t>
                      </a:r>
                      <a:r>
                        <a:rPr lang="de-DE" b="1" baseline="30000" dirty="0" smtClean="0">
                          <a:solidFill>
                            <a:srgbClr val="0000FF"/>
                          </a:solidFill>
                        </a:rPr>
                        <a:t>2-</a:t>
                      </a:r>
                      <a:endParaRPr lang="de-DE"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3850</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68166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rgbClr val="FF0000"/>
                          </a:solidFill>
                        </a:rPr>
                        <a:t>B</a:t>
                      </a:r>
                      <a:r>
                        <a:rPr lang="de-DE" b="1" baseline="30000" dirty="0" smtClean="0">
                          <a:solidFill>
                            <a:srgbClr val="FF0000"/>
                          </a:solidFill>
                        </a:rPr>
                        <a:t>3+</a:t>
                      </a:r>
                      <a:r>
                        <a:rPr lang="de-DE" b="1" dirty="0" smtClean="0">
                          <a:solidFill>
                            <a:srgbClr val="0000FF"/>
                          </a:solidFill>
                        </a:rPr>
                        <a:t>N</a:t>
                      </a:r>
                      <a:r>
                        <a:rPr lang="de-DE" b="1" baseline="30000" dirty="0" smtClean="0">
                          <a:solidFill>
                            <a:srgbClr val="0000FF"/>
                          </a:solidFill>
                        </a:rPr>
                        <a:t>3-</a:t>
                      </a:r>
                      <a:endParaRPr lang="de-DE" b="1" dirty="0" smtClean="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Sehr hoch</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4389511"/>
                  </a:ext>
                </a:extLst>
              </a:tr>
            </a:tbl>
          </a:graphicData>
        </a:graphic>
      </p:graphicFrame>
    </p:spTree>
    <p:extLst>
      <p:ext uri="{BB962C8B-B14F-4D97-AF65-F5344CB8AC3E}">
        <p14:creationId xmlns:p14="http://schemas.microsoft.com/office/powerpoint/2010/main" val="25003468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62</a:t>
            </a:fld>
            <a:endParaRPr lang="de-DE"/>
          </a:p>
        </p:txBody>
      </p:sp>
    </p:spTree>
    <p:extLst>
      <p:ext uri="{BB962C8B-B14F-4D97-AF65-F5344CB8AC3E}">
        <p14:creationId xmlns:p14="http://schemas.microsoft.com/office/powerpoint/2010/main" val="330705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Auch Modell 4 hat Grenzen</a:t>
            </a:r>
            <a:endParaRPr lang="de-DE" dirty="0"/>
          </a:p>
        </p:txBody>
      </p:sp>
      <p:sp>
        <p:nvSpPr>
          <p:cNvPr id="3" name="Inhaltsplatzhalter 2"/>
          <p:cNvSpPr>
            <a:spLocks noGrp="1"/>
          </p:cNvSpPr>
          <p:nvPr>
            <p:ph idx="1"/>
          </p:nvPr>
        </p:nvSpPr>
        <p:spPr/>
        <p:txBody>
          <a:bodyPr anchor="ctr"/>
          <a:lstStyle/>
          <a:p>
            <a:r>
              <a:rPr lang="de-DE" dirty="0" smtClean="0"/>
              <a:t>Am Modell 4 spürst du die Anziehungs- oder Abstoßungskräfte nur auf einer Seite.</a:t>
            </a:r>
          </a:p>
          <a:p>
            <a:endParaRPr lang="de-DE" dirty="0"/>
          </a:p>
          <a:p>
            <a:r>
              <a:rPr lang="de-DE" dirty="0" smtClean="0"/>
              <a:t>Ionen zeigen Anziehung bzw. Abstoßung </a:t>
            </a:r>
            <a:r>
              <a:rPr lang="de-DE" b="1" dirty="0" smtClean="0"/>
              <a:t>kugelförmig</a:t>
            </a:r>
            <a:r>
              <a:rPr lang="de-DE" dirty="0" smtClean="0"/>
              <a:t> nach ALLEN Seiten.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63</a:t>
            </a:fld>
            <a:endParaRPr lang="de-DE"/>
          </a:p>
        </p:txBody>
      </p:sp>
      <p:pic>
        <p:nvPicPr>
          <p:cNvPr id="7" name="Inhaltsplatzhalter 23"/>
          <p:cNvPicPr>
            <a:picLocks noGrp="1" noChangeAspect="1"/>
          </p:cNvPicPr>
          <p:nvPr>
            <p:ph sz="quarter" idx="13"/>
          </p:nvPr>
        </p:nvPicPr>
        <p:blipFill>
          <a:blip r:embed="rId2"/>
          <a:stretch>
            <a:fillRect/>
          </a:stretch>
        </p:blipFill>
        <p:spPr>
          <a:xfrm>
            <a:off x="431800" y="556620"/>
            <a:ext cx="900113" cy="793347"/>
          </a:xfrm>
          <a:prstGeom prst="rect">
            <a:avLst/>
          </a:prstGeom>
        </p:spPr>
      </p:pic>
    </p:spTree>
    <p:extLst>
      <p:ext uri="{BB962C8B-B14F-4D97-AF65-F5344CB8AC3E}">
        <p14:creationId xmlns:p14="http://schemas.microsoft.com/office/powerpoint/2010/main" val="10816537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64</a:t>
            </a:fld>
            <a:endParaRPr lang="de-DE"/>
          </a:p>
        </p:txBody>
      </p:sp>
    </p:spTree>
    <p:extLst>
      <p:ext uri="{BB962C8B-B14F-4D97-AF65-F5344CB8AC3E}">
        <p14:creationId xmlns:p14="http://schemas.microsoft.com/office/powerpoint/2010/main" val="15972113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 I</a:t>
            </a:r>
            <a:endParaRPr lang="de-DE" dirty="0"/>
          </a:p>
        </p:txBody>
      </p:sp>
      <p:sp>
        <p:nvSpPr>
          <p:cNvPr id="3" name="Inhaltsplatzhalter 2"/>
          <p:cNvSpPr>
            <a:spLocks noGrp="1"/>
          </p:cNvSpPr>
          <p:nvPr>
            <p:ph idx="1"/>
          </p:nvPr>
        </p:nvSpPr>
        <p:spPr/>
        <p:txBody>
          <a:bodyPr/>
          <a:lstStyle/>
          <a:p>
            <a:r>
              <a:rPr lang="de-DE" dirty="0" smtClean="0"/>
              <a:t>Die Kräfte zwischen Ionen sind nicht wie im Modell magnetischer Natur, man kann sie sich nur in etwa so vorstellen.</a:t>
            </a:r>
          </a:p>
          <a:p>
            <a:endParaRPr lang="de-DE" dirty="0"/>
          </a:p>
          <a:p>
            <a:r>
              <a:rPr lang="de-DE" dirty="0" smtClean="0">
                <a:solidFill>
                  <a:schemeClr val="bg2"/>
                </a:solidFill>
              </a:rPr>
              <a:t>Die Bindungskräfte zwischen Ionen beruhen auf </a:t>
            </a:r>
            <a:r>
              <a:rPr lang="de-DE" b="1" dirty="0" smtClean="0">
                <a:solidFill>
                  <a:schemeClr val="bg2"/>
                </a:solidFill>
              </a:rPr>
              <a:t>elektrostatischer Anziehung</a:t>
            </a:r>
            <a:r>
              <a:rPr lang="de-DE" dirty="0" smtClean="0">
                <a:solidFill>
                  <a:schemeClr val="bg2"/>
                </a:solidFill>
              </a:rPr>
              <a:t>. Sie wirken in alle Raum-Richtungen gleichmäßig.</a:t>
            </a:r>
          </a:p>
          <a:p>
            <a:endParaRPr lang="de-DE" dirty="0"/>
          </a:p>
          <a:p>
            <a:r>
              <a:rPr lang="de-DE" dirty="0" smtClean="0"/>
              <a:t>Bindungskräfte sind umso höher, je höher geladen die beteiligten Ionen sind.</a:t>
            </a:r>
          </a:p>
          <a:p>
            <a:endParaRPr lang="de-DE" dirty="0"/>
          </a:p>
          <a:p>
            <a:r>
              <a:rPr lang="de-DE" dirty="0" smtClean="0">
                <a:solidFill>
                  <a:schemeClr val="bg2"/>
                </a:solidFill>
              </a:rPr>
              <a:t>Je höher die Bindungskräfte, desto stabiler ist die </a:t>
            </a:r>
            <a:r>
              <a:rPr lang="de-DE" b="1" dirty="0" smtClean="0">
                <a:solidFill>
                  <a:schemeClr val="bg2"/>
                </a:solidFill>
              </a:rPr>
              <a:t>Ionen-Bindung</a:t>
            </a:r>
            <a:r>
              <a:rPr lang="de-DE" dirty="0" smtClean="0">
                <a:solidFill>
                  <a:schemeClr val="bg2"/>
                </a:solidFill>
              </a:rPr>
              <a:t>.</a:t>
            </a:r>
            <a:endParaRPr lang="de-DE" dirty="0">
              <a:solidFill>
                <a:schemeClr val="bg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65</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38332294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66</a:t>
            </a:fld>
            <a:endParaRPr lang="de-DE"/>
          </a:p>
        </p:txBody>
      </p:sp>
    </p:spTree>
    <p:extLst>
      <p:ext uri="{BB962C8B-B14F-4D97-AF65-F5344CB8AC3E}">
        <p14:creationId xmlns:p14="http://schemas.microsoft.com/office/powerpoint/2010/main" val="38261466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 II</a:t>
            </a:r>
            <a:endParaRPr lang="de-DE" dirty="0"/>
          </a:p>
        </p:txBody>
      </p:sp>
      <p:sp>
        <p:nvSpPr>
          <p:cNvPr id="3" name="Inhaltsplatzhalter 2"/>
          <p:cNvSpPr>
            <a:spLocks noGrp="1"/>
          </p:cNvSpPr>
          <p:nvPr>
            <p:ph idx="1"/>
          </p:nvPr>
        </p:nvSpPr>
        <p:spPr/>
        <p:txBody>
          <a:bodyPr anchor="ctr"/>
          <a:lstStyle/>
          <a:p>
            <a:r>
              <a:rPr lang="de-DE" dirty="0" smtClean="0"/>
              <a:t>Die Ionen-Bindung führt zur Stoff-Klasse der Salze mit ihren typischen Eigenschaften:</a:t>
            </a:r>
          </a:p>
          <a:p>
            <a:endParaRPr lang="de-DE" dirty="0"/>
          </a:p>
          <a:p>
            <a:pPr marL="185738" indent="-185738">
              <a:buFont typeface="Arial" panose="020B0604020202020204" pitchFamily="34" charset="0"/>
              <a:buChar char="•"/>
            </a:pPr>
            <a:r>
              <a:rPr lang="de-DE" dirty="0" smtClean="0"/>
              <a:t>kristallartiges Aussehen,</a:t>
            </a:r>
          </a:p>
          <a:p>
            <a:pPr marL="185738" indent="-185738">
              <a:buFont typeface="Arial" panose="020B0604020202020204" pitchFamily="34" charset="0"/>
              <a:buChar char="•"/>
            </a:pPr>
            <a:r>
              <a:rPr lang="de-DE" dirty="0" smtClean="0"/>
              <a:t>Sprödigkeit der Kristalle,</a:t>
            </a:r>
          </a:p>
          <a:p>
            <a:pPr marL="185738" indent="-185738">
              <a:buFont typeface="Arial" panose="020B0604020202020204" pitchFamily="34" charset="0"/>
              <a:buChar char="•"/>
            </a:pPr>
            <a:r>
              <a:rPr lang="de-DE" dirty="0" smtClean="0"/>
              <a:t>ziemlich hohe Schmelz-Punkte</a:t>
            </a:r>
          </a:p>
          <a:p>
            <a:pPr marL="185738" indent="-185738">
              <a:buFont typeface="Arial" panose="020B0604020202020204" pitchFamily="34" charset="0"/>
              <a:buChar char="•"/>
            </a:pPr>
            <a:r>
              <a:rPr lang="de-DE" dirty="0" smtClean="0"/>
              <a:t>meistens gute Löslichkeit in Wasser,</a:t>
            </a:r>
          </a:p>
          <a:p>
            <a:pPr marL="185738" indent="-185738">
              <a:buFont typeface="Arial" panose="020B0604020202020204" pitchFamily="34" charset="0"/>
              <a:buChar char="•"/>
            </a:pPr>
            <a:r>
              <a:rPr lang="de-DE" dirty="0" smtClean="0"/>
              <a:t>Leitfähigkeit der Lösungen in Wasser …</a:t>
            </a:r>
          </a:p>
          <a:p>
            <a:endParaRPr lang="de-DE" dirty="0"/>
          </a:p>
          <a:p>
            <a:r>
              <a:rPr lang="de-DE" dirty="0" smtClean="0"/>
              <a:t>Solche Eigenschaften kannst du mit Hilfe einer weiteren Erfahrungskiste untersuchen.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67</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25336315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68</a:t>
            </a:fld>
            <a:endParaRPr lang="de-DE"/>
          </a:p>
        </p:txBody>
      </p:sp>
    </p:spTree>
    <p:extLst>
      <p:ext uri="{BB962C8B-B14F-4D97-AF65-F5344CB8AC3E}">
        <p14:creationId xmlns:p14="http://schemas.microsoft.com/office/powerpoint/2010/main" val="32282370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 III</a:t>
            </a:r>
            <a:endParaRPr lang="de-DE" dirty="0"/>
          </a:p>
        </p:txBody>
      </p:sp>
      <p:sp>
        <p:nvSpPr>
          <p:cNvPr id="3" name="Inhaltsplatzhalter 2"/>
          <p:cNvSpPr>
            <a:spLocks noGrp="1"/>
          </p:cNvSpPr>
          <p:nvPr>
            <p:ph idx="1"/>
          </p:nvPr>
        </p:nvSpPr>
        <p:spPr/>
        <p:txBody>
          <a:bodyPr anchor="ctr"/>
          <a:lstStyle/>
          <a:p>
            <a:pPr marL="342900" indent="-342900">
              <a:spcAft>
                <a:spcPts val="1200"/>
              </a:spcAft>
              <a:buFont typeface="Arial" panose="020B0604020202020204" pitchFamily="34" charset="0"/>
              <a:buChar char="•"/>
            </a:pPr>
            <a:r>
              <a:rPr lang="de-DE" dirty="0" smtClean="0">
                <a:solidFill>
                  <a:schemeClr val="bg2"/>
                </a:solidFill>
              </a:rPr>
              <a:t>Aus Ionen kann man dann eine Formel-Einheit bauen, wenn sich die Ladungen von Kationen und Anionen genau aufheben.</a:t>
            </a:r>
          </a:p>
          <a:p>
            <a:pPr marL="342900" indent="-342900">
              <a:spcAft>
                <a:spcPts val="1200"/>
              </a:spcAft>
              <a:buFont typeface="Arial" panose="020B0604020202020204" pitchFamily="34" charset="0"/>
              <a:buChar char="•"/>
            </a:pPr>
            <a:r>
              <a:rPr lang="de-DE" dirty="0" smtClean="0"/>
              <a:t>Gleiche Ladungen stoßen sich ab, ungleiche ziehen sich an.</a:t>
            </a:r>
          </a:p>
          <a:p>
            <a:pPr marL="342900" indent="-342900">
              <a:spcAft>
                <a:spcPts val="1200"/>
              </a:spcAft>
              <a:buFont typeface="Arial" panose="020B0604020202020204" pitchFamily="34" charset="0"/>
              <a:buChar char="•"/>
            </a:pPr>
            <a:r>
              <a:rPr lang="de-DE" dirty="0" smtClean="0">
                <a:solidFill>
                  <a:schemeClr val="bg2"/>
                </a:solidFill>
              </a:rPr>
              <a:t>Je höher die Ionen-Ladung, desto stärker halten die Ionen in der Formel-Einheit zusammen.</a:t>
            </a:r>
            <a:endParaRPr lang="de-DE" dirty="0">
              <a:solidFill>
                <a:schemeClr val="bg2"/>
              </a:solidFill>
            </a:endParaRPr>
          </a:p>
        </p:txBody>
      </p:sp>
      <p:sp>
        <p:nvSpPr>
          <p:cNvPr id="4" name="Foliennummernplatzhalter 3"/>
          <p:cNvSpPr>
            <a:spLocks noGrp="1"/>
          </p:cNvSpPr>
          <p:nvPr>
            <p:ph type="sldNum" sz="quarter" idx="12"/>
          </p:nvPr>
        </p:nvSpPr>
        <p:spPr/>
        <p:txBody>
          <a:bodyPr/>
          <a:lstStyle/>
          <a:p>
            <a:fld id="{649AAC7D-4B30-4604-BD35-0C4E56313D0D}" type="slidenum">
              <a:rPr lang="de-DE" smtClean="0"/>
              <a:t>69</a:t>
            </a:fld>
            <a:endParaRPr lang="de-DE"/>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297793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Mit dieser Erfahrungskiste kannst du …:</a:t>
            </a:r>
            <a:endParaRPr lang="de-DE" dirty="0"/>
          </a:p>
        </p:txBody>
      </p:sp>
      <p:sp>
        <p:nvSpPr>
          <p:cNvPr id="3" name="Inhaltsplatzhalter 2"/>
          <p:cNvSpPr>
            <a:spLocks noGrp="1"/>
          </p:cNvSpPr>
          <p:nvPr>
            <p:ph idx="1"/>
          </p:nvPr>
        </p:nvSpPr>
        <p:spPr/>
        <p:txBody>
          <a:bodyPr/>
          <a:lstStyle/>
          <a:p>
            <a:r>
              <a:rPr lang="de-DE" dirty="0" smtClean="0"/>
              <a:t>…herausfinden, warum </a:t>
            </a:r>
            <a:r>
              <a:rPr lang="de-DE" b="1" dirty="0" smtClean="0"/>
              <a:t>Salz-Teilchen</a:t>
            </a:r>
            <a:r>
              <a:rPr lang="de-DE" dirty="0" smtClean="0"/>
              <a:t> so fest </a:t>
            </a:r>
            <a:r>
              <a:rPr lang="de-DE" b="1" dirty="0" smtClean="0"/>
              <a:t>zusammen halten</a:t>
            </a:r>
            <a:r>
              <a:rPr lang="de-DE" dirty="0" smtClean="0"/>
              <a:t>.</a:t>
            </a:r>
          </a:p>
          <a:p>
            <a:endParaRPr lang="de-DE" dirty="0"/>
          </a:p>
          <a:p>
            <a:r>
              <a:rPr lang="de-DE" dirty="0" smtClean="0"/>
              <a:t>Die Ausgangsstoffe waren bezüglich Festigkeit anders:</a:t>
            </a:r>
          </a:p>
          <a:p>
            <a:pPr marL="185738" indent="-185738">
              <a:buFont typeface="Arial" panose="020B0604020202020204" pitchFamily="34" charset="0"/>
              <a:buChar char="•"/>
            </a:pPr>
            <a:r>
              <a:rPr lang="de-DE" dirty="0" smtClean="0"/>
              <a:t>Natrium, ein Metall, kann man mit dem Messer schneiden (ist leider zu gefährlich, als dass du es ausprobieren könntest, lass es dir vom Lehrenden zeigen), und</a:t>
            </a:r>
          </a:p>
          <a:p>
            <a:pPr marL="185738" indent="-185738">
              <a:buFont typeface="Arial" panose="020B0604020202020204" pitchFamily="34" charset="0"/>
              <a:buChar char="•"/>
            </a:pPr>
            <a:r>
              <a:rPr lang="de-DE" dirty="0" smtClean="0"/>
              <a:t>Chlor ist ein gelbgrünes Gas, also auch nicht wirklich hart.</a:t>
            </a:r>
          </a:p>
          <a:p>
            <a:pPr marL="185738" indent="-185738">
              <a:buFont typeface="Arial" panose="020B0604020202020204" pitchFamily="34" charset="0"/>
              <a:buChar char="•"/>
            </a:pPr>
            <a:endParaRPr lang="de-DE" dirty="0"/>
          </a:p>
          <a:p>
            <a:r>
              <a:rPr lang="de-DE" dirty="0" smtClean="0"/>
              <a:t>Mit diesen Stoffen ist etwas passiert, so dass ihre Teilchen danach ganz fest aneinander gebunden sind.</a:t>
            </a:r>
          </a:p>
          <a:p>
            <a:endParaRPr lang="de-DE" dirty="0"/>
          </a:p>
          <a:p>
            <a:r>
              <a:rPr lang="de-DE" dirty="0" smtClean="0"/>
              <a:t>Darüber hinaus lernst du auch viel über den Umgang eines Chemikers mit </a:t>
            </a:r>
            <a:r>
              <a:rPr lang="de-DE" b="1" dirty="0" smtClean="0"/>
              <a:t>Modell</a:t>
            </a:r>
            <a:r>
              <a:rPr lang="de-DE" dirty="0" smtClean="0"/>
              <a:t>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a:p>
        </p:txBody>
      </p:sp>
      <p:pic>
        <p:nvPicPr>
          <p:cNvPr id="6" name="Inhaltsplatzhalter 2"/>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21085909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70</a:t>
            </a:fld>
            <a:endParaRPr lang="de-DE"/>
          </a:p>
        </p:txBody>
      </p:sp>
    </p:spTree>
    <p:extLst>
      <p:ext uri="{BB962C8B-B14F-4D97-AF65-F5344CB8AC3E}">
        <p14:creationId xmlns:p14="http://schemas.microsoft.com/office/powerpoint/2010/main" val="24812623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 (leicht)</a:t>
            </a:r>
            <a:endParaRPr lang="de-DE" dirty="0"/>
          </a:p>
        </p:txBody>
      </p:sp>
      <p:sp>
        <p:nvSpPr>
          <p:cNvPr id="3" name="Inhaltsplatzhalter 2"/>
          <p:cNvSpPr>
            <a:spLocks noGrp="1"/>
          </p:cNvSpPr>
          <p:nvPr>
            <p:ph idx="1"/>
          </p:nvPr>
        </p:nvSpPr>
        <p:spPr/>
        <p:txBody>
          <a:bodyPr anchor="ctr"/>
          <a:lstStyle/>
          <a:p>
            <a:pPr algn="ctr"/>
            <a:r>
              <a:rPr lang="de-DE" sz="3200" b="1" dirty="0" smtClean="0"/>
              <a:t>?     </a:t>
            </a:r>
            <a:r>
              <a:rPr lang="de-DE" sz="3200" dirty="0" smtClean="0">
                <a:solidFill>
                  <a:srgbClr val="FF0000"/>
                </a:solidFill>
              </a:rPr>
              <a:t> </a:t>
            </a:r>
            <a:r>
              <a:rPr lang="de-DE" sz="3200" dirty="0" err="1">
                <a:solidFill>
                  <a:srgbClr val="FF0000"/>
                </a:solidFill>
              </a:rPr>
              <a:t>Na</a:t>
            </a:r>
            <a:r>
              <a:rPr lang="de-DE" sz="3200" baseline="30000" dirty="0" err="1">
                <a:solidFill>
                  <a:srgbClr val="FF0000"/>
                </a:solidFill>
              </a:rPr>
              <a:t>+</a:t>
            </a:r>
            <a:r>
              <a:rPr lang="de-DE" sz="3200" dirty="0" err="1">
                <a:solidFill>
                  <a:srgbClr val="0000FF"/>
                </a:solidFill>
              </a:rPr>
              <a:t>Cl</a:t>
            </a:r>
            <a:r>
              <a:rPr lang="de-DE" sz="3200" baseline="30000" dirty="0">
                <a:solidFill>
                  <a:srgbClr val="0000FF"/>
                </a:solidFill>
              </a:rPr>
              <a:t>- </a:t>
            </a:r>
            <a:r>
              <a:rPr lang="de-DE" sz="3200" dirty="0" smtClean="0">
                <a:solidFill>
                  <a:srgbClr val="0000FF"/>
                </a:solidFill>
              </a:rPr>
              <a:t>     </a:t>
            </a:r>
            <a:r>
              <a:rPr lang="de-DE" sz="3200" b="1" dirty="0" smtClean="0"/>
              <a:t>?</a:t>
            </a:r>
            <a:r>
              <a:rPr lang="de-DE" sz="3200" dirty="0" smtClean="0">
                <a:solidFill>
                  <a:srgbClr val="0000FF"/>
                </a:solidFill>
              </a:rPr>
              <a:t>     </a:t>
            </a:r>
            <a:r>
              <a:rPr lang="de-DE" sz="3200" dirty="0" smtClean="0">
                <a:solidFill>
                  <a:srgbClr val="FF0000"/>
                </a:solidFill>
              </a:rPr>
              <a:t>B</a:t>
            </a:r>
            <a:r>
              <a:rPr lang="de-DE" sz="3200" baseline="30000" dirty="0" smtClean="0">
                <a:solidFill>
                  <a:srgbClr val="FF0000"/>
                </a:solidFill>
              </a:rPr>
              <a:t>3+</a:t>
            </a:r>
            <a:r>
              <a:rPr lang="de-DE" sz="3200" dirty="0" smtClean="0">
                <a:solidFill>
                  <a:srgbClr val="0000FF"/>
                </a:solidFill>
              </a:rPr>
              <a:t>N</a:t>
            </a:r>
            <a:r>
              <a:rPr lang="de-DE" sz="3200" baseline="30000" dirty="0" smtClean="0">
                <a:solidFill>
                  <a:srgbClr val="0000FF"/>
                </a:solidFill>
              </a:rPr>
              <a:t>3-</a:t>
            </a:r>
            <a:r>
              <a:rPr lang="de-DE" sz="3200" dirty="0" smtClean="0">
                <a:solidFill>
                  <a:srgbClr val="0000FF"/>
                </a:solidFill>
              </a:rPr>
              <a:t>      </a:t>
            </a:r>
            <a:r>
              <a:rPr lang="de-DE" sz="3200" b="1" dirty="0" smtClean="0"/>
              <a:t>?</a:t>
            </a:r>
            <a:endParaRPr lang="de-DE" sz="3200" b="1"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71</a:t>
            </a:fld>
            <a:endParaRPr lang="de-DE"/>
          </a:p>
        </p:txBody>
      </p:sp>
      <p:pic>
        <p:nvPicPr>
          <p:cNvPr id="6"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8" name="Inhaltsplatzhalter 28"/>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7" name="Textplatzhalter 6"/>
          <p:cNvSpPr>
            <a:spLocks noGrp="1"/>
          </p:cNvSpPr>
          <p:nvPr>
            <p:ph type="body" sz="quarter" idx="15"/>
          </p:nvPr>
        </p:nvSpPr>
        <p:spPr/>
        <p:txBody>
          <a:bodyPr/>
          <a:lstStyle/>
          <a:p>
            <a:r>
              <a:rPr lang="de-DE" dirty="0"/>
              <a:t>Ordne Magnesiumoxid </a:t>
            </a:r>
            <a:r>
              <a:rPr lang="de-DE" dirty="0" err="1"/>
              <a:t>MgO</a:t>
            </a:r>
            <a:r>
              <a:rPr lang="de-DE" dirty="0"/>
              <a:t> bezüglich der Kräfte zwischen </a:t>
            </a:r>
            <a:r>
              <a:rPr lang="de-DE" dirty="0" smtClean="0"/>
              <a:t>seinen Teilchen </a:t>
            </a:r>
            <a:r>
              <a:rPr lang="de-DE" dirty="0"/>
              <a:t>in die </a:t>
            </a:r>
            <a:r>
              <a:rPr lang="de-DE" dirty="0" smtClean="0"/>
              <a:t>Reihe oben ein.</a:t>
            </a:r>
            <a:endParaRPr lang="de-DE" dirty="0"/>
          </a:p>
        </p:txBody>
      </p:sp>
    </p:spTree>
    <p:extLst>
      <p:ext uri="{BB962C8B-B14F-4D97-AF65-F5344CB8AC3E}">
        <p14:creationId xmlns:p14="http://schemas.microsoft.com/office/powerpoint/2010/main" val="31513644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72</a:t>
            </a:fld>
            <a:endParaRPr lang="de-DE"/>
          </a:p>
        </p:txBody>
      </p:sp>
    </p:spTree>
    <p:extLst>
      <p:ext uri="{BB962C8B-B14F-4D97-AF65-F5344CB8AC3E}">
        <p14:creationId xmlns:p14="http://schemas.microsoft.com/office/powerpoint/2010/main" val="25359342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73</a:t>
            </a:fld>
            <a:endParaRPr lang="de-DE"/>
          </a:p>
        </p:txBody>
      </p:sp>
    </p:spTree>
    <p:extLst>
      <p:ext uri="{BB962C8B-B14F-4D97-AF65-F5344CB8AC3E}">
        <p14:creationId xmlns:p14="http://schemas.microsoft.com/office/powerpoint/2010/main" val="2800909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Magnesiumoxid </a:t>
            </a:r>
            <a:r>
              <a:rPr lang="de-DE" dirty="0" err="1" smtClean="0"/>
              <a:t>MgO</a:t>
            </a:r>
            <a:r>
              <a:rPr lang="de-DE" dirty="0" smtClean="0"/>
              <a:t> muss in der Mitte stehen, da seine Teilchen mehr Ladungen als die in Natriumchlorid NaCl, aber weniger als die in Bornitrid BN besitzen. </a:t>
            </a:r>
          </a:p>
          <a:p>
            <a:endParaRPr lang="de-DE" dirty="0"/>
          </a:p>
          <a:p>
            <a:pPr algn="ctr"/>
            <a:r>
              <a:rPr lang="de-DE" sz="3200" dirty="0" err="1">
                <a:solidFill>
                  <a:srgbClr val="FF0000"/>
                </a:solidFill>
              </a:rPr>
              <a:t>Na</a:t>
            </a:r>
            <a:r>
              <a:rPr lang="de-DE" sz="3200" baseline="30000" dirty="0" err="1">
                <a:solidFill>
                  <a:srgbClr val="FF0000"/>
                </a:solidFill>
              </a:rPr>
              <a:t>+</a:t>
            </a:r>
            <a:r>
              <a:rPr lang="de-DE" sz="3200" dirty="0" err="1">
                <a:solidFill>
                  <a:srgbClr val="0000FF"/>
                </a:solidFill>
              </a:rPr>
              <a:t>Cl</a:t>
            </a:r>
            <a:r>
              <a:rPr lang="de-DE" sz="3200" baseline="30000" dirty="0">
                <a:solidFill>
                  <a:srgbClr val="0000FF"/>
                </a:solidFill>
              </a:rPr>
              <a:t>-</a:t>
            </a:r>
            <a:r>
              <a:rPr lang="de-DE" sz="3200" dirty="0">
                <a:solidFill>
                  <a:srgbClr val="0000FF"/>
                </a:solidFill>
              </a:rPr>
              <a:t>     </a:t>
            </a:r>
            <a:r>
              <a:rPr lang="de-DE" sz="3200" dirty="0">
                <a:solidFill>
                  <a:srgbClr val="FF0000"/>
                </a:solidFill>
              </a:rPr>
              <a:t>Mg</a:t>
            </a:r>
            <a:r>
              <a:rPr lang="de-DE" sz="3200" baseline="30000" dirty="0">
                <a:solidFill>
                  <a:srgbClr val="FF0000"/>
                </a:solidFill>
              </a:rPr>
              <a:t>2+</a:t>
            </a:r>
            <a:r>
              <a:rPr lang="de-DE" sz="3200" dirty="0">
                <a:solidFill>
                  <a:srgbClr val="0000FF"/>
                </a:solidFill>
              </a:rPr>
              <a:t>O</a:t>
            </a:r>
            <a:r>
              <a:rPr lang="de-DE" sz="3200" baseline="30000" dirty="0">
                <a:solidFill>
                  <a:srgbClr val="0000FF"/>
                </a:solidFill>
              </a:rPr>
              <a:t>2-</a:t>
            </a:r>
            <a:r>
              <a:rPr lang="de-DE" sz="3200" dirty="0">
                <a:solidFill>
                  <a:srgbClr val="0000FF"/>
                </a:solidFill>
              </a:rPr>
              <a:t>      </a:t>
            </a:r>
            <a:r>
              <a:rPr lang="de-DE" sz="3200" dirty="0" smtClean="0">
                <a:solidFill>
                  <a:srgbClr val="FF0000"/>
                </a:solidFill>
              </a:rPr>
              <a:t>B</a:t>
            </a:r>
            <a:r>
              <a:rPr lang="de-DE" sz="3200" baseline="30000" dirty="0" smtClean="0">
                <a:solidFill>
                  <a:srgbClr val="FF0000"/>
                </a:solidFill>
              </a:rPr>
              <a:t>3+</a:t>
            </a:r>
            <a:r>
              <a:rPr lang="de-DE" sz="3200" dirty="0" smtClean="0">
                <a:solidFill>
                  <a:srgbClr val="0000FF"/>
                </a:solidFill>
              </a:rPr>
              <a:t>N</a:t>
            </a:r>
            <a:r>
              <a:rPr lang="de-DE" sz="3200" baseline="30000" dirty="0" smtClean="0">
                <a:solidFill>
                  <a:srgbClr val="0000FF"/>
                </a:solidFill>
              </a:rPr>
              <a:t>3-</a:t>
            </a:r>
            <a:endParaRPr lang="de-DE" sz="2800" b="1" dirty="0"/>
          </a:p>
        </p:txBody>
      </p:sp>
      <p:sp>
        <p:nvSpPr>
          <p:cNvPr id="3" name="Foliennummernplatzhalter 2"/>
          <p:cNvSpPr>
            <a:spLocks noGrp="1"/>
          </p:cNvSpPr>
          <p:nvPr>
            <p:ph type="sldNum" sz="quarter" idx="12"/>
          </p:nvPr>
        </p:nvSpPr>
        <p:spPr/>
        <p:txBody>
          <a:bodyPr/>
          <a:lstStyle/>
          <a:p>
            <a:fld id="{649AAC7D-4B30-4604-BD35-0C4E56313D0D}" type="slidenum">
              <a:rPr lang="de-DE" smtClean="0"/>
              <a:t>74</a:t>
            </a:fld>
            <a:endParaRPr lang="de-DE"/>
          </a:p>
        </p:txBody>
      </p:sp>
    </p:spTree>
    <p:extLst>
      <p:ext uri="{BB962C8B-B14F-4D97-AF65-F5344CB8AC3E}">
        <p14:creationId xmlns:p14="http://schemas.microsoft.com/office/powerpoint/2010/main" val="27743107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 (schwerer)</a:t>
            </a:r>
            <a:endParaRPr lang="de-DE" dirty="0"/>
          </a:p>
        </p:txBody>
      </p:sp>
      <p:sp>
        <p:nvSpPr>
          <p:cNvPr id="3" name="Inhaltsplatzhalter 2"/>
          <p:cNvSpPr>
            <a:spLocks noGrp="1"/>
          </p:cNvSpPr>
          <p:nvPr>
            <p:ph idx="1"/>
          </p:nvPr>
        </p:nvSpPr>
        <p:spPr/>
        <p:txBody>
          <a:bodyPr anchor="ctr"/>
          <a:lstStyle/>
          <a:p>
            <a:pPr algn="ctr"/>
            <a:r>
              <a:rPr lang="de-DE" sz="3200" b="1" dirty="0" smtClean="0"/>
              <a:t>?   </a:t>
            </a:r>
            <a:r>
              <a:rPr lang="de-DE" sz="3200" dirty="0" err="1" smtClean="0">
                <a:solidFill>
                  <a:srgbClr val="FF0000"/>
                </a:solidFill>
              </a:rPr>
              <a:t>Na</a:t>
            </a:r>
            <a:r>
              <a:rPr lang="de-DE" sz="3200" baseline="30000" dirty="0" err="1" smtClean="0">
                <a:solidFill>
                  <a:srgbClr val="FF0000"/>
                </a:solidFill>
              </a:rPr>
              <a:t>+</a:t>
            </a:r>
            <a:r>
              <a:rPr lang="de-DE" sz="3200" dirty="0" err="1" smtClean="0">
                <a:solidFill>
                  <a:srgbClr val="0000FF"/>
                </a:solidFill>
              </a:rPr>
              <a:t>Cl</a:t>
            </a:r>
            <a:r>
              <a:rPr lang="de-DE" sz="3200" baseline="30000" dirty="0" smtClean="0">
                <a:solidFill>
                  <a:srgbClr val="0000FF"/>
                </a:solidFill>
              </a:rPr>
              <a:t>-</a:t>
            </a:r>
            <a:r>
              <a:rPr lang="de-DE" sz="3200" dirty="0" smtClean="0">
                <a:solidFill>
                  <a:srgbClr val="0000FF"/>
                </a:solidFill>
              </a:rPr>
              <a:t>   </a:t>
            </a:r>
            <a:r>
              <a:rPr lang="de-DE" sz="3200" b="1" dirty="0" smtClean="0"/>
              <a:t>?</a:t>
            </a:r>
            <a:r>
              <a:rPr lang="de-DE" sz="3200" dirty="0" smtClean="0">
                <a:solidFill>
                  <a:srgbClr val="0000FF"/>
                </a:solidFill>
              </a:rPr>
              <a:t>   </a:t>
            </a:r>
            <a:r>
              <a:rPr lang="de-DE" sz="3200" dirty="0" smtClean="0">
                <a:solidFill>
                  <a:srgbClr val="FF0000"/>
                </a:solidFill>
              </a:rPr>
              <a:t>Mg</a:t>
            </a:r>
            <a:r>
              <a:rPr lang="de-DE" sz="3200" baseline="30000" dirty="0" smtClean="0">
                <a:solidFill>
                  <a:srgbClr val="FF0000"/>
                </a:solidFill>
              </a:rPr>
              <a:t>2+</a:t>
            </a:r>
            <a:r>
              <a:rPr lang="de-DE" sz="3200" dirty="0" smtClean="0">
                <a:solidFill>
                  <a:srgbClr val="0000FF"/>
                </a:solidFill>
              </a:rPr>
              <a:t>O</a:t>
            </a:r>
            <a:r>
              <a:rPr lang="de-DE" sz="3200" baseline="30000" dirty="0" smtClean="0">
                <a:solidFill>
                  <a:srgbClr val="0000FF"/>
                </a:solidFill>
              </a:rPr>
              <a:t>2-</a:t>
            </a:r>
            <a:r>
              <a:rPr lang="de-DE" sz="3200" dirty="0" smtClean="0">
                <a:solidFill>
                  <a:srgbClr val="0000FF"/>
                </a:solidFill>
              </a:rPr>
              <a:t>   </a:t>
            </a:r>
            <a:r>
              <a:rPr lang="de-DE" sz="3200" b="1" dirty="0" smtClean="0"/>
              <a:t>?</a:t>
            </a:r>
            <a:r>
              <a:rPr lang="de-DE" sz="3200" dirty="0" smtClean="0">
                <a:solidFill>
                  <a:srgbClr val="0000FF"/>
                </a:solidFill>
              </a:rPr>
              <a:t>   </a:t>
            </a:r>
            <a:r>
              <a:rPr lang="de-DE" sz="3200" dirty="0" smtClean="0">
                <a:solidFill>
                  <a:srgbClr val="FF0000"/>
                </a:solidFill>
              </a:rPr>
              <a:t>B</a:t>
            </a:r>
            <a:r>
              <a:rPr lang="de-DE" sz="3200" baseline="30000" dirty="0" smtClean="0">
                <a:solidFill>
                  <a:srgbClr val="FF0000"/>
                </a:solidFill>
              </a:rPr>
              <a:t>3+</a:t>
            </a:r>
            <a:r>
              <a:rPr lang="de-DE" sz="3200" dirty="0" smtClean="0">
                <a:solidFill>
                  <a:srgbClr val="0000FF"/>
                </a:solidFill>
              </a:rPr>
              <a:t>N</a:t>
            </a:r>
            <a:r>
              <a:rPr lang="de-DE" sz="3200" baseline="30000" dirty="0" smtClean="0">
                <a:solidFill>
                  <a:srgbClr val="0000FF"/>
                </a:solidFill>
              </a:rPr>
              <a:t>3-</a:t>
            </a:r>
            <a:r>
              <a:rPr lang="de-DE" sz="3200" dirty="0" smtClean="0">
                <a:solidFill>
                  <a:srgbClr val="0000FF"/>
                </a:solidFill>
              </a:rPr>
              <a:t>   </a:t>
            </a:r>
            <a:r>
              <a:rPr lang="de-DE" sz="3200" b="1" dirty="0" smtClean="0"/>
              <a:t>?</a:t>
            </a:r>
            <a:endParaRPr lang="de-DE" sz="2800" b="1" dirty="0"/>
          </a:p>
        </p:txBody>
      </p:sp>
      <p:sp>
        <p:nvSpPr>
          <p:cNvPr id="4" name="Foliennummernplatzhalter 3"/>
          <p:cNvSpPr>
            <a:spLocks noGrp="1"/>
          </p:cNvSpPr>
          <p:nvPr>
            <p:ph type="sldNum" sz="quarter" idx="12"/>
          </p:nvPr>
        </p:nvSpPr>
        <p:spPr/>
        <p:txBody>
          <a:bodyPr/>
          <a:lstStyle/>
          <a:p>
            <a:fld id="{649AAC7D-4B30-4604-BD35-0C4E56313D0D}" type="slidenum">
              <a:rPr lang="de-DE" smtClean="0"/>
              <a:t>75</a:t>
            </a:fld>
            <a:endParaRPr lang="de-DE"/>
          </a:p>
        </p:txBody>
      </p:sp>
      <p:pic>
        <p:nvPicPr>
          <p:cNvPr id="6"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8" name="Inhaltsplatzhalter 28"/>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7" name="Textplatzhalter 6"/>
          <p:cNvSpPr>
            <a:spLocks noGrp="1"/>
          </p:cNvSpPr>
          <p:nvPr>
            <p:ph type="body" sz="quarter" idx="15"/>
          </p:nvPr>
        </p:nvSpPr>
        <p:spPr/>
        <p:txBody>
          <a:bodyPr/>
          <a:lstStyle/>
          <a:p>
            <a:r>
              <a:rPr lang="de-DE" dirty="0"/>
              <a:t>Ordne </a:t>
            </a:r>
            <a:r>
              <a:rPr lang="de-DE" dirty="0" smtClean="0"/>
              <a:t>Magnesiumchlorid MgCl</a:t>
            </a:r>
            <a:r>
              <a:rPr lang="de-DE" baseline="-25000" dirty="0" smtClean="0"/>
              <a:t>2</a:t>
            </a:r>
            <a:r>
              <a:rPr lang="de-DE" dirty="0" smtClean="0"/>
              <a:t> </a:t>
            </a:r>
            <a:r>
              <a:rPr lang="de-DE" dirty="0"/>
              <a:t>bezüglich der Kräfte zwischen </a:t>
            </a:r>
            <a:r>
              <a:rPr lang="de-DE" dirty="0" smtClean="0"/>
              <a:t>seinen </a:t>
            </a:r>
            <a:r>
              <a:rPr lang="de-DE" dirty="0"/>
              <a:t>Teilchen in die </a:t>
            </a:r>
            <a:r>
              <a:rPr lang="de-DE" dirty="0" smtClean="0"/>
              <a:t>Reihe oben ein.</a:t>
            </a:r>
            <a:endParaRPr lang="de-DE" b="1" dirty="0"/>
          </a:p>
        </p:txBody>
      </p:sp>
    </p:spTree>
    <p:extLst>
      <p:ext uri="{BB962C8B-B14F-4D97-AF65-F5344CB8AC3E}">
        <p14:creationId xmlns:p14="http://schemas.microsoft.com/office/powerpoint/2010/main" val="31766099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76</a:t>
            </a:fld>
            <a:endParaRPr lang="de-DE"/>
          </a:p>
        </p:txBody>
      </p:sp>
    </p:spTree>
    <p:extLst>
      <p:ext uri="{BB962C8B-B14F-4D97-AF65-F5344CB8AC3E}">
        <p14:creationId xmlns:p14="http://schemas.microsoft.com/office/powerpoint/2010/main" val="29356114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77</a:t>
            </a:fld>
            <a:endParaRPr lang="de-DE"/>
          </a:p>
        </p:txBody>
      </p:sp>
    </p:spTree>
    <p:extLst>
      <p:ext uri="{BB962C8B-B14F-4D97-AF65-F5344CB8AC3E}">
        <p14:creationId xmlns:p14="http://schemas.microsoft.com/office/powerpoint/2010/main" val="24379933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Magnesiumchlorid muss </a:t>
            </a:r>
            <a:r>
              <a:rPr lang="de-DE" dirty="0"/>
              <a:t>bezüglich der Kräfte zwischen </a:t>
            </a:r>
            <a:r>
              <a:rPr lang="de-DE" dirty="0" smtClean="0"/>
              <a:t>seinen zwischen Natriumchlorid NaCl und Magnesiumoxid </a:t>
            </a:r>
            <a:r>
              <a:rPr lang="de-DE" dirty="0" err="1" smtClean="0"/>
              <a:t>MgO</a:t>
            </a:r>
            <a:r>
              <a:rPr lang="de-DE" dirty="0" smtClean="0"/>
              <a:t>.</a:t>
            </a:r>
            <a:endParaRPr lang="de-DE" dirty="0"/>
          </a:p>
          <a:p>
            <a:endParaRPr lang="de-DE" dirty="0">
              <a:solidFill>
                <a:srgbClr val="FF0000"/>
              </a:solidFill>
            </a:endParaRPr>
          </a:p>
          <a:p>
            <a:pPr algn="ctr"/>
            <a:r>
              <a:rPr lang="de-DE" sz="3200" dirty="0" err="1" smtClean="0">
                <a:solidFill>
                  <a:srgbClr val="FF0000"/>
                </a:solidFill>
              </a:rPr>
              <a:t>Na</a:t>
            </a:r>
            <a:r>
              <a:rPr lang="de-DE" sz="3200" baseline="30000" dirty="0" err="1" smtClean="0">
                <a:solidFill>
                  <a:srgbClr val="FF0000"/>
                </a:solidFill>
              </a:rPr>
              <a:t>+</a:t>
            </a:r>
            <a:r>
              <a:rPr lang="de-DE" sz="3200" dirty="0" err="1" smtClean="0">
                <a:solidFill>
                  <a:srgbClr val="0000FF"/>
                </a:solidFill>
              </a:rPr>
              <a:t>Cl</a:t>
            </a:r>
            <a:r>
              <a:rPr lang="de-DE" sz="3200" baseline="30000" dirty="0" smtClean="0">
                <a:solidFill>
                  <a:srgbClr val="0000FF"/>
                </a:solidFill>
              </a:rPr>
              <a:t>-</a:t>
            </a:r>
            <a:r>
              <a:rPr lang="de-DE" sz="3200" dirty="0" smtClean="0">
                <a:solidFill>
                  <a:srgbClr val="0000FF"/>
                </a:solidFill>
              </a:rPr>
              <a:t>   </a:t>
            </a:r>
            <a:r>
              <a:rPr lang="de-DE" sz="3200" dirty="0" smtClean="0">
                <a:solidFill>
                  <a:srgbClr val="FF0000"/>
                </a:solidFill>
              </a:rPr>
              <a:t>Mg</a:t>
            </a:r>
            <a:r>
              <a:rPr lang="de-DE" sz="3200" baseline="30000" dirty="0" smtClean="0">
                <a:solidFill>
                  <a:srgbClr val="FF0000"/>
                </a:solidFill>
              </a:rPr>
              <a:t>2+</a:t>
            </a:r>
            <a:r>
              <a:rPr lang="de-DE" sz="3200" dirty="0" smtClean="0">
                <a:solidFill>
                  <a:srgbClr val="0000FF"/>
                </a:solidFill>
              </a:rPr>
              <a:t>Cl</a:t>
            </a:r>
            <a:r>
              <a:rPr lang="de-DE" sz="3200" baseline="30000" dirty="0" smtClean="0">
                <a:solidFill>
                  <a:srgbClr val="0000FF"/>
                </a:solidFill>
              </a:rPr>
              <a:t>-</a:t>
            </a:r>
            <a:r>
              <a:rPr lang="de-DE" sz="3200" baseline="-25000" dirty="0" smtClean="0">
                <a:solidFill>
                  <a:srgbClr val="0000FF"/>
                </a:solidFill>
              </a:rPr>
              <a:t>2</a:t>
            </a:r>
            <a:r>
              <a:rPr lang="de-DE" sz="3200" dirty="0" smtClean="0">
                <a:solidFill>
                  <a:srgbClr val="0000FF"/>
                </a:solidFill>
              </a:rPr>
              <a:t>   </a:t>
            </a:r>
            <a:r>
              <a:rPr lang="de-DE" sz="3200" dirty="0" smtClean="0">
                <a:solidFill>
                  <a:srgbClr val="FF0000"/>
                </a:solidFill>
              </a:rPr>
              <a:t>Mg</a:t>
            </a:r>
            <a:r>
              <a:rPr lang="de-DE" sz="3200" baseline="30000" dirty="0" smtClean="0">
                <a:solidFill>
                  <a:srgbClr val="FF0000"/>
                </a:solidFill>
              </a:rPr>
              <a:t>2+</a:t>
            </a:r>
            <a:r>
              <a:rPr lang="de-DE" sz="3200" dirty="0" smtClean="0">
                <a:solidFill>
                  <a:srgbClr val="0000FF"/>
                </a:solidFill>
              </a:rPr>
              <a:t>O</a:t>
            </a:r>
            <a:r>
              <a:rPr lang="de-DE" sz="3200" baseline="30000" dirty="0" smtClean="0">
                <a:solidFill>
                  <a:srgbClr val="0000FF"/>
                </a:solidFill>
              </a:rPr>
              <a:t>2-</a:t>
            </a:r>
            <a:r>
              <a:rPr lang="de-DE" sz="3200" dirty="0" smtClean="0">
                <a:solidFill>
                  <a:srgbClr val="0000FF"/>
                </a:solidFill>
              </a:rPr>
              <a:t>   </a:t>
            </a:r>
            <a:r>
              <a:rPr lang="de-DE" sz="3200" dirty="0" smtClean="0">
                <a:solidFill>
                  <a:srgbClr val="FF0000"/>
                </a:solidFill>
              </a:rPr>
              <a:t>B</a:t>
            </a:r>
            <a:r>
              <a:rPr lang="de-DE" sz="3200" baseline="30000" dirty="0" smtClean="0">
                <a:solidFill>
                  <a:srgbClr val="FF0000"/>
                </a:solidFill>
              </a:rPr>
              <a:t>3+</a:t>
            </a:r>
            <a:r>
              <a:rPr lang="de-DE" sz="3200" dirty="0" smtClean="0">
                <a:solidFill>
                  <a:srgbClr val="0000FF"/>
                </a:solidFill>
              </a:rPr>
              <a:t>N</a:t>
            </a:r>
            <a:r>
              <a:rPr lang="de-DE" sz="3200" baseline="30000" dirty="0" smtClean="0">
                <a:solidFill>
                  <a:srgbClr val="0000FF"/>
                </a:solidFill>
              </a:rPr>
              <a:t>3-</a:t>
            </a:r>
            <a:endParaRPr lang="de-DE" sz="3200" b="1" dirty="0" smtClean="0"/>
          </a:p>
        </p:txBody>
      </p:sp>
      <p:sp>
        <p:nvSpPr>
          <p:cNvPr id="3" name="Foliennummernplatzhalter 2"/>
          <p:cNvSpPr>
            <a:spLocks noGrp="1"/>
          </p:cNvSpPr>
          <p:nvPr>
            <p:ph type="sldNum" sz="quarter" idx="12"/>
          </p:nvPr>
        </p:nvSpPr>
        <p:spPr/>
        <p:txBody>
          <a:bodyPr/>
          <a:lstStyle/>
          <a:p>
            <a:fld id="{649AAC7D-4B30-4604-BD35-0C4E56313D0D}" type="slidenum">
              <a:rPr lang="de-DE" smtClean="0"/>
              <a:t>78</a:t>
            </a:fld>
            <a:endParaRPr lang="de-DE"/>
          </a:p>
        </p:txBody>
      </p:sp>
    </p:spTree>
    <p:extLst>
      <p:ext uri="{BB962C8B-B14F-4D97-AF65-F5344CB8AC3E}">
        <p14:creationId xmlns:p14="http://schemas.microsoft.com/office/powerpoint/2010/main" val="4376406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 (je nachdem)</a:t>
            </a:r>
            <a:endParaRPr lang="de-DE" dirty="0"/>
          </a:p>
        </p:txBody>
      </p:sp>
      <p:sp>
        <p:nvSpPr>
          <p:cNvPr id="3" name="Inhaltsplatzhalter 2"/>
          <p:cNvSpPr>
            <a:spLocks noGrp="1"/>
          </p:cNvSpPr>
          <p:nvPr>
            <p:ph idx="1"/>
          </p:nvPr>
        </p:nvSpPr>
        <p:spPr/>
        <p:txBody>
          <a:bodyPr/>
          <a:lstStyle/>
          <a:p>
            <a:r>
              <a:rPr lang="de-DE" dirty="0" smtClean="0"/>
              <a:t>Baue mit Hilfe von Teilen von Modell 2 die Salze Natriumsulfid und Aluminiumchlorid.</a:t>
            </a:r>
          </a:p>
          <a:p>
            <a:endParaRPr lang="de-DE" dirty="0"/>
          </a:p>
          <a:p>
            <a:r>
              <a:rPr lang="de-DE" dirty="0" smtClean="0"/>
              <a:t>Du kannst dein Ergebnis auch mit der App überprüfen.</a:t>
            </a:r>
          </a:p>
          <a:p>
            <a:endParaRPr lang="de-DE" dirty="0" smtClean="0"/>
          </a:p>
        </p:txBody>
      </p:sp>
      <p:sp>
        <p:nvSpPr>
          <p:cNvPr id="4" name="Foliennummernplatzhalter 3"/>
          <p:cNvSpPr>
            <a:spLocks noGrp="1"/>
          </p:cNvSpPr>
          <p:nvPr>
            <p:ph type="sldNum" sz="quarter" idx="12"/>
          </p:nvPr>
        </p:nvSpPr>
        <p:spPr/>
        <p:txBody>
          <a:bodyPr/>
          <a:lstStyle/>
          <a:p>
            <a:fld id="{649AAC7D-4B30-4604-BD35-0C4E56313D0D}" type="slidenum">
              <a:rPr lang="de-DE" smtClean="0"/>
              <a:t>79</a:t>
            </a:fld>
            <a:endParaRPr lang="de-DE"/>
          </a:p>
        </p:txBody>
      </p:sp>
      <p:pic>
        <p:nvPicPr>
          <p:cNvPr id="6"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6970" y="3009176"/>
            <a:ext cx="2857500" cy="2857500"/>
          </a:xfrm>
          <a:prstGeom prst="rect">
            <a:avLst/>
          </a:prstGeom>
        </p:spPr>
      </p:pic>
    </p:spTree>
    <p:extLst>
      <p:ext uri="{BB962C8B-B14F-4D97-AF65-F5344CB8AC3E}">
        <p14:creationId xmlns:p14="http://schemas.microsoft.com/office/powerpoint/2010/main" val="94730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a:p>
        </p:txBody>
      </p:sp>
    </p:spTree>
    <p:extLst>
      <p:ext uri="{BB962C8B-B14F-4D97-AF65-F5344CB8AC3E}">
        <p14:creationId xmlns:p14="http://schemas.microsoft.com/office/powerpoint/2010/main" val="7894433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80</a:t>
            </a:fld>
            <a:endParaRPr lang="de-DE"/>
          </a:p>
        </p:txBody>
      </p:sp>
    </p:spTree>
    <p:extLst>
      <p:ext uri="{BB962C8B-B14F-4D97-AF65-F5344CB8AC3E}">
        <p14:creationId xmlns:p14="http://schemas.microsoft.com/office/powerpoint/2010/main" val="29670755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81</a:t>
            </a:fld>
            <a:endParaRPr lang="de-DE"/>
          </a:p>
        </p:txBody>
      </p:sp>
    </p:spTree>
    <p:extLst>
      <p:ext uri="{BB962C8B-B14F-4D97-AF65-F5344CB8AC3E}">
        <p14:creationId xmlns:p14="http://schemas.microsoft.com/office/powerpoint/2010/main" val="18493146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Sehen deine Formel-Einheiten so aus? Dann hast du alles richtig gemacht.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82</a:t>
            </a:fld>
            <a:endParaRPr lang="de-DE"/>
          </a:p>
        </p:txBody>
      </p:sp>
      <p:pic>
        <p:nvPicPr>
          <p:cNvPr id="13" name="Grafik 12"/>
          <p:cNvPicPr>
            <a:picLocks noChangeAspect="1"/>
          </p:cNvPicPr>
          <p:nvPr/>
        </p:nvPicPr>
        <p:blipFill>
          <a:blip r:embed="rId2"/>
          <a:stretch>
            <a:fillRect/>
          </a:stretch>
        </p:blipFill>
        <p:spPr>
          <a:xfrm>
            <a:off x="1368000" y="2700000"/>
            <a:ext cx="3240000" cy="1703774"/>
          </a:xfrm>
          <a:prstGeom prst="rect">
            <a:avLst/>
          </a:prstGeom>
        </p:spPr>
      </p:pic>
      <p:pic>
        <p:nvPicPr>
          <p:cNvPr id="15" name="Grafik 14"/>
          <p:cNvPicPr>
            <a:picLocks noChangeAspect="1"/>
          </p:cNvPicPr>
          <p:nvPr/>
        </p:nvPicPr>
        <p:blipFill>
          <a:blip r:embed="rId3"/>
          <a:stretch>
            <a:fillRect/>
          </a:stretch>
        </p:blipFill>
        <p:spPr>
          <a:xfrm>
            <a:off x="5328000" y="2700000"/>
            <a:ext cx="3240000" cy="2544597"/>
          </a:xfrm>
          <a:prstGeom prst="rect">
            <a:avLst/>
          </a:prstGeom>
        </p:spPr>
      </p:pic>
    </p:spTree>
    <p:extLst>
      <p:ext uri="{BB962C8B-B14F-4D97-AF65-F5344CB8AC3E}">
        <p14:creationId xmlns:p14="http://schemas.microsoft.com/office/powerpoint/2010/main" val="32304019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649AAC7D-4B30-4604-BD35-0C4E56313D0D}" type="slidenum">
              <a:rPr lang="de-DE" smtClean="0"/>
              <a:pPr/>
              <a:t>83</a:t>
            </a:fld>
            <a:endParaRPr lang="de-DE"/>
          </a:p>
        </p:txBody>
      </p:sp>
      <p:sp>
        <p:nvSpPr>
          <p:cNvPr id="4" name="Textplatzhalter 3"/>
          <p:cNvSpPr>
            <a:spLocks noGrp="1"/>
          </p:cNvSpPr>
          <p:nvPr>
            <p:ph type="body" sz="quarter" idx="11"/>
          </p:nvPr>
        </p:nvSpPr>
        <p:spPr/>
        <p:txBody>
          <a:bodyPr/>
          <a:lstStyle/>
          <a:p>
            <a:r>
              <a:rPr lang="de-DE" dirty="0" smtClean="0"/>
              <a:t>Wie sicher kannst du begründen, warum Salzteilchen zusammenhalten und manche mehr wie andere?</a:t>
            </a:r>
            <a:endParaRPr lang="de-DE" dirty="0"/>
          </a:p>
        </p:txBody>
      </p:sp>
      <p:sp>
        <p:nvSpPr>
          <p:cNvPr id="5" name="Textplatzhalter 4"/>
          <p:cNvSpPr>
            <a:spLocks noGrp="1"/>
          </p:cNvSpPr>
          <p:nvPr>
            <p:ph type="body" sz="quarter" idx="12"/>
          </p:nvPr>
        </p:nvSpPr>
        <p:spPr/>
        <p:txBody>
          <a:bodyPr/>
          <a:lstStyle/>
          <a:p>
            <a:r>
              <a:rPr lang="de-DE" dirty="0"/>
              <a:t>Hast du ein grünes Smiley gewählt, freu dich, alles perfekt.</a:t>
            </a:r>
          </a:p>
          <a:p>
            <a:r>
              <a:rPr lang="de-DE" dirty="0"/>
              <a:t>Hast du ein gelbes Smiley gewählt, schau dir nochmals die Lösungen </a:t>
            </a:r>
            <a:r>
              <a:rPr lang="de-DE" dirty="0" smtClean="0"/>
              <a:t>zu den Experimenten ab </a:t>
            </a:r>
            <a:r>
              <a:rPr lang="de-DE" dirty="0"/>
              <a:t>S. </a:t>
            </a:r>
            <a:r>
              <a:rPr lang="de-DE" dirty="0" smtClean="0"/>
              <a:t>35 an</a:t>
            </a:r>
            <a:r>
              <a:rPr lang="de-DE" dirty="0"/>
              <a:t>.</a:t>
            </a:r>
          </a:p>
          <a:p>
            <a:r>
              <a:rPr lang="de-DE" dirty="0"/>
              <a:t>Hast du ein rotes Smiley gewählt, frag den Betreuer bzw. Lehrer nach einem Rat</a:t>
            </a:r>
            <a:r>
              <a:rPr lang="de-DE" dirty="0" smtClean="0"/>
              <a:t>.</a:t>
            </a:r>
            <a:endParaRPr lang="de-DE" dirty="0"/>
          </a:p>
        </p:txBody>
      </p:sp>
    </p:spTree>
    <p:extLst>
      <p:ext uri="{BB962C8B-B14F-4D97-AF65-F5344CB8AC3E}">
        <p14:creationId xmlns:p14="http://schemas.microsoft.com/office/powerpoint/2010/main" val="31969671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84</a:t>
            </a:fld>
            <a:endParaRPr lang="de-DE"/>
          </a:p>
        </p:txBody>
      </p:sp>
    </p:spTree>
    <p:extLst>
      <p:ext uri="{BB962C8B-B14F-4D97-AF65-F5344CB8AC3E}">
        <p14:creationId xmlns:p14="http://schemas.microsoft.com/office/powerpoint/2010/main" val="32233830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Räume die Modelle wieder in ihre Beutel und lege sie an die dafür vorgesehenen Plätze in der Kiste.</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85</a:t>
            </a:fld>
            <a:endParaRPr lang="de-DE"/>
          </a:p>
        </p:txBody>
      </p:sp>
    </p:spTree>
    <p:extLst>
      <p:ext uri="{BB962C8B-B14F-4D97-AF65-F5344CB8AC3E}">
        <p14:creationId xmlns:p14="http://schemas.microsoft.com/office/powerpoint/2010/main" val="567374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86</a:t>
            </a:fld>
            <a:endParaRPr lang="de-DE"/>
          </a:p>
        </p:txBody>
      </p:sp>
    </p:spTree>
    <p:extLst>
      <p:ext uri="{BB962C8B-B14F-4D97-AF65-F5344CB8AC3E}">
        <p14:creationId xmlns:p14="http://schemas.microsoft.com/office/powerpoint/2010/main" val="35695711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u="sng" dirty="0" smtClean="0"/>
              <a:t>Bildquellen</a:t>
            </a:r>
            <a:r>
              <a:rPr lang="de-DE" dirty="0"/>
              <a:t>:</a:t>
            </a:r>
          </a:p>
          <a:p>
            <a:r>
              <a:rPr lang="de-DE" dirty="0" smtClean="0"/>
              <a:t>Alle </a:t>
            </a:r>
            <a:r>
              <a:rPr lang="de-DE" dirty="0"/>
              <a:t>Bilder und Graphiken wurden in der Abteilung Didaktik der Chemie, Universität Bayreuth erstellt</a:t>
            </a:r>
            <a:r>
              <a:rPr lang="de-DE" dirty="0" smtClean="0"/>
              <a:t>.</a:t>
            </a:r>
            <a:endParaRPr lang="de-DE" dirty="0"/>
          </a:p>
        </p:txBody>
      </p:sp>
      <p:sp>
        <p:nvSpPr>
          <p:cNvPr id="4" name="Foliennummernplatzhalter 3"/>
          <p:cNvSpPr>
            <a:spLocks noGrp="1"/>
          </p:cNvSpPr>
          <p:nvPr>
            <p:ph type="sldNum" sz="quarter" idx="12"/>
          </p:nvPr>
        </p:nvSpPr>
        <p:spPr/>
        <p:txBody>
          <a:bodyPr/>
          <a:lstStyle/>
          <a:p>
            <a:fld id="{512B0DB9-0322-4ED9-940E-5222A7C612BE}" type="slidenum">
              <a:rPr lang="de-DE" smtClean="0"/>
              <a:pPr/>
              <a:t>87</a:t>
            </a:fld>
            <a:endParaRPr lang="de-DE"/>
          </a:p>
        </p:txBody>
      </p:sp>
      <p:sp>
        <p:nvSpPr>
          <p:cNvPr id="2" name="Inhaltsplatzhalter 1"/>
          <p:cNvSpPr>
            <a:spLocks noGrp="1"/>
          </p:cNvSpPr>
          <p:nvPr>
            <p:ph idx="13"/>
          </p:nvPr>
        </p:nvSpPr>
        <p:spPr/>
        <p:txBody>
          <a:bodyPr/>
          <a:lstStyle/>
          <a:p>
            <a:r>
              <a:rPr lang="de-DE" dirty="0"/>
              <a:t>Diese Anleitung wurde gefertigt von</a:t>
            </a:r>
            <a:br>
              <a:rPr lang="de-DE" dirty="0"/>
            </a:br>
            <a:r>
              <a:rPr lang="de-DE" b="1" dirty="0" smtClean="0"/>
              <a:t>Thomas</a:t>
            </a:r>
            <a:r>
              <a:rPr lang="de-DE" dirty="0" smtClean="0"/>
              <a:t> </a:t>
            </a:r>
            <a:r>
              <a:rPr lang="de-DE" b="1" dirty="0" smtClean="0"/>
              <a:t>Hagen</a:t>
            </a:r>
            <a:r>
              <a:rPr lang="de-DE" dirty="0" smtClean="0"/>
              <a:t>, </a:t>
            </a:r>
            <a:r>
              <a:rPr lang="de-DE" b="1" dirty="0" smtClean="0"/>
              <a:t>Wolfgang</a:t>
            </a:r>
            <a:r>
              <a:rPr lang="de-DE" dirty="0" smtClean="0"/>
              <a:t> </a:t>
            </a:r>
            <a:r>
              <a:rPr lang="de-DE" b="1" dirty="0" smtClean="0"/>
              <a:t>Reiniger</a:t>
            </a:r>
            <a:r>
              <a:rPr lang="de-DE" dirty="0" smtClean="0"/>
              <a:t> und </a:t>
            </a:r>
            <a:r>
              <a:rPr lang="de-DE" b="1" dirty="0" smtClean="0"/>
              <a:t>Walter</a:t>
            </a:r>
            <a:r>
              <a:rPr lang="de-DE" dirty="0" smtClean="0"/>
              <a:t> </a:t>
            </a:r>
            <a:r>
              <a:rPr lang="de-DE" b="1" dirty="0" smtClean="0"/>
              <a:t>Wagner</a:t>
            </a:r>
            <a:r>
              <a:rPr lang="de-DE" dirty="0" smtClean="0"/>
              <a:t>.</a:t>
            </a:r>
            <a:r>
              <a:rPr lang="de-DE" dirty="0"/>
              <a:t/>
            </a:r>
            <a:br>
              <a:rPr lang="de-DE" dirty="0"/>
            </a:br>
            <a:r>
              <a:rPr lang="de-DE" dirty="0"/>
              <a:t>Im Rahmen </a:t>
            </a:r>
            <a:r>
              <a:rPr lang="de-DE" dirty="0" smtClean="0"/>
              <a:t>des AK Selbst Organisiertes Lernen (SOL)</a:t>
            </a:r>
          </a:p>
          <a:p>
            <a:r>
              <a:rPr lang="de-DE" dirty="0" smtClean="0"/>
              <a:t>in </a:t>
            </a:r>
            <a:r>
              <a:rPr lang="de-DE" dirty="0"/>
              <a:t>der Abteilung für Didaktik der Chemie</a:t>
            </a:r>
            <a:br>
              <a:rPr lang="de-DE" dirty="0"/>
            </a:br>
            <a:r>
              <a:rPr lang="de-DE" dirty="0"/>
              <a:t>an der Universität Bayreuth.</a:t>
            </a:r>
          </a:p>
        </p:txBody>
      </p:sp>
    </p:spTree>
    <p:extLst>
      <p:ext uri="{BB962C8B-B14F-4D97-AF65-F5344CB8AC3E}">
        <p14:creationId xmlns:p14="http://schemas.microsoft.com/office/powerpoint/2010/main" val="309546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 kannst schon …</a:t>
            </a:r>
            <a:endParaRPr lang="de-DE" dirty="0"/>
          </a:p>
        </p:txBody>
      </p:sp>
      <p:sp>
        <p:nvSpPr>
          <p:cNvPr id="3" name="Inhaltsplatzhalter 2"/>
          <p:cNvSpPr>
            <a:spLocks noGrp="1"/>
          </p:cNvSpPr>
          <p:nvPr>
            <p:ph idx="1"/>
          </p:nvPr>
        </p:nvSpPr>
        <p:spPr/>
        <p:txBody>
          <a:bodyPr/>
          <a:lstStyle/>
          <a:p>
            <a:pPr>
              <a:spcBef>
                <a:spcPts val="600"/>
              </a:spcBef>
              <a:spcAft>
                <a:spcPts val="600"/>
              </a:spcAft>
            </a:pPr>
            <a:r>
              <a:rPr lang="de-DE" dirty="0" smtClean="0"/>
              <a:t>… für ein beliebiges Atom den Bau angeben.</a:t>
            </a:r>
            <a:endParaRPr lang="de-DE" dirty="0"/>
          </a:p>
          <a:p>
            <a:pPr>
              <a:spcBef>
                <a:spcPts val="600"/>
              </a:spcBef>
              <a:spcAft>
                <a:spcPts val="600"/>
              </a:spcAft>
            </a:pPr>
            <a:r>
              <a:rPr lang="de-DE" dirty="0" smtClean="0"/>
              <a:t>… feststellen, ob ein Teilchen Edelgas-Konfiguration besitzt.</a:t>
            </a:r>
            <a:endParaRPr lang="de-DE" dirty="0"/>
          </a:p>
          <a:p>
            <a:pPr>
              <a:spcBef>
                <a:spcPts val="600"/>
              </a:spcBef>
              <a:spcAft>
                <a:spcPts val="600"/>
              </a:spcAft>
            </a:pPr>
            <a:r>
              <a:rPr lang="de-DE" dirty="0" smtClean="0"/>
              <a:t>… Metalle und Nicht-Metalle im PSE finden.</a:t>
            </a:r>
            <a:endParaRPr lang="de-DE" dirty="0"/>
          </a:p>
          <a:p>
            <a:pPr>
              <a:spcBef>
                <a:spcPts val="600"/>
              </a:spcBef>
              <a:spcAft>
                <a:spcPts val="600"/>
              </a:spcAft>
            </a:pPr>
            <a:r>
              <a:rPr lang="de-DE" dirty="0" smtClean="0"/>
              <a:t>… die Zahl der Valenz-Elektronen eines Elementes aus dem PSE ablesen.</a:t>
            </a:r>
            <a:endParaRPr lang="de-DE" dirty="0"/>
          </a:p>
          <a:p>
            <a:pPr>
              <a:spcBef>
                <a:spcPts val="600"/>
              </a:spcBef>
              <a:spcAft>
                <a:spcPts val="600"/>
              </a:spcAft>
            </a:pPr>
            <a:r>
              <a:rPr lang="de-DE" dirty="0" smtClean="0"/>
              <a:t>… aus einem Atom ein sinnvolles Ion herstellen (z. B. aus Erfahrungskiste ek26).</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pPr/>
              <a:t>9</a:t>
            </a:fld>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sp>
        <p:nvSpPr>
          <p:cNvPr id="5" name="Inhaltsplatzhalter 4"/>
          <p:cNvSpPr>
            <a:spLocks noGrp="1"/>
          </p:cNvSpPr>
          <p:nvPr>
            <p:ph sz="quarter" idx="14"/>
          </p:nvPr>
        </p:nvSpPr>
        <p:spPr/>
        <p:txBody>
          <a:bodyPr/>
          <a:lstStyle/>
          <a:p>
            <a:endParaRPr lang="de-DE"/>
          </a:p>
        </p:txBody>
      </p:sp>
      <p:sp>
        <p:nvSpPr>
          <p:cNvPr id="6" name="Inhaltsplatzhalter 5"/>
          <p:cNvSpPr>
            <a:spLocks noGrp="1"/>
          </p:cNvSpPr>
          <p:nvPr>
            <p:ph sz="quarter" idx="15"/>
          </p:nvPr>
        </p:nvSpPr>
        <p:spPr/>
        <p:txBody>
          <a:bodyPr/>
          <a:lstStyle/>
          <a:p>
            <a:endParaRPr lang="de-DE"/>
          </a:p>
        </p:txBody>
      </p:sp>
      <p:sp>
        <p:nvSpPr>
          <p:cNvPr id="7" name="Inhaltsplatzhalter 6"/>
          <p:cNvSpPr>
            <a:spLocks noGrp="1"/>
          </p:cNvSpPr>
          <p:nvPr>
            <p:ph sz="quarter" idx="16"/>
          </p:nvPr>
        </p:nvSpPr>
        <p:spPr/>
        <p:txBody>
          <a:bodyPr/>
          <a:lstStyle/>
          <a:p>
            <a:endParaRPr lang="de-DE"/>
          </a:p>
        </p:txBody>
      </p:sp>
      <p:sp>
        <p:nvSpPr>
          <p:cNvPr id="8" name="Inhaltsplatzhalter 7"/>
          <p:cNvSpPr>
            <a:spLocks noGrp="1"/>
          </p:cNvSpPr>
          <p:nvPr>
            <p:ph sz="quarter" idx="17"/>
          </p:nvPr>
        </p:nvSpPr>
        <p:spPr/>
        <p:txBody>
          <a:bodyPr/>
          <a:lstStyle/>
          <a:p>
            <a:endParaRPr lang="de-DE"/>
          </a:p>
        </p:txBody>
      </p:sp>
    </p:spTree>
    <p:extLst>
      <p:ext uri="{BB962C8B-B14F-4D97-AF65-F5344CB8AC3E}">
        <p14:creationId xmlns:p14="http://schemas.microsoft.com/office/powerpoint/2010/main" val="1511139273"/>
      </p:ext>
    </p:extLst>
  </p:cSld>
  <p:clrMapOvr>
    <a:masterClrMapping/>
  </p:clrMapOvr>
</p:sld>
</file>

<file path=ppt/theme/theme1.xml><?xml version="1.0" encoding="utf-8"?>
<a:theme xmlns:a="http://schemas.openxmlformats.org/drawingml/2006/main" name="2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1935</Words>
  <Application>Microsoft Office PowerPoint</Application>
  <PresentationFormat>A4-Papier (210 x 297 mm)</PresentationFormat>
  <Paragraphs>369</Paragraphs>
  <Slides>87</Slides>
  <Notes>1</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87</vt:i4>
      </vt:variant>
    </vt:vector>
  </HeadingPairs>
  <TitlesOfParts>
    <vt:vector size="92" baseType="lpstr">
      <vt:lpstr>Arial</vt:lpstr>
      <vt:lpstr>Calibri</vt:lpstr>
      <vt:lpstr>2_Titel</vt:lpstr>
      <vt:lpstr>3_Aufgaben</vt:lpstr>
      <vt:lpstr>4_Rueckseiten</vt:lpstr>
      <vt:lpstr>Ionen-Bindung –  Was ein Salz zusammen hält</vt:lpstr>
      <vt:lpstr>PowerPoint-Präsentation</vt:lpstr>
      <vt:lpstr>Untersuche Kochsalz</vt:lpstr>
      <vt:lpstr>PowerPoint-Präsentation</vt:lpstr>
      <vt:lpstr>PowerPoint-Präsentation</vt:lpstr>
      <vt:lpstr>PowerPoint-Präsentation</vt:lpstr>
      <vt:lpstr>Mit dieser Erfahrungskiste kannst du …:</vt:lpstr>
      <vt:lpstr>PowerPoint-Präsentation</vt:lpstr>
      <vt:lpstr>Du kannst schon …</vt:lpstr>
      <vt:lpstr>PowerPoint-Präsentation</vt:lpstr>
      <vt:lpstr>Aufgabe 1 von 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Aufgabe 2 von 5</vt:lpstr>
      <vt:lpstr>PowerPoint-Präsentation</vt:lpstr>
      <vt:lpstr>PowerPoint-Präsentation</vt:lpstr>
      <vt:lpstr>PowerPoint-Präsentation</vt:lpstr>
      <vt:lpstr>PowerPoint-Präsentation</vt:lpstr>
      <vt:lpstr>PowerPoint-Präsentation</vt:lpstr>
      <vt:lpstr>Aufgabe 3 von 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Aufgabe 4 von 5</vt:lpstr>
      <vt:lpstr>PowerPoint-Präsentation</vt:lpstr>
      <vt:lpstr>PowerPoint-Präsentation</vt:lpstr>
      <vt:lpstr>PowerPoint-Präsentation</vt:lpstr>
      <vt:lpstr>Überprüfe, Teil 1</vt:lpstr>
      <vt:lpstr>PowerPoint-Präsentation</vt:lpstr>
      <vt:lpstr>Überprüfe, Teil 1</vt:lpstr>
      <vt:lpstr>PowerPoint-Präsentation</vt:lpstr>
      <vt:lpstr>PowerPoint-Präsentation</vt:lpstr>
      <vt:lpstr>PowerPoint-Präsentation</vt:lpstr>
      <vt:lpstr>Überprüfe, Teil 2</vt:lpstr>
      <vt:lpstr>PowerPoint-Präsentation</vt:lpstr>
      <vt:lpstr>PowerPoint-Präsentation</vt:lpstr>
      <vt:lpstr>PowerPoint-Präsentation</vt:lpstr>
      <vt:lpstr>Aufgabe 5 von 5</vt:lpstr>
      <vt:lpstr>PowerPoint-Präsentation</vt:lpstr>
      <vt:lpstr>PowerPoint-Präsentation</vt:lpstr>
      <vt:lpstr>PowerPoint-Präsentation</vt:lpstr>
      <vt:lpstr>Grenzen des Puzzle-Modells</vt:lpstr>
      <vt:lpstr>PowerPoint-Präsentation</vt:lpstr>
      <vt:lpstr>Die Farben sind komisch</vt:lpstr>
      <vt:lpstr>PowerPoint-Präsentation</vt:lpstr>
      <vt:lpstr>Das neue Ionen-Modell</vt:lpstr>
      <vt:lpstr>PowerPoint-Präsentation</vt:lpstr>
      <vt:lpstr>PowerPoint-Präsentation</vt:lpstr>
      <vt:lpstr>PowerPoint-Präsentation</vt:lpstr>
      <vt:lpstr>Die Wissenschaft bestätigt dein Ergebnis</vt:lpstr>
      <vt:lpstr>PowerPoint-Präsentation</vt:lpstr>
      <vt:lpstr>Auch Modell 4 hat Grenzen</vt:lpstr>
      <vt:lpstr>PowerPoint-Präsentation</vt:lpstr>
      <vt:lpstr>Das sollte bleiben I</vt:lpstr>
      <vt:lpstr>PowerPoint-Präsentation</vt:lpstr>
      <vt:lpstr>Das sollte bleiben II</vt:lpstr>
      <vt:lpstr>PowerPoint-Präsentation</vt:lpstr>
      <vt:lpstr>Das sollte bleiben III</vt:lpstr>
      <vt:lpstr>PowerPoint-Präsentation</vt:lpstr>
      <vt:lpstr>Teste dich selbst (leicht)</vt:lpstr>
      <vt:lpstr>PowerPoint-Präsentation</vt:lpstr>
      <vt:lpstr>PowerPoint-Präsentation</vt:lpstr>
      <vt:lpstr>PowerPoint-Präsentation</vt:lpstr>
      <vt:lpstr>Teste dich selbst (schwerer)</vt:lpstr>
      <vt:lpstr>PowerPoint-Präsentation</vt:lpstr>
      <vt:lpstr>PowerPoint-Präsentation</vt:lpstr>
      <vt:lpstr>PowerPoint-Präsentation</vt:lpstr>
      <vt:lpstr>Teste dich selbst (je nachdem)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148</cp:revision>
  <cp:lastPrinted>2018-09-03T06:30:11Z</cp:lastPrinted>
  <dcterms:created xsi:type="dcterms:W3CDTF">2016-04-13T08:36:10Z</dcterms:created>
  <dcterms:modified xsi:type="dcterms:W3CDTF">2018-09-04T06:24:11Z</dcterms:modified>
</cp:coreProperties>
</file>