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94660"/>
  </p:normalViewPr>
  <p:slideViewPr>
    <p:cSldViewPr snapToGrid="0" showGuides="1">
      <p:cViewPr varScale="1">
        <p:scale>
          <a:sx n="111" d="100"/>
          <a:sy n="111" d="100"/>
        </p:scale>
        <p:origin x="1014"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4B41369A-E93A-4449-93CD-5A40101ED712}" type="datetimeFigureOut">
              <a:rPr lang="de-DE" smtClean="0"/>
              <a:t>28.08.2018</a:t>
            </a:fld>
            <a:endParaRPr lang="de-DE" dirty="0"/>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B5131A88-E5BF-4EDF-A73E-7139BB58A262}" type="slidenum">
              <a:rPr lang="de-DE" smtClean="0"/>
              <a:t>‹Nr.›</a:t>
            </a:fld>
            <a:endParaRPr lang="de-DE" dirty="0"/>
          </a:p>
        </p:txBody>
      </p:sp>
    </p:spTree>
    <p:extLst>
      <p:ext uri="{BB962C8B-B14F-4D97-AF65-F5344CB8AC3E}">
        <p14:creationId xmlns:p14="http://schemas.microsoft.com/office/powerpoint/2010/main" val="2676712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67357" y="1654216"/>
            <a:ext cx="9000000" cy="47880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0"/>
          </p:nvPr>
        </p:nvSpPr>
        <p:spPr>
          <a:xfrm>
            <a:off x="8420377" y="374650"/>
            <a:ext cx="1044000" cy="719138"/>
          </a:xfrm>
          <a:solidFill>
            <a:schemeClr val="tx2"/>
          </a:solidFill>
          <a:ln>
            <a:solidFill>
              <a:schemeClr val="tx2"/>
            </a:solidFill>
          </a:ln>
        </p:spPr>
        <p:txBody>
          <a:bodyPr anchor="ctr"/>
          <a:lstStyle>
            <a:lvl1pPr algn="ctr">
              <a:defRPr sz="2400">
                <a:solidFill>
                  <a:schemeClr val="bg1"/>
                </a:solidFill>
              </a:defRPr>
            </a:lvl1pPr>
          </a:lstStyle>
          <a:p>
            <a:pPr lvl="0"/>
            <a:endParaRPr lang="de-DE" dirty="0"/>
          </a:p>
        </p:txBody>
      </p:sp>
      <p:sp>
        <p:nvSpPr>
          <p:cNvPr id="10" name="Textplatzhalter 9"/>
          <p:cNvSpPr>
            <a:spLocks noGrp="1"/>
          </p:cNvSpPr>
          <p:nvPr>
            <p:ph type="body" sz="quarter" idx="11"/>
          </p:nvPr>
        </p:nvSpPr>
        <p:spPr>
          <a:xfrm>
            <a:off x="502326" y="1146322"/>
            <a:ext cx="8928100" cy="432000"/>
          </a:xfrm>
        </p:spPr>
        <p:txBody>
          <a:bodyPr/>
          <a:lstStyle>
            <a:lvl1pPr algn="ctr">
              <a:defRPr/>
            </a:lvl1pPr>
          </a:lstStyle>
          <a:p>
            <a:pPr lvl="0"/>
            <a:endParaRPr lang="de-DE" dirty="0"/>
          </a:p>
        </p:txBody>
      </p:sp>
    </p:spTree>
    <p:extLst>
      <p:ext uri="{BB962C8B-B14F-4D97-AF65-F5344CB8AC3E}">
        <p14:creationId xmlns:p14="http://schemas.microsoft.com/office/powerpoint/2010/main" val="308674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p:nvPr>
        </p:nvSpPr>
        <p:spPr>
          <a:xfrm>
            <a:off x="464024" y="368490"/>
            <a:ext cx="9007522" cy="6114196"/>
          </a:xfrm>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4065403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81005" y="374288"/>
            <a:ext cx="7920000" cy="720000"/>
          </a:xfrm>
          <a:prstGeom prst="rect">
            <a:avLst/>
          </a:prstGeom>
          <a:solidFill>
            <a:schemeClr val="bg1">
              <a:lumMod val="85000"/>
            </a:schemeClr>
          </a:solidFill>
          <a:ln>
            <a:solidFill>
              <a:schemeClr val="bg1">
                <a:lumMod val="85000"/>
              </a:schemeClr>
            </a:solidFill>
          </a:ln>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516074" y="1654216"/>
            <a:ext cx="8928000" cy="4788000"/>
          </a:xfrm>
          <a:prstGeom prst="rect">
            <a:avLst/>
          </a:prstGeom>
        </p:spPr>
        <p:txBody>
          <a:bodyPr vert="horz" lIns="91440" tIns="45720" rIns="91440" bIns="45720" rtlCol="0">
            <a:noAutofit/>
          </a:bodyPr>
          <a:lstStyle/>
          <a:p>
            <a:pPr lvl="0"/>
            <a:r>
              <a:rPr lang="de-DE" dirty="0" smtClean="0"/>
              <a:t>Formatvorlagen des Textmasters bearbeiten</a:t>
            </a:r>
          </a:p>
        </p:txBody>
      </p:sp>
    </p:spTree>
    <p:extLst>
      <p:ext uri="{BB962C8B-B14F-4D97-AF65-F5344CB8AC3E}">
        <p14:creationId xmlns:p14="http://schemas.microsoft.com/office/powerpoint/2010/main" val="1559719623"/>
      </p:ext>
    </p:extLst>
  </p:cSld>
  <p:clrMap bg1="lt1" tx1="dk1" bg2="lt2" tx2="dk2" accent1="accent1" accent2="accent2" accent3="accent3" accent4="accent4" accent5="accent5" accent6="accent6" hlink="hlink" folHlink="folHlink"/>
  <p:sldLayoutIdLst>
    <p:sldLayoutId id="2147483650" r:id="rId1"/>
    <p:sldLayoutId id="2147483654" r:id="rId2"/>
  </p:sldLayoutIdLst>
  <p:txStyles>
    <p:titleStyle>
      <a:lvl1pPr algn="ctr" defTabSz="742950" rtl="0" eaLnBrk="1" latinLnBrk="0" hangingPunct="1">
        <a:lnSpc>
          <a:spcPct val="100000"/>
        </a:lnSpc>
        <a:spcBef>
          <a:spcPts val="0"/>
        </a:spcBef>
        <a:buNone/>
        <a:defRPr sz="2400" kern="1200">
          <a:solidFill>
            <a:schemeClr val="tx1"/>
          </a:solidFill>
          <a:latin typeface="+mj-lt"/>
          <a:ea typeface="+mj-ea"/>
          <a:cs typeface="+mj-cs"/>
        </a:defRPr>
      </a:lvl1pPr>
    </p:titleStyle>
    <p:bodyStyle>
      <a:lvl1pPr marL="0" indent="0" algn="l" defTabSz="742950" rtl="0" eaLnBrk="1" latinLnBrk="0" hangingPunct="1">
        <a:lnSpc>
          <a:spcPct val="100000"/>
        </a:lnSpc>
        <a:spcBef>
          <a:spcPts val="0"/>
        </a:spcBef>
        <a:buFont typeface="Arial" panose="020B0604020202020204" pitchFamily="34" charset="0"/>
        <a:buNone/>
        <a:defRPr sz="1400" kern="1200">
          <a:solidFill>
            <a:schemeClr val="tx1"/>
          </a:solidFill>
          <a:latin typeface="+mn-lt"/>
          <a:ea typeface="+mn-ea"/>
          <a:cs typeface="+mn-cs"/>
        </a:defRPr>
      </a:lvl1pPr>
      <a:lvl2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2pPr>
      <a:lvl3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3pPr>
      <a:lvl4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4pPr>
      <a:lvl5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de-DE"/>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1005" y="184288"/>
            <a:ext cx="7920000" cy="720000"/>
          </a:xfrm>
        </p:spPr>
        <p:txBody>
          <a:bodyPr/>
          <a:lstStyle/>
          <a:p>
            <a:r>
              <a:rPr lang="de-DE" dirty="0" smtClean="0"/>
              <a:t>Lehrerinformation </a:t>
            </a:r>
            <a:r>
              <a:rPr lang="de-DE" sz="2000" dirty="0" smtClean="0"/>
              <a:t>(Teilchen ändern sich)</a:t>
            </a:r>
            <a:r>
              <a:rPr lang="de-DE" sz="2000" dirty="0" smtClean="0"/>
              <a:t/>
            </a:r>
            <a:br>
              <a:rPr lang="de-DE" sz="2000" dirty="0" smtClean="0"/>
            </a:br>
            <a:r>
              <a:rPr lang="de-DE" sz="1400" dirty="0" smtClean="0"/>
              <a:t>Stand </a:t>
            </a:r>
            <a:fld id="{A2F829DE-0171-4016-8A32-E4B81A0872E9}" type="datetime1">
              <a:rPr lang="de-DE" sz="1400" smtClean="0"/>
              <a:t>28.08.2018</a:t>
            </a:fld>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3811856649"/>
              </p:ext>
            </p:extLst>
          </p:nvPr>
        </p:nvGraphicFramePr>
        <p:xfrm>
          <a:off x="481005" y="1464175"/>
          <a:ext cx="8986846" cy="4851400"/>
        </p:xfrm>
        <a:graphic>
          <a:graphicData uri="http://schemas.openxmlformats.org/drawingml/2006/table">
            <a:tbl>
              <a:tblPr firstRow="1" bandRow="1">
                <a:effectLst/>
                <a:tableStyleId>{5C22544A-7EE6-4342-B048-85BDC9FD1C3A}</a:tableStyleId>
              </a:tblPr>
              <a:tblGrid>
                <a:gridCol w="4493423">
                  <a:extLst>
                    <a:ext uri="{9D8B030D-6E8A-4147-A177-3AD203B41FA5}">
                      <a16:colId xmlns:a16="http://schemas.microsoft.com/office/drawing/2014/main" val="1131528128"/>
                    </a:ext>
                  </a:extLst>
                </a:gridCol>
                <a:gridCol w="4493423">
                  <a:extLst>
                    <a:ext uri="{9D8B030D-6E8A-4147-A177-3AD203B41FA5}">
                      <a16:colId xmlns:a16="http://schemas.microsoft.com/office/drawing/2014/main" val="3608609625"/>
                    </a:ext>
                  </a:extLst>
                </a:gridCol>
              </a:tblGrid>
              <a:tr h="370840">
                <a:tc gridSpan="2">
                  <a:txBody>
                    <a:bodyPr/>
                    <a:lstStyle/>
                    <a:p>
                      <a:r>
                        <a:rPr lang="de-DE" sz="1400" dirty="0" smtClean="0">
                          <a:solidFill>
                            <a:schemeClr val="tx1"/>
                          </a:solidFill>
                        </a:rPr>
                        <a:t>Lehrziel:</a:t>
                      </a:r>
                      <a:r>
                        <a:rPr lang="de-DE" sz="1400" b="0" dirty="0" smtClean="0">
                          <a:solidFill>
                            <a:schemeClr val="tx1"/>
                          </a:solidFill>
                        </a:rPr>
                        <a:t> Lernende</a:t>
                      </a:r>
                      <a:r>
                        <a:rPr lang="de-DE" sz="1400" b="0" baseline="0" dirty="0" smtClean="0">
                          <a:solidFill>
                            <a:schemeClr val="tx1"/>
                          </a:solidFill>
                        </a:rPr>
                        <a:t> sollen die Bildung von Kationen und Anionen aus Metall- und Nichtmetall-Atomen am Beispiel der Synthese von Kochsalz verstehen und erläutern können.</a:t>
                      </a:r>
                      <a:endParaRPr lang="de-DE" sz="1400" b="0" baseline="300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152470"/>
                  </a:ext>
                </a:extLst>
              </a:tr>
              <a:tr h="370840">
                <a:tc gridSpan="2">
                  <a:txBody>
                    <a:bodyPr/>
                    <a:lstStyle/>
                    <a:p>
                      <a:r>
                        <a:rPr lang="de-DE" sz="1400" b="1" dirty="0" smtClean="0">
                          <a:solidFill>
                            <a:schemeClr val="tx1"/>
                          </a:solidFill>
                        </a:rPr>
                        <a:t>Vorkenntnisse:</a:t>
                      </a:r>
                      <a:r>
                        <a:rPr lang="de-DE" sz="1400" b="0" dirty="0" smtClean="0">
                          <a:solidFill>
                            <a:schemeClr val="tx1"/>
                          </a:solidFill>
                        </a:rPr>
                        <a:t> </a:t>
                      </a:r>
                      <a:r>
                        <a:rPr lang="de-DE" sz="1400" b="0" baseline="0" dirty="0" smtClean="0">
                          <a:solidFill>
                            <a:schemeClr val="tx1"/>
                          </a:solidFill>
                        </a:rPr>
                        <a:t>Atombau, Periodensystem. Lernende sollen wesentliche physikalische Stoffeigenschaften, z. B. die elektrische Leitfähigkeit, kennen.</a:t>
                      </a:r>
                      <a:endParaRPr lang="de-DE" sz="1400" b="1"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4656688"/>
                  </a:ext>
                </a:extLst>
              </a:tr>
              <a:tr h="370840">
                <a:tc>
                  <a:txBody>
                    <a:bodyPr/>
                    <a:lstStyle/>
                    <a:p>
                      <a:r>
                        <a:rPr lang="de-DE" sz="1400" b="1" dirty="0" smtClean="0">
                          <a:solidFill>
                            <a:schemeClr val="tx1"/>
                          </a:solidFill>
                        </a:rPr>
                        <a:t>Vorbereitung</a:t>
                      </a:r>
                      <a:r>
                        <a:rPr lang="de-DE" sz="1400" b="1" baseline="0" dirty="0" smtClean="0">
                          <a:solidFill>
                            <a:schemeClr val="tx1"/>
                          </a:solidFill>
                        </a:rPr>
                        <a:t> (Fertigen der Kiste):</a:t>
                      </a:r>
                    </a:p>
                    <a:p>
                      <a:pPr marL="177800" indent="-177800">
                        <a:buFont typeface="+mj-lt"/>
                        <a:buAutoNum type="arabicPeriod"/>
                      </a:pPr>
                      <a:r>
                        <a:rPr lang="de-DE" sz="1200" baseline="0" dirty="0" smtClean="0">
                          <a:solidFill>
                            <a:schemeClr val="tx1"/>
                          </a:solidFill>
                        </a:rPr>
                        <a:t>Herstellung der Styroporeinlage nach Datei „ek26_Bauplan“. Zeichnungen können als Schablonen genutzt werden.</a:t>
                      </a:r>
                    </a:p>
                    <a:p>
                      <a:pPr marL="177800" indent="-177800">
                        <a:buFont typeface="+mj-lt"/>
                        <a:buAutoNum type="arabicPeriod"/>
                      </a:pPr>
                      <a:r>
                        <a:rPr lang="de-DE" sz="1200" baseline="0" dirty="0" smtClean="0">
                          <a:solidFill>
                            <a:schemeClr val="tx1"/>
                          </a:solidFill>
                        </a:rPr>
                        <a:t>Moosgummi-Modell (Atomkern) herstellen wie in Datei „ek26_Bauplan beschrieben.</a:t>
                      </a:r>
                    </a:p>
                    <a:p>
                      <a:pPr marL="177800" indent="-177800">
                        <a:buFont typeface="+mj-lt"/>
                        <a:buAutoNum type="arabicPeriod"/>
                      </a:pPr>
                      <a:r>
                        <a:rPr lang="de-DE" sz="1200" baseline="0" dirty="0" smtClean="0">
                          <a:solidFill>
                            <a:schemeClr val="tx1"/>
                          </a:solidFill>
                        </a:rPr>
                        <a:t>Datei „ek26_Beschriftung“ ausdrucken, wie auf jeder Folie oben beschrieben. Kistenaufdruck mit selbstklebender Folie auf den kurzen Seiten der Kiste befestigen. Modell-Karten laminieren.</a:t>
                      </a:r>
                    </a:p>
                    <a:p>
                      <a:pPr marL="177800" indent="-177800">
                        <a:buFont typeface="+mj-lt"/>
                        <a:buAutoNum type="arabicPeriod"/>
                      </a:pPr>
                      <a:r>
                        <a:rPr lang="de-DE" sz="1200" baseline="0" dirty="0" smtClean="0">
                          <a:solidFill>
                            <a:schemeClr val="tx1"/>
                          </a:solidFill>
                        </a:rPr>
                        <a:t>Anleitung drucken („ek26_Anleitung“) in DIN A4. Im Broschüren-Modus, oben binden.</a:t>
                      </a:r>
                    </a:p>
                    <a:p>
                      <a:pPr marL="177800" indent="-177800">
                        <a:buFont typeface="+mj-lt"/>
                        <a:buAutoNum type="arabicPeriod"/>
                      </a:pPr>
                      <a:r>
                        <a:rPr lang="de-DE" sz="1200" baseline="0" dirty="0" smtClean="0">
                          <a:solidFill>
                            <a:schemeClr val="tx1"/>
                          </a:solidFill>
                        </a:rPr>
                        <a:t>Dokumententasche mit doppelseitigem Klebeband im Deckel befestigen.</a:t>
                      </a:r>
                      <a:endParaRPr lang="de-DE" sz="12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de-DE" sz="1400" b="1" dirty="0" smtClean="0">
                          <a:solidFill>
                            <a:schemeClr val="tx1"/>
                          </a:solidFill>
                        </a:rPr>
                        <a:t>Vorbereitung (Kiste einsetzen):</a:t>
                      </a:r>
                    </a:p>
                    <a:p>
                      <a:pPr marL="177800" indent="-177800">
                        <a:buFont typeface="+mj-lt"/>
                        <a:buAutoNum type="arabicPeriod"/>
                      </a:pPr>
                      <a:r>
                        <a:rPr lang="de-DE" sz="1400" baseline="0" dirty="0" smtClean="0">
                          <a:solidFill>
                            <a:schemeClr val="tx1"/>
                          </a:solidFill>
                        </a:rPr>
                        <a:t>Erfahrungskiste auf Vollständigkeit überprüfen.</a:t>
                      </a:r>
                    </a:p>
                    <a:p>
                      <a:pPr marL="177800" indent="-177800">
                        <a:buFont typeface="+mj-lt"/>
                        <a:buAutoNum type="arabicPeriod"/>
                      </a:pPr>
                      <a:r>
                        <a:rPr lang="de-DE" sz="1400" baseline="0" dirty="0" smtClean="0">
                          <a:solidFill>
                            <a:schemeClr val="tx1"/>
                          </a:solidFill>
                        </a:rPr>
                        <a:t>Ersetzten von Verbrauchsstoffen </a:t>
                      </a:r>
                      <a:r>
                        <a:rPr lang="de-DE" sz="1400" baseline="0" dirty="0" smtClean="0">
                          <a:solidFill>
                            <a:schemeClr val="tx1"/>
                          </a:solidFill>
                        </a:rPr>
                        <a:t>(Kochsalz</a:t>
                      </a:r>
                      <a:r>
                        <a:rPr lang="de-DE" sz="1400" baseline="0" dirty="0" smtClean="0">
                          <a:solidFill>
                            <a:schemeClr val="tx1"/>
                          </a:solidFill>
                        </a:rPr>
                        <a:t>).</a:t>
                      </a:r>
                    </a:p>
                    <a:p>
                      <a:pPr marL="177800" indent="-177800">
                        <a:buFont typeface="+mj-lt"/>
                        <a:buAutoNum type="arabicPeriod"/>
                      </a:pPr>
                      <a:r>
                        <a:rPr lang="de-DE" sz="1400" baseline="0" dirty="0" smtClean="0">
                          <a:solidFill>
                            <a:schemeClr val="tx1"/>
                          </a:solidFill>
                        </a:rPr>
                        <a:t>Batterie überprüfen.</a:t>
                      </a:r>
                      <a:endParaRPr lang="de-DE" sz="140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0437"/>
                  </a:ext>
                </a:extLst>
              </a:tr>
              <a:tr h="370840">
                <a:tc gridSpan="2">
                  <a:txBody>
                    <a:bodyPr/>
                    <a:lstStyle/>
                    <a:p>
                      <a:pPr marL="0" marR="0" indent="0" algn="l" defTabSz="742950" rtl="0" eaLnBrk="1" fontAlgn="auto" latinLnBrk="0" hangingPunct="1">
                        <a:lnSpc>
                          <a:spcPct val="100000"/>
                        </a:lnSpc>
                        <a:spcBef>
                          <a:spcPts val="0"/>
                        </a:spcBef>
                        <a:spcAft>
                          <a:spcPts val="0"/>
                        </a:spcAft>
                        <a:buClrTx/>
                        <a:buSzTx/>
                        <a:buFontTx/>
                        <a:buNone/>
                        <a:tabLst/>
                        <a:defRPr/>
                      </a:pPr>
                      <a:r>
                        <a:rPr lang="de-DE" sz="1400" b="1" dirty="0" smtClean="0">
                          <a:solidFill>
                            <a:schemeClr val="tx1"/>
                          </a:solidFill>
                        </a:rPr>
                        <a:t>Anleitung:</a:t>
                      </a:r>
                      <a:r>
                        <a:rPr lang="de-DE" sz="1400" b="0" dirty="0" smtClean="0">
                          <a:solidFill>
                            <a:schemeClr val="tx1"/>
                          </a:solidFill>
                        </a:rPr>
                        <a:t> Lernende wenden ihre Kenntnisse über Stoffeigenschaften,</a:t>
                      </a:r>
                      <a:r>
                        <a:rPr lang="de-DE" sz="1400" b="0" baseline="0" dirty="0" smtClean="0">
                          <a:solidFill>
                            <a:schemeClr val="tx1"/>
                          </a:solidFill>
                        </a:rPr>
                        <a:t> insbesondere die der elektrischen Leitfähigkeit, an und vertiefen diese. Sie finden einen Möglichkeit, Atome und Ladungsträger auf Teilchenebene modellhaft darzustellen und erfassen die Entstehung von Kationen und Anionen am Beispiel von Kochsalz. Lernende stellen dabei einen Zusammenhang zwischen Stoff- und Teilchenebene her.</a:t>
                      </a:r>
                      <a:endParaRPr lang="de-DE" sz="1400" b="1" dirty="0" smtClean="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7800" indent="-177800">
                        <a:buFont typeface="+mj-lt"/>
                        <a:buAutoNum type="arabicPeriod"/>
                      </a:pPr>
                      <a:endParaRPr lang="de-DE" sz="1400" dirty="0">
                        <a:solidFill>
                          <a:schemeClr val="accent2"/>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5575903"/>
                  </a:ext>
                </a:extLst>
              </a:tr>
              <a:tr h="370840">
                <a:tc gridSpan="2">
                  <a:txBody>
                    <a:bodyPr/>
                    <a:lstStyle/>
                    <a:p>
                      <a:pPr marL="0" marR="0" indent="0" algn="l" defTabSz="742950" rtl="0" eaLnBrk="1" fontAlgn="auto" latinLnBrk="0" hangingPunct="1">
                        <a:lnSpc>
                          <a:spcPct val="100000"/>
                        </a:lnSpc>
                        <a:spcBef>
                          <a:spcPts val="0"/>
                        </a:spcBef>
                        <a:spcAft>
                          <a:spcPts val="0"/>
                        </a:spcAft>
                        <a:buClrTx/>
                        <a:buSzTx/>
                        <a:buFontTx/>
                        <a:buNone/>
                        <a:tabLst/>
                        <a:defRPr/>
                      </a:pPr>
                      <a:r>
                        <a:rPr lang="de-DE" sz="1400" b="1" dirty="0" smtClean="0">
                          <a:solidFill>
                            <a:schemeClr val="tx1"/>
                          </a:solidFill>
                        </a:rPr>
                        <a:t>Bearbeitungszeit: </a:t>
                      </a:r>
                      <a:r>
                        <a:rPr lang="de-DE" sz="1400" b="0" u="none" dirty="0" smtClean="0">
                          <a:solidFill>
                            <a:schemeClr val="tx1"/>
                          </a:solidFill>
                        </a:rPr>
                        <a:t>ca. 25 Minuten.</a:t>
                      </a: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177800" indent="-177800">
                        <a:buFont typeface="+mj-lt"/>
                        <a:buAutoNum type="arabicPeriod"/>
                      </a:pPr>
                      <a:endParaRPr lang="de-DE" sz="1400" dirty="0">
                        <a:solidFill>
                          <a:schemeClr val="accent2"/>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3413804"/>
                  </a:ext>
                </a:extLst>
              </a:tr>
            </a:tbl>
          </a:graphicData>
        </a:graphic>
      </p:graphicFrame>
      <p:sp>
        <p:nvSpPr>
          <p:cNvPr id="4" name="Textplatzhalter 3"/>
          <p:cNvSpPr>
            <a:spLocks noGrp="1"/>
          </p:cNvSpPr>
          <p:nvPr>
            <p:ph type="body" sz="quarter" idx="10"/>
          </p:nvPr>
        </p:nvSpPr>
        <p:spPr>
          <a:xfrm>
            <a:off x="8420377" y="184650"/>
            <a:ext cx="1044000" cy="719138"/>
          </a:xfrm>
        </p:spPr>
        <p:txBody>
          <a:bodyPr/>
          <a:lstStyle/>
          <a:p>
            <a:r>
              <a:rPr lang="de-DE" dirty="0" smtClean="0"/>
              <a:t>ek26</a:t>
            </a:r>
            <a:endParaRPr lang="de-DE" dirty="0"/>
          </a:p>
        </p:txBody>
      </p:sp>
      <p:sp>
        <p:nvSpPr>
          <p:cNvPr id="5" name="Textplatzhalter 4"/>
          <p:cNvSpPr>
            <a:spLocks noGrp="1"/>
          </p:cNvSpPr>
          <p:nvPr>
            <p:ph type="body" sz="quarter" idx="11"/>
          </p:nvPr>
        </p:nvSpPr>
        <p:spPr>
          <a:xfrm>
            <a:off x="502326" y="956322"/>
            <a:ext cx="8928100" cy="432000"/>
          </a:xfrm>
        </p:spPr>
        <p:txBody>
          <a:bodyPr/>
          <a:lstStyle/>
          <a:p>
            <a:r>
              <a:rPr lang="de-DE" sz="1200" dirty="0" smtClean="0"/>
              <a:t>Erfahrungskiste erarbeitet von Alexandra Granda, Renate Hoffmann, Bettina Münzer, Silke Schubert und Sabine Zimmermann im Rahmen des AK Selbstorganisiertes Lernen (SOL), Didaktik Chemie, Universität Bayreuth</a:t>
            </a:r>
            <a:endParaRPr lang="de-DE" sz="1200" dirty="0"/>
          </a:p>
        </p:txBody>
      </p:sp>
    </p:spTree>
    <p:extLst>
      <p:ext uri="{BB962C8B-B14F-4D97-AF65-F5344CB8AC3E}">
        <p14:creationId xmlns:p14="http://schemas.microsoft.com/office/powerpoint/2010/main" val="266856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nhaltsplatzhalter 2"/>
          <p:cNvGraphicFramePr>
            <a:graphicFrameLocks noGrp="1"/>
          </p:cNvGraphicFramePr>
          <p:nvPr>
            <p:ph sz="quarter" idx="10"/>
            <p:extLst>
              <p:ext uri="{D42A27DB-BD31-4B8C-83A1-F6EECF244321}">
                <p14:modId xmlns:p14="http://schemas.microsoft.com/office/powerpoint/2010/main" val="13165357"/>
              </p:ext>
            </p:extLst>
          </p:nvPr>
        </p:nvGraphicFramePr>
        <p:xfrm>
          <a:off x="463384" y="139160"/>
          <a:ext cx="8993874" cy="6629400"/>
        </p:xfrm>
        <a:graphic>
          <a:graphicData uri="http://schemas.openxmlformats.org/drawingml/2006/table">
            <a:tbl>
              <a:tblPr firstRow="1" bandRow="1">
                <a:effectLst/>
                <a:tableStyleId>{5C22544A-7EE6-4342-B048-85BDC9FD1C3A}</a:tableStyleId>
              </a:tblPr>
              <a:tblGrid>
                <a:gridCol w="4496937">
                  <a:extLst>
                    <a:ext uri="{9D8B030D-6E8A-4147-A177-3AD203B41FA5}">
                      <a16:colId xmlns:a16="http://schemas.microsoft.com/office/drawing/2014/main" val="3226505372"/>
                    </a:ext>
                  </a:extLst>
                </a:gridCol>
                <a:gridCol w="4496937">
                  <a:extLst>
                    <a:ext uri="{9D8B030D-6E8A-4147-A177-3AD203B41FA5}">
                      <a16:colId xmlns:a16="http://schemas.microsoft.com/office/drawing/2014/main" val="2057034290"/>
                    </a:ext>
                  </a:extLst>
                </a:gridCol>
              </a:tblGrid>
              <a:tr h="370840">
                <a:tc gridSpan="2">
                  <a:txBody>
                    <a:bodyPr/>
                    <a:lstStyle/>
                    <a:p>
                      <a:pPr algn="r"/>
                      <a:r>
                        <a:rPr lang="de-DE" sz="1800" b="0" dirty="0" smtClean="0">
                          <a:solidFill>
                            <a:schemeClr val="tx1"/>
                          </a:solidFill>
                        </a:rPr>
                        <a:t>Seite </a:t>
                      </a:r>
                      <a:fld id="{14EDA8F8-F8BC-4BA8-AAEA-070275FE8C20}" type="slidenum">
                        <a:rPr lang="de-DE" sz="1800" b="0" smtClean="0">
                          <a:solidFill>
                            <a:schemeClr val="tx1"/>
                          </a:solidFill>
                        </a:rPr>
                        <a:t>2</a:t>
                      </a:fld>
                      <a:endParaRPr lang="de-DE" sz="1800" b="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de-DE"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7070547"/>
                  </a:ext>
                </a:extLst>
              </a:tr>
              <a:tr h="370840">
                <a:tc gridSpan="2">
                  <a:txBody>
                    <a:bodyPr/>
                    <a:lstStyle/>
                    <a:p>
                      <a:r>
                        <a:rPr lang="de-DE" sz="1400" b="1" dirty="0" smtClean="0">
                          <a:solidFill>
                            <a:schemeClr val="tx1"/>
                          </a:solidFill>
                        </a:rPr>
                        <a:t>Einsatz</a:t>
                      </a:r>
                      <a:r>
                        <a:rPr lang="de-DE" sz="1400" b="1" baseline="0" dirty="0" smtClean="0">
                          <a:solidFill>
                            <a:schemeClr val="tx1"/>
                          </a:solidFill>
                        </a:rPr>
                        <a:t> im Unterricht:</a:t>
                      </a:r>
                      <a:r>
                        <a:rPr lang="de-DE" sz="1400" b="0" baseline="0" dirty="0" smtClean="0">
                          <a:solidFill>
                            <a:schemeClr val="tx1"/>
                          </a:solidFill>
                        </a:rPr>
                        <a:t> Lernende recherchieren die Eigenschaften von Natrium, Chlor und Kochsalz. Sie unterscheiden zwischen den Gefahrstoffen Natrium und Chlor soweit dem lebensnotwendigen Stoff Natriumchlorid, wodurch sie ein scheinbarer Widerspruch ergibt, den es auf Teilchenebene zu klären gilt.</a:t>
                      </a:r>
                    </a:p>
                    <a:p>
                      <a:r>
                        <a:rPr lang="de-DE" sz="1400" b="0" baseline="0" dirty="0" smtClean="0">
                          <a:solidFill>
                            <a:schemeClr val="tx1"/>
                          </a:solidFill>
                        </a:rPr>
                        <a:t>Lernende experimentieren selbstständig mit destilliertem Wasser und einer selbst hergestellten Kochsalz-Lösung. Die elektrische Leitfähigkeit problematisiert dabei die Existenz von Ladungsträgern. Die Entstehung der Ladungsträger wird durch Lernende mit Hilfe des „Tortenmodells“ erarbeitet und anschließend in die chemische Formel-Schreibweise und Fachsprache übertragen (Teilchenmodell). Abschießend formulieren Lernende eine allgemeingültige Regel zur Bildung von Kationen und Anionen aus Metall- bzw. Nichtmetall-Atomen. Eine Übungsphase zur Ionenbildung (Elektronen-Gleichungen) ist für die nachfolgende Unterrichtseinheit geplant.</a:t>
                      </a:r>
                      <a:endParaRPr lang="de-DE" sz="1400" b="1" baseline="0" dirty="0" smtClean="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982035"/>
                  </a:ext>
                </a:extLst>
              </a:tr>
              <a:tr h="370840">
                <a:tc>
                  <a:txBody>
                    <a:bodyPr/>
                    <a:lstStyle/>
                    <a:p>
                      <a:r>
                        <a:rPr lang="de-DE" sz="1400" b="1" dirty="0" smtClean="0">
                          <a:solidFill>
                            <a:schemeClr val="tx1"/>
                          </a:solidFill>
                        </a:rPr>
                        <a:t>Materialliste:</a:t>
                      </a:r>
                    </a:p>
                    <a:p>
                      <a:pPr marL="177800" indent="-177800">
                        <a:buFont typeface="Arial" panose="020B0604020202020204" pitchFamily="34" charset="0"/>
                        <a:buChar char="•"/>
                      </a:pPr>
                      <a:r>
                        <a:rPr lang="de-DE" sz="1400" b="0" dirty="0" smtClean="0">
                          <a:solidFill>
                            <a:schemeClr val="tx1"/>
                          </a:solidFill>
                        </a:rPr>
                        <a:t>Box mit Deckel 30*19*14cm, z.B.</a:t>
                      </a:r>
                      <a:r>
                        <a:rPr lang="de-DE" sz="1400" b="0" baseline="0" dirty="0" smtClean="0">
                          <a:solidFill>
                            <a:schemeClr val="tx1"/>
                          </a:solidFill>
                        </a:rPr>
                        <a:t> </a:t>
                      </a:r>
                      <a:r>
                        <a:rPr lang="de-DE" sz="1400" b="0" baseline="0" dirty="0" err="1" smtClean="0">
                          <a:solidFill>
                            <a:schemeClr val="tx1"/>
                          </a:solidFill>
                        </a:rPr>
                        <a:t>Rival</a:t>
                      </a:r>
                      <a:r>
                        <a:rPr lang="de-DE" sz="1400" b="0" baseline="0" dirty="0" smtClean="0">
                          <a:solidFill>
                            <a:schemeClr val="tx1"/>
                          </a:solidFill>
                        </a:rPr>
                        <a:t> </a:t>
                      </a:r>
                      <a:r>
                        <a:rPr lang="de-DE" sz="1400" b="0" baseline="0" dirty="0" err="1" smtClean="0">
                          <a:solidFill>
                            <a:schemeClr val="tx1"/>
                          </a:solidFill>
                        </a:rPr>
                        <a:t>Eurobox</a:t>
                      </a:r>
                      <a:endParaRPr lang="de-DE" sz="1400" b="0" baseline="0" dirty="0" smtClean="0">
                        <a:solidFill>
                          <a:schemeClr val="tx1"/>
                        </a:solidFill>
                      </a:endParaRPr>
                    </a:p>
                    <a:p>
                      <a:pPr marL="177800" indent="-177800">
                        <a:buFont typeface="Arial" panose="020B0604020202020204" pitchFamily="34" charset="0"/>
                        <a:buChar char="•"/>
                      </a:pPr>
                      <a:r>
                        <a:rPr lang="de-DE" sz="1400" b="0" baseline="0" dirty="0" smtClean="0">
                          <a:solidFill>
                            <a:schemeClr val="tx1"/>
                          </a:solidFill>
                        </a:rPr>
                        <a:t>Styropor-Schneidegerät, z. B. Proxxon</a:t>
                      </a:r>
                    </a:p>
                    <a:p>
                      <a:pPr marL="177800" indent="-177800">
                        <a:buFont typeface="Arial" panose="020B0604020202020204" pitchFamily="34" charset="0"/>
                        <a:buChar char="•"/>
                      </a:pPr>
                      <a:r>
                        <a:rPr lang="de-DE" sz="1400" b="0" baseline="0" dirty="0" smtClean="0">
                          <a:solidFill>
                            <a:schemeClr val="tx1"/>
                          </a:solidFill>
                        </a:rPr>
                        <a:t>Styropor und Styrodur (Maße: 24,3*14,6*1cm)</a:t>
                      </a:r>
                    </a:p>
                    <a:p>
                      <a:pPr marL="177800" indent="-177800">
                        <a:buFont typeface="Arial" panose="020B0604020202020204" pitchFamily="34" charset="0"/>
                        <a:buChar char="•"/>
                      </a:pPr>
                      <a:r>
                        <a:rPr lang="de-DE" sz="1400" b="0" baseline="0" dirty="0" smtClean="0">
                          <a:solidFill>
                            <a:schemeClr val="tx1"/>
                          </a:solidFill>
                        </a:rPr>
                        <a:t>Styroporkleber</a:t>
                      </a:r>
                    </a:p>
                    <a:p>
                      <a:pPr marL="177800" indent="-177800">
                        <a:buFont typeface="Arial" panose="020B0604020202020204" pitchFamily="34" charset="0"/>
                        <a:buChar char="•"/>
                      </a:pPr>
                      <a:r>
                        <a:rPr lang="de-DE" sz="1400" b="0" baseline="0" dirty="0" smtClean="0">
                          <a:solidFill>
                            <a:schemeClr val="tx1"/>
                          </a:solidFill>
                        </a:rPr>
                        <a:t>Pinsel, Farbe (weiße Wandfarbe)</a:t>
                      </a:r>
                    </a:p>
                    <a:p>
                      <a:pPr marL="177800" indent="-177800">
                        <a:buFont typeface="Arial" panose="020B0604020202020204" pitchFamily="34" charset="0"/>
                        <a:buChar char="•"/>
                      </a:pPr>
                      <a:r>
                        <a:rPr lang="de-DE" sz="1400" b="0" baseline="0" dirty="0" smtClean="0">
                          <a:solidFill>
                            <a:schemeClr val="tx1"/>
                          </a:solidFill>
                        </a:rPr>
                        <a:t>Dokumententasche DIN A4, quer mit Klettverschluss, z. B. Amazon</a:t>
                      </a:r>
                    </a:p>
                    <a:p>
                      <a:pPr marL="177800" indent="-177800">
                        <a:buFont typeface="Arial" panose="020B0604020202020204" pitchFamily="34" charset="0"/>
                        <a:buChar char="•"/>
                      </a:pPr>
                      <a:r>
                        <a:rPr lang="de-DE" sz="1400" b="0" baseline="0" dirty="0" smtClean="0">
                          <a:solidFill>
                            <a:schemeClr val="tx1"/>
                          </a:solidFill>
                        </a:rPr>
                        <a:t>Klebeband, beidseitig klebend</a:t>
                      </a:r>
                    </a:p>
                    <a:p>
                      <a:pPr marL="177800" indent="-177800">
                        <a:buFont typeface="Arial" panose="020B0604020202020204" pitchFamily="34" charset="0"/>
                        <a:buChar char="•"/>
                      </a:pPr>
                      <a:r>
                        <a:rPr lang="de-DE" sz="1400" b="0" baseline="0" dirty="0" smtClean="0">
                          <a:solidFill>
                            <a:schemeClr val="tx1"/>
                          </a:solidFill>
                        </a:rPr>
                        <a:t>11 Blatt Kopierpapier, 160g/cm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Ringbinde-Gerät, z. B. General Office</a:t>
                      </a:r>
                    </a:p>
                    <a:p>
                      <a:pPr marL="177800" indent="-177800">
                        <a:buFont typeface="Arial" panose="020B0604020202020204" pitchFamily="34" charset="0"/>
                        <a:buChar char="•"/>
                      </a:pPr>
                      <a:r>
                        <a:rPr lang="de-DE" sz="1400" b="0" baseline="0" dirty="0" smtClean="0">
                          <a:solidFill>
                            <a:schemeClr val="tx1"/>
                          </a:solidFill>
                        </a:rPr>
                        <a:t>Ringbindung, schwarz, 10mm</a:t>
                      </a:r>
                    </a:p>
                    <a:p>
                      <a:pPr marL="177800" indent="-177800">
                        <a:buFont typeface="Arial" panose="020B0604020202020204" pitchFamily="34" charset="0"/>
                        <a:buChar char="•"/>
                      </a:pPr>
                      <a:r>
                        <a:rPr lang="de-DE" sz="1400" b="0" baseline="0" dirty="0" smtClean="0">
                          <a:solidFill>
                            <a:schemeClr val="tx1"/>
                          </a:solidFill>
                        </a:rPr>
                        <a:t>5 Blatt Kopierpapier, 80g/cm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Selbstklebende Folie, transparent</a:t>
                      </a: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Arial" panose="020B0604020202020204" pitchFamily="34" charset="0"/>
                        <a:buChar char="•"/>
                      </a:pPr>
                      <a:r>
                        <a:rPr lang="de-DE" sz="1400" dirty="0" smtClean="0">
                          <a:solidFill>
                            <a:schemeClr val="tx1"/>
                          </a:solidFill>
                        </a:rPr>
                        <a:t>Leitfähigkeitsprüfer </a:t>
                      </a:r>
                      <a:r>
                        <a:rPr lang="de-DE" sz="1400" dirty="0" smtClean="0">
                          <a:solidFill>
                            <a:schemeClr val="tx1"/>
                          </a:solidFill>
                        </a:rPr>
                        <a:t>mit 9V-Blockbatterie</a:t>
                      </a:r>
                    </a:p>
                    <a:p>
                      <a:pPr marL="171450" indent="-171450">
                        <a:buFont typeface="Arial" panose="020B0604020202020204" pitchFamily="34" charset="0"/>
                        <a:buChar char="•"/>
                      </a:pPr>
                      <a:r>
                        <a:rPr lang="de-DE" sz="1400" dirty="0" smtClean="0">
                          <a:solidFill>
                            <a:schemeClr val="tx1"/>
                          </a:solidFill>
                        </a:rPr>
                        <a:t>Becherglas </a:t>
                      </a:r>
                      <a:r>
                        <a:rPr lang="de-DE" sz="1400" dirty="0" smtClean="0">
                          <a:solidFill>
                            <a:schemeClr val="tx1"/>
                          </a:solidFill>
                        </a:rPr>
                        <a:t>50mL</a:t>
                      </a:r>
                      <a:endParaRPr lang="de-DE" sz="1400" dirty="0" smtClean="0">
                        <a:solidFill>
                          <a:schemeClr val="tx1"/>
                        </a:solidFill>
                      </a:endParaRPr>
                    </a:p>
                    <a:p>
                      <a:pPr marL="171450" indent="-171450">
                        <a:buFont typeface="Arial" panose="020B0604020202020204" pitchFamily="34" charset="0"/>
                        <a:buChar char="•"/>
                      </a:pPr>
                      <a:r>
                        <a:rPr lang="de-DE" sz="1400" dirty="0" smtClean="0">
                          <a:solidFill>
                            <a:schemeClr val="tx1"/>
                          </a:solidFill>
                        </a:rPr>
                        <a:t>Probenbecher</a:t>
                      </a:r>
                      <a:r>
                        <a:rPr lang="de-DE" sz="1400" baseline="0" dirty="0" smtClean="0">
                          <a:solidFill>
                            <a:schemeClr val="tx1"/>
                          </a:solidFill>
                        </a:rPr>
                        <a:t>, 60mL, </a:t>
                      </a:r>
                      <a:r>
                        <a:rPr lang="de-DE" sz="1400" baseline="0" dirty="0" smtClean="0">
                          <a:solidFill>
                            <a:schemeClr val="tx1"/>
                          </a:solidFill>
                        </a:rPr>
                        <a:t>mit </a:t>
                      </a:r>
                      <a:r>
                        <a:rPr lang="de-DE" sz="1400" dirty="0" smtClean="0">
                          <a:solidFill>
                            <a:schemeClr val="tx1"/>
                          </a:solidFill>
                        </a:rPr>
                        <a:t>Kochsalz</a:t>
                      </a:r>
                    </a:p>
                    <a:p>
                      <a:pPr marL="171450" indent="-171450">
                        <a:buFont typeface="Arial" panose="020B0604020202020204" pitchFamily="34" charset="0"/>
                        <a:buChar char="•"/>
                      </a:pPr>
                      <a:r>
                        <a:rPr lang="de-DE" sz="1400" dirty="0" smtClean="0">
                          <a:solidFill>
                            <a:schemeClr val="tx1"/>
                          </a:solidFill>
                        </a:rPr>
                        <a:t>Pulver-Spatel</a:t>
                      </a:r>
                      <a:endParaRPr lang="de-DE" sz="1400" dirty="0" smtClean="0">
                        <a:solidFill>
                          <a:schemeClr val="tx1"/>
                        </a:solidFill>
                      </a:endParaRPr>
                    </a:p>
                    <a:p>
                      <a:pPr marL="171450" indent="-171450">
                        <a:buFont typeface="Arial" panose="020B0604020202020204" pitchFamily="34" charset="0"/>
                        <a:buChar char="•"/>
                      </a:pPr>
                      <a:r>
                        <a:rPr lang="de-DE" sz="1400" dirty="0" smtClean="0">
                          <a:solidFill>
                            <a:schemeClr val="tx1"/>
                          </a:solidFill>
                        </a:rPr>
                        <a:t>2 Petrischalen, d=60 mm</a:t>
                      </a:r>
                    </a:p>
                    <a:p>
                      <a:pPr marL="171450" indent="-171450">
                        <a:buFont typeface="Arial" panose="020B0604020202020204" pitchFamily="34" charset="0"/>
                        <a:buChar char="•"/>
                      </a:pPr>
                      <a:r>
                        <a:rPr lang="de-DE" sz="1400" dirty="0" smtClean="0">
                          <a:solidFill>
                            <a:schemeClr val="tx1"/>
                          </a:solidFill>
                        </a:rPr>
                        <a:t>2 Petrischalen, d=90 mm</a:t>
                      </a:r>
                    </a:p>
                    <a:p>
                      <a:pPr marL="171450" indent="-171450">
                        <a:buFont typeface="Arial" panose="020B0604020202020204" pitchFamily="34" charset="0"/>
                        <a:buChar char="•"/>
                      </a:pPr>
                      <a:r>
                        <a:rPr lang="de-DE" sz="1400" dirty="0" smtClean="0">
                          <a:solidFill>
                            <a:schemeClr val="tx1"/>
                          </a:solidFill>
                        </a:rPr>
                        <a:t>2 Petrischalen, d=100 mm</a:t>
                      </a:r>
                    </a:p>
                    <a:p>
                      <a:pPr marL="171450" indent="-171450">
                        <a:buFont typeface="Arial" panose="020B0604020202020204" pitchFamily="34" charset="0"/>
                        <a:buChar char="•"/>
                      </a:pPr>
                      <a:r>
                        <a:rPr lang="de-DE" sz="1400" dirty="0" smtClean="0">
                          <a:solidFill>
                            <a:schemeClr val="tx1"/>
                          </a:solidFill>
                        </a:rPr>
                        <a:t>2 </a:t>
                      </a:r>
                      <a:r>
                        <a:rPr lang="de-DE" sz="1400" dirty="0" smtClean="0">
                          <a:solidFill>
                            <a:schemeClr val="tx1"/>
                          </a:solidFill>
                        </a:rPr>
                        <a:t>Druckverschluss-Beutel</a:t>
                      </a:r>
                    </a:p>
                    <a:p>
                      <a:pPr marL="171450" indent="-171450">
                        <a:buFont typeface="Arial" panose="020B0604020202020204" pitchFamily="34" charset="0"/>
                        <a:buChar char="•"/>
                      </a:pPr>
                      <a:r>
                        <a:rPr lang="de-DE" sz="1400" dirty="0" smtClean="0">
                          <a:solidFill>
                            <a:schemeClr val="tx1"/>
                          </a:solidFill>
                        </a:rPr>
                        <a:t>18 </a:t>
                      </a:r>
                      <a:r>
                        <a:rPr lang="de-DE" sz="1400" dirty="0" smtClean="0">
                          <a:solidFill>
                            <a:schemeClr val="tx1"/>
                          </a:solidFill>
                        </a:rPr>
                        <a:t>Holzkugeln, gelb, d</a:t>
                      </a:r>
                      <a:r>
                        <a:rPr lang="de-DE" sz="1400" dirty="0" smtClean="0">
                          <a:solidFill>
                            <a:schemeClr val="tx1"/>
                          </a:solidFill>
                        </a:rPr>
                        <a:t>= 12mm</a:t>
                      </a:r>
                      <a:endParaRPr lang="de-DE" sz="1400" dirty="0" smtClean="0">
                        <a:solidFill>
                          <a:schemeClr val="tx1"/>
                        </a:solidFill>
                      </a:endParaRPr>
                    </a:p>
                    <a:p>
                      <a:pPr marL="171450" indent="-171450">
                        <a:buFont typeface="Arial" panose="020B0604020202020204" pitchFamily="34" charset="0"/>
                        <a:buChar char="•"/>
                      </a:pPr>
                      <a:r>
                        <a:rPr lang="de-DE" sz="1400" dirty="0" smtClean="0">
                          <a:solidFill>
                            <a:schemeClr val="tx1"/>
                          </a:solidFill>
                        </a:rPr>
                        <a:t>Moosgummi</a:t>
                      </a:r>
                      <a:r>
                        <a:rPr lang="de-DE" sz="1400" baseline="0" dirty="0" smtClean="0">
                          <a:solidFill>
                            <a:schemeClr val="tx1"/>
                          </a:solidFill>
                        </a:rPr>
                        <a:t>, </a:t>
                      </a:r>
                      <a:r>
                        <a:rPr lang="de-DE" sz="1400" baseline="0" dirty="0" smtClean="0">
                          <a:solidFill>
                            <a:schemeClr val="tx1"/>
                          </a:solidFill>
                        </a:rPr>
                        <a:t>rot</a:t>
                      </a:r>
                    </a:p>
                    <a:p>
                      <a:pPr marL="171450" indent="-171450">
                        <a:buFont typeface="Arial" panose="020B0604020202020204" pitchFamily="34" charset="0"/>
                        <a:buChar char="•"/>
                      </a:pPr>
                      <a:r>
                        <a:rPr lang="de-DE" sz="1400" baseline="0" dirty="0" smtClean="0">
                          <a:solidFill>
                            <a:schemeClr val="tx1"/>
                          </a:solidFill>
                        </a:rPr>
                        <a:t>Moosgummi, grau</a:t>
                      </a:r>
                    </a:p>
                    <a:p>
                      <a:pPr marL="171450" indent="-171450">
                        <a:buFont typeface="Arial" panose="020B0604020202020204" pitchFamily="34" charset="0"/>
                        <a:buChar char="•"/>
                      </a:pPr>
                      <a:r>
                        <a:rPr lang="de-DE" sz="1400" baseline="0" dirty="0" smtClean="0">
                          <a:solidFill>
                            <a:schemeClr val="tx1"/>
                          </a:solidFill>
                        </a:rPr>
                        <a:t>Moosgummi, gelb</a:t>
                      </a:r>
                    </a:p>
                    <a:p>
                      <a:pPr marL="171450" indent="-171450">
                        <a:buFont typeface="Arial" panose="020B0604020202020204" pitchFamily="34" charset="0"/>
                        <a:buChar char="•"/>
                      </a:pPr>
                      <a:r>
                        <a:rPr lang="de-DE" sz="1400" baseline="0" dirty="0" smtClean="0">
                          <a:solidFill>
                            <a:schemeClr val="tx1"/>
                          </a:solidFill>
                        </a:rPr>
                        <a:t>Etiketten, d= 12mm, blau, z. B. Herma</a:t>
                      </a:r>
                      <a:endParaRPr lang="de-DE" sz="1400" baseline="0" dirty="0" smtClean="0">
                        <a:solidFill>
                          <a:schemeClr val="tx1"/>
                        </a:solidFill>
                      </a:endParaRPr>
                    </a:p>
                    <a:p>
                      <a:pPr marL="171450" indent="-171450">
                        <a:buFont typeface="Arial" panose="020B0604020202020204" pitchFamily="34" charset="0"/>
                        <a:buChar char="•"/>
                      </a:pPr>
                      <a:r>
                        <a:rPr lang="de-DE" sz="1400" baseline="0" dirty="0" smtClean="0">
                          <a:solidFill>
                            <a:schemeClr val="tx1"/>
                          </a:solidFill>
                        </a:rPr>
                        <a:t>Kreisschneider, z. B. Amazon</a:t>
                      </a:r>
                    </a:p>
                    <a:p>
                      <a:pPr marL="0" indent="0">
                        <a:buFont typeface="Arial" panose="020B0604020202020204" pitchFamily="34" charset="0"/>
                        <a:buNone/>
                      </a:pPr>
                      <a:r>
                        <a:rPr lang="de-DE" sz="1400" b="1" baseline="0" dirty="0" smtClean="0">
                          <a:solidFill>
                            <a:schemeClr val="tx2"/>
                          </a:solidFill>
                        </a:rPr>
                        <a:t>Externes Material</a:t>
                      </a:r>
                    </a:p>
                    <a:p>
                      <a:pPr marL="171450" indent="-171450">
                        <a:buFont typeface="Arial" panose="020B0604020202020204" pitchFamily="34" charset="0"/>
                        <a:buChar char="•"/>
                      </a:pPr>
                      <a:r>
                        <a:rPr lang="de-DE" sz="1400" baseline="0" dirty="0" smtClean="0">
                          <a:solidFill>
                            <a:schemeClr val="tx2"/>
                          </a:solidFill>
                        </a:rPr>
                        <a:t>Destilliertes Wasser.</a:t>
                      </a:r>
                      <a:endParaRPr lang="de-DE" sz="1400" dirty="0" smtClean="0">
                        <a:solidFill>
                          <a:schemeClr val="tx2"/>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9886683"/>
                  </a:ext>
                </a:extLst>
              </a:tr>
              <a:tr h="370840">
                <a:tc gridSpan="2">
                  <a:txBody>
                    <a:bodyPr/>
                    <a:lstStyle/>
                    <a:p>
                      <a:r>
                        <a:rPr lang="de-DE" sz="1400" b="1" dirty="0" smtClean="0">
                          <a:solidFill>
                            <a:schemeClr val="tx1"/>
                          </a:solidFill>
                        </a:rPr>
                        <a:t>Kosten:</a:t>
                      </a:r>
                      <a:r>
                        <a:rPr lang="de-DE" sz="1400" b="0" dirty="0" smtClean="0">
                          <a:solidFill>
                            <a:schemeClr val="tx1"/>
                          </a:solidFill>
                        </a:rPr>
                        <a:t> ca. 28€ (ohne Schneide- und Ringbinde-Gerät).</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0195975"/>
                  </a:ext>
                </a:extLst>
              </a:tr>
              <a:tr h="370840">
                <a:tc gridSpan="2">
                  <a:txBody>
                    <a:bodyPr/>
                    <a:lstStyle/>
                    <a:p>
                      <a:r>
                        <a:rPr lang="de-DE" sz="1400" b="1" dirty="0" smtClean="0">
                          <a:solidFill>
                            <a:schemeClr val="tx1"/>
                          </a:solidFill>
                        </a:rPr>
                        <a:t>Bauzeit:</a:t>
                      </a:r>
                      <a:r>
                        <a:rPr lang="de-DE" sz="1400" b="0" dirty="0" smtClean="0">
                          <a:solidFill>
                            <a:schemeClr val="tx1"/>
                          </a:solidFill>
                        </a:rPr>
                        <a:t> ca. 60 Minuten/Kiste (ohne Trockenzeiten). </a:t>
                      </a:r>
                      <a:r>
                        <a:rPr lang="de-DE" sz="1400" b="1" dirty="0" smtClean="0">
                          <a:solidFill>
                            <a:schemeClr val="tx1"/>
                          </a:solidFill>
                        </a:rPr>
                        <a:t> </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970848"/>
                  </a:ext>
                </a:extLst>
              </a:tr>
            </a:tbl>
          </a:graphicData>
        </a:graphic>
      </p:graphicFrame>
    </p:spTree>
    <p:extLst>
      <p:ext uri="{BB962C8B-B14F-4D97-AF65-F5344CB8AC3E}">
        <p14:creationId xmlns:p14="http://schemas.microsoft.com/office/powerpoint/2010/main" val="1799405993"/>
      </p:ext>
    </p:extLst>
  </p:cSld>
  <p:clrMapOvr>
    <a:masterClrMapping/>
  </p:clrMapOvr>
</p:sld>
</file>

<file path=ppt/theme/theme1.xml><?xml version="1.0" encoding="utf-8"?>
<a:theme xmlns:a="http://schemas.openxmlformats.org/drawingml/2006/main" name="Office">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548</Words>
  <Application>Microsoft Office PowerPoint</Application>
  <PresentationFormat>A4-Papier (210 x 297 mm)</PresentationFormat>
  <Paragraphs>51</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Office</vt:lpstr>
      <vt:lpstr>Lehrerinformation (Teilchen ändern sich) Stand 28.08.2018</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34</cp:revision>
  <cp:lastPrinted>2018-08-28T05:21:41Z</cp:lastPrinted>
  <dcterms:created xsi:type="dcterms:W3CDTF">2016-04-26T06:40:50Z</dcterms:created>
  <dcterms:modified xsi:type="dcterms:W3CDTF">2018-08-28T05:51:26Z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