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3" r:id="rId3"/>
    <p:sldId id="277" r:id="rId4"/>
    <p:sldId id="264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82" r:id="rId1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12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1464" y="114"/>
      </p:cViewPr>
      <p:guideLst>
        <p:guide pos="312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084" y="10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E9BD3-BC7A-4CB6-BD58-9B09BB2D6DCD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E63E-5631-44F3-BECA-C4F7C2877CF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59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2251" y="0"/>
            <a:ext cx="2956076" cy="497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FD5FE-3126-4CD8-964E-197809EE7914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1239838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2776" y="4773786"/>
            <a:ext cx="5455920" cy="39050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2251" y="9421124"/>
            <a:ext cx="2956076" cy="4975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F6C1-15F9-46D4-97CA-6D6655135E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654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5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4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yropor-Pla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648000" y="1440000"/>
            <a:ext cx="8640000" cy="52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10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nsti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720000"/>
          </a:xfrm>
          <a:ln>
            <a:noFill/>
          </a:ln>
        </p:spPr>
        <p:txBody>
          <a:bodyPr anchor="t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369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K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/>
          </p:nvPr>
        </p:nvSpPr>
        <p:spPr>
          <a:xfrm>
            <a:off x="120650" y="863600"/>
            <a:ext cx="9656763" cy="5878513"/>
          </a:xfrm>
          <a:ln>
            <a:noFill/>
          </a:ln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08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52000" y="720000"/>
            <a:ext cx="9432925" cy="50323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9126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936000" cy="39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146" y="1440000"/>
            <a:ext cx="8640000" cy="52200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392000" y="396000"/>
            <a:ext cx="1188000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B97C83-138C-4E5F-A763-BBDCA42EB436}" type="datetimeFigureOut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28.08.2018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719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9" r:id="rId2"/>
    <p:sldLayoutId id="2147483670" r:id="rId3"/>
    <p:sldLayoutId id="2147483668" r:id="rId4"/>
    <p:sldLayoutId id="2147483671" r:id="rId5"/>
    <p:sldLayoutId id="2147483672" r:id="rId6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546" userDrawn="1">
          <p15:clr>
            <a:srgbClr val="F26B43"/>
          </p15:clr>
        </p15:guide>
        <p15:guide id="3" orient="horz" pos="1139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  <p15:guide id="5" pos="625" userDrawn="1">
          <p15:clr>
            <a:srgbClr val="F26B43"/>
          </p15:clr>
        </p15:guide>
        <p15:guide id="6" pos="561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Umriss Styropor- und </a:t>
            </a:r>
            <a:r>
              <a:rPr lang="de-DE" dirty="0" smtClean="0"/>
              <a:t>Styrodur-Platte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1DE43-F8EB-4E2C-A3CC-5A70DABA5C81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de-DE" dirty="0"/>
              <a:t>Diese Folie ausdrucken, laminieren, das Rechteck ausschneiden und den Umriss auf die Platten (Styropor und Styrodur) übertragen. Dann ausschneiden.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20226" y="2816932"/>
            <a:ext cx="349697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DE" sz="1662" dirty="0"/>
          </a:p>
        </p:txBody>
      </p:sp>
      <p:sp>
        <p:nvSpPr>
          <p:cNvPr id="7" name="Textfeld 6"/>
          <p:cNvSpPr txBox="1"/>
          <p:nvPr/>
        </p:nvSpPr>
        <p:spPr>
          <a:xfrm>
            <a:off x="3040206" y="3757473"/>
            <a:ext cx="3857010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662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2927280" y="2915864"/>
            <a:ext cx="4081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Styropor-Platte: 240*145*15 mm</a:t>
            </a:r>
          </a:p>
          <a:p>
            <a:r>
              <a:rPr lang="de-DE" dirty="0">
                <a:solidFill>
                  <a:schemeClr val="accent4">
                    <a:lumMod val="75000"/>
                  </a:schemeClr>
                </a:solidFill>
              </a:rPr>
              <a:t>Styrodur-Platte</a:t>
            </a:r>
            <a:r>
              <a:rPr lang="de-DE" dirty="0"/>
              <a:t>: 240*145*20 </a:t>
            </a:r>
            <a:r>
              <a:rPr lang="de-DE" dirty="0" smtClean="0"/>
              <a:t>mm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das Chlor-Atom/Chlorid</a:t>
            </a:r>
            <a:endParaRPr lang="de-DE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2484-7B98-4923-BC0A-43E3E93E3D99}" type="datetime1">
              <a:rPr lang="de-DE" smtClean="0"/>
              <a:t>28.08.2018</a:t>
            </a:fld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>
          <a:xfrm>
            <a:off x="288000" y="1037961"/>
            <a:ext cx="9360000" cy="1715992"/>
          </a:xfrm>
        </p:spPr>
        <p:txBody>
          <a:bodyPr>
            <a:noAutofit/>
          </a:bodyPr>
          <a:lstStyle/>
          <a:p>
            <a:pPr marL="182563" indent="-182563"/>
            <a:r>
              <a:rPr lang="de-DE" dirty="0"/>
              <a:t>Für jedes Modell 1 </a:t>
            </a:r>
            <a:r>
              <a:rPr lang="de-DE" dirty="0" smtClean="0"/>
              <a:t>Scheibe </a:t>
            </a:r>
            <a:r>
              <a:rPr lang="de-DE" dirty="0"/>
              <a:t>(</a:t>
            </a:r>
            <a:r>
              <a:rPr lang="de-DE" dirty="0" smtClean="0"/>
              <a:t>unterer) </a:t>
            </a:r>
            <a:r>
              <a:rPr lang="de-DE" b="1" dirty="0" smtClean="0"/>
              <a:t>d=80mm</a:t>
            </a:r>
            <a:r>
              <a:rPr lang="de-DE" dirty="0" smtClean="0"/>
              <a:t> </a:t>
            </a:r>
            <a:r>
              <a:rPr lang="de-DE" dirty="0"/>
              <a:t>mit dem Kreisschneider ausschneiden.</a:t>
            </a:r>
          </a:p>
          <a:p>
            <a:pPr marL="182563" indent="-182563"/>
            <a:r>
              <a:rPr lang="de-DE" dirty="0"/>
              <a:t>Für jedes Modell 1 </a:t>
            </a:r>
            <a:r>
              <a:rPr lang="de-DE" dirty="0" smtClean="0"/>
              <a:t>Scheibe (oberer </a:t>
            </a:r>
            <a:r>
              <a:rPr lang="de-DE" dirty="0"/>
              <a:t>Teil) </a:t>
            </a:r>
            <a:r>
              <a:rPr lang="de-DE" b="1" dirty="0"/>
              <a:t>d=85mm</a:t>
            </a:r>
            <a:r>
              <a:rPr lang="de-DE" dirty="0"/>
              <a:t>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 smtClean="0"/>
              <a:t>Auf </a:t>
            </a:r>
            <a:r>
              <a:rPr lang="de-DE" dirty="0"/>
              <a:t>den oberen Teil die Etiketten kleben wie aufgezeichnet </a:t>
            </a:r>
            <a:r>
              <a:rPr lang="de-DE" dirty="0" smtClean="0"/>
              <a:t>(3 </a:t>
            </a:r>
            <a:r>
              <a:rPr lang="de-DE" dirty="0"/>
              <a:t>Gruppen zu je 2 </a:t>
            </a:r>
            <a:r>
              <a:rPr lang="de-DE" dirty="0" smtClean="0"/>
              <a:t>Modell-Elektronen, 1 einzelnes).</a:t>
            </a:r>
            <a:endParaRPr lang="de-DE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Das Loch (weiß) wird mit dem Locheisen ausgestanzt.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endParaRPr lang="de-DE" dirty="0"/>
          </a:p>
        </p:txBody>
      </p:sp>
      <p:sp>
        <p:nvSpPr>
          <p:cNvPr id="3" name="Ellipse 2"/>
          <p:cNvSpPr>
            <a:spLocks noChangeAspect="1"/>
          </p:cNvSpPr>
          <p:nvPr/>
        </p:nvSpPr>
        <p:spPr>
          <a:xfrm>
            <a:off x="174219" y="3465344"/>
            <a:ext cx="3060000" cy="3060000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Unterer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d=80mm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>
            <a:grpSpLocks noChangeAspect="1"/>
          </p:cNvGrpSpPr>
          <p:nvPr/>
        </p:nvGrpSpPr>
        <p:grpSpPr>
          <a:xfrm>
            <a:off x="3432028" y="3395505"/>
            <a:ext cx="3060000" cy="3060000"/>
            <a:chOff x="3431688" y="1907688"/>
            <a:chExt cx="3060000" cy="3060000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431688" y="1907688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Cl</a:t>
              </a:r>
              <a:endParaRPr lang="de-DE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Oberer Teil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4989080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/>
              <a:r>
                <a:rPr lang="de-DE" dirty="0" smtClean="0"/>
                <a:t>Etikett d=19mm </a:t>
              </a:r>
            </a:p>
            <a:p>
              <a:pPr algn="ctr"/>
              <a:r>
                <a:rPr lang="de-DE" dirty="0" smtClean="0"/>
                <a:t>z.B. Herma</a:t>
              </a:r>
              <a:endParaRPr lang="de-DE" dirty="0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4241419" y="415822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4989725" y="4157728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3548275" y="3465080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5682224" y="3465080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548275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5682224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4242064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687901" y="3012571"/>
            <a:ext cx="3060000" cy="3393222"/>
            <a:chOff x="6687901" y="3012571"/>
            <a:chExt cx="3060000" cy="3393222"/>
          </a:xfrm>
        </p:grpSpPr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6755050" y="3489793"/>
              <a:ext cx="2916000" cy="2916000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tx1"/>
              </a:solidFill>
            </a:ln>
            <a:scene3d>
              <a:camera prst="orthographicFront">
                <a:rot lat="30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d=80mm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uppieren 14"/>
            <p:cNvGrpSpPr>
              <a:grpSpLocks noChangeAspect="1"/>
            </p:cNvGrpSpPr>
            <p:nvPr/>
          </p:nvGrpSpPr>
          <p:grpSpPr>
            <a:xfrm>
              <a:off x="6687901" y="3012571"/>
              <a:ext cx="3060000" cy="3060000"/>
              <a:chOff x="3431688" y="1907688"/>
              <a:chExt cx="3060000" cy="3060000"/>
            </a:xfrm>
            <a:scene3d>
              <a:camera prst="orthographicFront">
                <a:rot lat="3000000" lon="0" rev="0"/>
              </a:camera>
              <a:lightRig rig="threePt" dir="t"/>
            </a:scene3d>
          </p:grpSpPr>
          <p:sp>
            <p:nvSpPr>
              <p:cNvPr id="16" name="Ellipse 15"/>
              <p:cNvSpPr>
                <a:spLocks noChangeAspect="1"/>
              </p:cNvSpPr>
              <p:nvPr/>
            </p:nvSpPr>
            <p:spPr>
              <a:xfrm>
                <a:off x="3431688" y="1907688"/>
                <a:ext cx="3060000" cy="3060000"/>
              </a:xfrm>
              <a:prstGeom prst="ellipse">
                <a:avLst/>
              </a:prstGeom>
              <a:solidFill>
                <a:schemeClr val="accent5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Ellipse 16"/>
              <p:cNvSpPr>
                <a:spLocks noChangeAspect="1"/>
              </p:cNvSpPr>
              <p:nvPr/>
            </p:nvSpPr>
            <p:spPr>
              <a:xfrm>
                <a:off x="4989080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32500" lnSpcReduction="20000"/>
              </a:bodyPr>
              <a:lstStyle/>
              <a:p>
                <a:pPr algn="ctr"/>
                <a:r>
                  <a:rPr lang="de-DE" dirty="0" smtClean="0"/>
                  <a:t>Etikett d=19mm </a:t>
                </a:r>
              </a:p>
              <a:p>
                <a:pPr algn="ctr"/>
                <a:r>
                  <a:rPr lang="de-DE" dirty="0" smtClean="0"/>
                  <a:t>z.B. Herma</a:t>
                </a:r>
                <a:endParaRPr lang="de-DE" dirty="0"/>
              </a:p>
            </p:txBody>
          </p:sp>
          <p:sp>
            <p:nvSpPr>
              <p:cNvPr id="18" name="Ellipse 17"/>
              <p:cNvSpPr>
                <a:spLocks noChangeAspect="1"/>
              </p:cNvSpPr>
              <p:nvPr/>
            </p:nvSpPr>
            <p:spPr>
              <a:xfrm>
                <a:off x="4241419" y="415822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9" name="Ellipse 18"/>
              <p:cNvSpPr>
                <a:spLocks noChangeAspect="1"/>
              </p:cNvSpPr>
              <p:nvPr/>
            </p:nvSpPr>
            <p:spPr>
              <a:xfrm>
                <a:off x="4989725" y="4157728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0" name="Ellipse 19"/>
              <p:cNvSpPr>
                <a:spLocks noChangeAspect="1"/>
              </p:cNvSpPr>
              <p:nvPr/>
            </p:nvSpPr>
            <p:spPr>
              <a:xfrm>
                <a:off x="3548275" y="3465080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1" name="Ellipse 20"/>
              <p:cNvSpPr>
                <a:spLocks noChangeAspect="1"/>
              </p:cNvSpPr>
              <p:nvPr/>
            </p:nvSpPr>
            <p:spPr>
              <a:xfrm>
                <a:off x="5682224" y="3465080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/>
              <p:cNvSpPr>
                <a:spLocks noChangeAspect="1"/>
              </p:cNvSpPr>
              <p:nvPr/>
            </p:nvSpPr>
            <p:spPr>
              <a:xfrm>
                <a:off x="3548275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3" name="Ellipse 22"/>
              <p:cNvSpPr>
                <a:spLocks noChangeAspect="1"/>
              </p:cNvSpPr>
              <p:nvPr/>
            </p:nvSpPr>
            <p:spPr>
              <a:xfrm>
                <a:off x="5682224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>
              <a:xfrm>
                <a:off x="4242064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9" name="Gerader Verbinder 28"/>
          <p:cNvCxnSpPr/>
          <p:nvPr/>
        </p:nvCxnSpPr>
        <p:spPr>
          <a:xfrm>
            <a:off x="4960512" y="3341190"/>
            <a:ext cx="0" cy="32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3303854" y="4934649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058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das Sauerstoff-Atom/Oxid</a:t>
            </a:r>
            <a:endParaRPr lang="de-DE" dirty="0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82484-7B98-4923-BC0A-43E3E93E3D99}" type="datetime1">
              <a:rPr lang="de-DE" smtClean="0"/>
              <a:t>28.08.2018</a:t>
            </a:fld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11"/>
          </p:nvPr>
        </p:nvSpPr>
        <p:spPr>
          <a:xfrm>
            <a:off x="288000" y="1037961"/>
            <a:ext cx="9360000" cy="1715992"/>
          </a:xfrm>
        </p:spPr>
        <p:txBody>
          <a:bodyPr>
            <a:noAutofit/>
          </a:bodyPr>
          <a:lstStyle/>
          <a:p>
            <a:pPr marL="182563" indent="-182563"/>
            <a:r>
              <a:rPr lang="de-DE" dirty="0"/>
              <a:t>Für jedes Modell 1 </a:t>
            </a:r>
            <a:r>
              <a:rPr lang="de-DE" dirty="0" smtClean="0"/>
              <a:t>Scheibe </a:t>
            </a:r>
            <a:r>
              <a:rPr lang="de-DE" dirty="0"/>
              <a:t>(</a:t>
            </a:r>
            <a:r>
              <a:rPr lang="de-DE" dirty="0" smtClean="0"/>
              <a:t>unterer) </a:t>
            </a:r>
            <a:r>
              <a:rPr lang="de-DE" b="1" dirty="0" smtClean="0"/>
              <a:t>d=80mm</a:t>
            </a:r>
            <a:r>
              <a:rPr lang="de-DE" dirty="0" smtClean="0"/>
              <a:t> </a:t>
            </a:r>
            <a:r>
              <a:rPr lang="de-DE" dirty="0"/>
              <a:t>mit dem Kreisschneider ausschneiden.</a:t>
            </a:r>
          </a:p>
          <a:p>
            <a:pPr marL="182563" indent="-182563"/>
            <a:r>
              <a:rPr lang="de-DE" dirty="0"/>
              <a:t>Für jedes Modell 1 </a:t>
            </a:r>
            <a:r>
              <a:rPr lang="de-DE" dirty="0" smtClean="0"/>
              <a:t>Scheibe (oberer </a:t>
            </a:r>
            <a:r>
              <a:rPr lang="de-DE" dirty="0"/>
              <a:t>Teil) </a:t>
            </a:r>
            <a:r>
              <a:rPr lang="de-DE" b="1" dirty="0"/>
              <a:t>d=85mm</a:t>
            </a:r>
            <a:r>
              <a:rPr lang="de-DE" dirty="0"/>
              <a:t>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 smtClean="0"/>
              <a:t>Auf </a:t>
            </a:r>
            <a:r>
              <a:rPr lang="de-DE" dirty="0"/>
              <a:t>den oberen Teil die Etiketten kleben wie aufgezeichnet </a:t>
            </a:r>
            <a:r>
              <a:rPr lang="de-DE" dirty="0" smtClean="0"/>
              <a:t>(2 </a:t>
            </a:r>
            <a:r>
              <a:rPr lang="de-DE" dirty="0"/>
              <a:t>Gruppen zu je 2 </a:t>
            </a:r>
            <a:r>
              <a:rPr lang="de-DE" dirty="0" smtClean="0"/>
              <a:t>Modell-Elektronen, 2 einzelne).</a:t>
            </a:r>
            <a:endParaRPr lang="de-DE" dirty="0"/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Das Loch (weiß) wird mit dem Locheisen ausgestanzt.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endParaRPr lang="de-DE" dirty="0"/>
          </a:p>
        </p:txBody>
      </p:sp>
      <p:sp>
        <p:nvSpPr>
          <p:cNvPr id="3" name="Ellipse 2"/>
          <p:cNvSpPr>
            <a:spLocks noChangeAspect="1"/>
          </p:cNvSpPr>
          <p:nvPr/>
        </p:nvSpPr>
        <p:spPr>
          <a:xfrm>
            <a:off x="174219" y="3465344"/>
            <a:ext cx="3060000" cy="3060000"/>
          </a:xfrm>
          <a:prstGeom prst="ellipse">
            <a:avLst/>
          </a:prstGeom>
          <a:solidFill>
            <a:schemeClr val="accent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Unterer Teil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d=80mm</a:t>
            </a:r>
            <a:endParaRPr lang="de-DE" dirty="0">
              <a:solidFill>
                <a:schemeClr val="tx1"/>
              </a:solidFill>
            </a:endParaRPr>
          </a:p>
        </p:txBody>
      </p:sp>
      <p:grpSp>
        <p:nvGrpSpPr>
          <p:cNvPr id="13" name="Gruppieren 12"/>
          <p:cNvGrpSpPr>
            <a:grpSpLocks noChangeAspect="1"/>
          </p:cNvGrpSpPr>
          <p:nvPr/>
        </p:nvGrpSpPr>
        <p:grpSpPr>
          <a:xfrm>
            <a:off x="3432028" y="3395505"/>
            <a:ext cx="3060000" cy="3060000"/>
            <a:chOff x="3431688" y="1907688"/>
            <a:chExt cx="3060000" cy="3060000"/>
          </a:xfrm>
        </p:grpSpPr>
        <p:sp>
          <p:nvSpPr>
            <p:cNvPr id="4" name="Ellipse 3"/>
            <p:cNvSpPr>
              <a:spLocks noChangeAspect="1"/>
            </p:cNvSpPr>
            <p:nvPr/>
          </p:nvSpPr>
          <p:spPr>
            <a:xfrm>
              <a:off x="3431688" y="1907688"/>
              <a:ext cx="3060000" cy="3060000"/>
            </a:xfrm>
            <a:prstGeom prst="ellipse">
              <a:avLst/>
            </a:prstGeom>
            <a:solidFill>
              <a:schemeClr val="accent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2400" b="1" dirty="0" smtClean="0">
                  <a:solidFill>
                    <a:schemeClr val="tx1"/>
                  </a:solidFill>
                </a:rPr>
                <a:t>O</a:t>
              </a:r>
              <a:endParaRPr lang="de-DE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Oberer Teil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sp>
          <p:nvSpPr>
            <p:cNvPr id="5" name="Ellipse 4"/>
            <p:cNvSpPr>
              <a:spLocks noChangeAspect="1"/>
            </p:cNvSpPr>
            <p:nvPr/>
          </p:nvSpPr>
          <p:spPr>
            <a:xfrm>
              <a:off x="4989080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32500" lnSpcReduction="20000"/>
            </a:bodyPr>
            <a:lstStyle/>
            <a:p>
              <a:pPr algn="ctr"/>
              <a:r>
                <a:rPr lang="de-DE" dirty="0" smtClean="0"/>
                <a:t>Etikett d=19mm </a:t>
              </a:r>
            </a:p>
            <a:p>
              <a:pPr algn="ctr"/>
              <a:r>
                <a:rPr lang="de-DE" dirty="0" smtClean="0"/>
                <a:t>z.B. Herma</a:t>
              </a:r>
              <a:endParaRPr lang="de-DE" dirty="0"/>
            </a:p>
          </p:txBody>
        </p:sp>
        <p:sp>
          <p:nvSpPr>
            <p:cNvPr id="6" name="Ellipse 5"/>
            <p:cNvSpPr>
              <a:spLocks noChangeAspect="1"/>
            </p:cNvSpPr>
            <p:nvPr/>
          </p:nvSpPr>
          <p:spPr>
            <a:xfrm>
              <a:off x="4241419" y="4158224"/>
              <a:ext cx="684000" cy="684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>
              <a:spLocks noChangeAspect="1"/>
            </p:cNvSpPr>
            <p:nvPr/>
          </p:nvSpPr>
          <p:spPr>
            <a:xfrm>
              <a:off x="4989725" y="4157728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>
              <a:spLocks noChangeAspect="1"/>
            </p:cNvSpPr>
            <p:nvPr/>
          </p:nvSpPr>
          <p:spPr>
            <a:xfrm>
              <a:off x="3548275" y="3465080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>
              <a:spLocks noChangeAspect="1"/>
            </p:cNvSpPr>
            <p:nvPr/>
          </p:nvSpPr>
          <p:spPr>
            <a:xfrm>
              <a:off x="5682224" y="3465080"/>
              <a:ext cx="684000" cy="684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>
              <a:spLocks noChangeAspect="1"/>
            </p:cNvSpPr>
            <p:nvPr/>
          </p:nvSpPr>
          <p:spPr>
            <a:xfrm>
              <a:off x="3548275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>
              <a:spLocks noChangeAspect="1"/>
            </p:cNvSpPr>
            <p:nvPr/>
          </p:nvSpPr>
          <p:spPr>
            <a:xfrm>
              <a:off x="5682224" y="2718064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>
              <a:spLocks noChangeAspect="1"/>
            </p:cNvSpPr>
            <p:nvPr/>
          </p:nvSpPr>
          <p:spPr>
            <a:xfrm>
              <a:off x="4242064" y="2024275"/>
              <a:ext cx="684000" cy="684000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6687901" y="3012571"/>
            <a:ext cx="3060000" cy="3420518"/>
            <a:chOff x="6687901" y="3012571"/>
            <a:chExt cx="3060000" cy="3420518"/>
          </a:xfrm>
        </p:grpSpPr>
        <p:sp>
          <p:nvSpPr>
            <p:cNvPr id="14" name="Ellipse 13"/>
            <p:cNvSpPr>
              <a:spLocks noChangeAspect="1"/>
            </p:cNvSpPr>
            <p:nvPr/>
          </p:nvSpPr>
          <p:spPr>
            <a:xfrm>
              <a:off x="6755050" y="3517089"/>
              <a:ext cx="2916000" cy="2916000"/>
            </a:xfrm>
            <a:prstGeom prst="ellipse">
              <a:avLst/>
            </a:prstGeom>
            <a:solidFill>
              <a:schemeClr val="accent5"/>
            </a:solidFill>
            <a:ln w="25400">
              <a:solidFill>
                <a:schemeClr val="tx1"/>
              </a:solidFill>
            </a:ln>
            <a:scene3d>
              <a:camera prst="orthographicFront">
                <a:rot lat="30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>
              <a:normAutofit/>
            </a:bodyPr>
            <a:lstStyle/>
            <a:p>
              <a:pPr algn="ctr"/>
              <a:r>
                <a:rPr lang="de-DE" dirty="0" smtClean="0">
                  <a:solidFill>
                    <a:schemeClr val="tx1"/>
                  </a:solidFill>
                </a:rPr>
                <a:t>d=80mm</a:t>
              </a:r>
              <a:endParaRPr lang="de-DE" dirty="0">
                <a:solidFill>
                  <a:schemeClr val="tx1"/>
                </a:solidFill>
              </a:endParaRPr>
            </a:p>
          </p:txBody>
        </p:sp>
        <p:grpSp>
          <p:nvGrpSpPr>
            <p:cNvPr id="15" name="Gruppieren 14"/>
            <p:cNvGrpSpPr>
              <a:grpSpLocks noChangeAspect="1"/>
            </p:cNvGrpSpPr>
            <p:nvPr/>
          </p:nvGrpSpPr>
          <p:grpSpPr>
            <a:xfrm>
              <a:off x="6687901" y="3012571"/>
              <a:ext cx="3060000" cy="3060000"/>
              <a:chOff x="3431688" y="1907688"/>
              <a:chExt cx="3060000" cy="3060000"/>
            </a:xfrm>
            <a:scene3d>
              <a:camera prst="orthographicFront">
                <a:rot lat="3000000" lon="0" rev="0"/>
              </a:camera>
              <a:lightRig rig="threePt" dir="t"/>
            </a:scene3d>
          </p:grpSpPr>
          <p:sp>
            <p:nvSpPr>
              <p:cNvPr id="16" name="Ellipse 15"/>
              <p:cNvSpPr>
                <a:spLocks noChangeAspect="1"/>
              </p:cNvSpPr>
              <p:nvPr/>
            </p:nvSpPr>
            <p:spPr>
              <a:xfrm>
                <a:off x="3431688" y="1907688"/>
                <a:ext cx="3060000" cy="3060000"/>
              </a:xfrm>
              <a:prstGeom prst="ellipse">
                <a:avLst/>
              </a:prstGeom>
              <a:solidFill>
                <a:schemeClr val="accent5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Ellipse 16"/>
              <p:cNvSpPr>
                <a:spLocks noChangeAspect="1"/>
              </p:cNvSpPr>
              <p:nvPr/>
            </p:nvSpPr>
            <p:spPr>
              <a:xfrm>
                <a:off x="4989080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32500" lnSpcReduction="20000"/>
              </a:bodyPr>
              <a:lstStyle/>
              <a:p>
                <a:pPr algn="ctr"/>
                <a:r>
                  <a:rPr lang="de-DE" dirty="0" smtClean="0"/>
                  <a:t>Etikett d=19mm </a:t>
                </a:r>
              </a:p>
              <a:p>
                <a:pPr algn="ctr"/>
                <a:r>
                  <a:rPr lang="de-DE" dirty="0" smtClean="0"/>
                  <a:t>z.B. Herma</a:t>
                </a:r>
                <a:endParaRPr lang="de-DE" dirty="0"/>
              </a:p>
            </p:txBody>
          </p:sp>
          <p:sp>
            <p:nvSpPr>
              <p:cNvPr id="18" name="Ellipse 17"/>
              <p:cNvSpPr>
                <a:spLocks noChangeAspect="1"/>
              </p:cNvSpPr>
              <p:nvPr/>
            </p:nvSpPr>
            <p:spPr>
              <a:xfrm>
                <a:off x="4241419" y="4158224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19" name="Ellipse 18"/>
              <p:cNvSpPr>
                <a:spLocks noChangeAspect="1"/>
              </p:cNvSpPr>
              <p:nvPr/>
            </p:nvSpPr>
            <p:spPr>
              <a:xfrm>
                <a:off x="4989725" y="4157728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0" name="Ellipse 19"/>
              <p:cNvSpPr>
                <a:spLocks noChangeAspect="1"/>
              </p:cNvSpPr>
              <p:nvPr/>
            </p:nvSpPr>
            <p:spPr>
              <a:xfrm>
                <a:off x="3548275" y="3465080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1" name="Ellipse 20"/>
              <p:cNvSpPr>
                <a:spLocks noChangeAspect="1"/>
              </p:cNvSpPr>
              <p:nvPr/>
            </p:nvSpPr>
            <p:spPr>
              <a:xfrm>
                <a:off x="5682224" y="3465080"/>
                <a:ext cx="684000" cy="684000"/>
              </a:xfrm>
              <a:prstGeom prst="ellips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2" name="Ellipse 21"/>
              <p:cNvSpPr>
                <a:spLocks noChangeAspect="1"/>
              </p:cNvSpPr>
              <p:nvPr/>
            </p:nvSpPr>
            <p:spPr>
              <a:xfrm>
                <a:off x="3548275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3" name="Ellipse 22"/>
              <p:cNvSpPr>
                <a:spLocks noChangeAspect="1"/>
              </p:cNvSpPr>
              <p:nvPr/>
            </p:nvSpPr>
            <p:spPr>
              <a:xfrm>
                <a:off x="5682224" y="2718064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24" name="Ellipse 23"/>
              <p:cNvSpPr>
                <a:spLocks noChangeAspect="1"/>
              </p:cNvSpPr>
              <p:nvPr/>
            </p:nvSpPr>
            <p:spPr>
              <a:xfrm>
                <a:off x="4242064" y="2024275"/>
                <a:ext cx="684000" cy="68400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254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</p:grpSp>
      </p:grpSp>
      <p:cxnSp>
        <p:nvCxnSpPr>
          <p:cNvPr id="29" name="Gerader Verbinder 28"/>
          <p:cNvCxnSpPr/>
          <p:nvPr/>
        </p:nvCxnSpPr>
        <p:spPr>
          <a:xfrm>
            <a:off x="4960512" y="3341190"/>
            <a:ext cx="0" cy="320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>
            <a:off x="3303854" y="4934649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7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bestückte Kiste</a:t>
            </a:r>
            <a:endParaRPr lang="de-DE" dirty="0"/>
          </a:p>
        </p:txBody>
      </p:sp>
      <p:pic>
        <p:nvPicPr>
          <p:cNvPr id="4" name="Bildplatzhalter 3"/>
          <p:cNvPicPr>
            <a:picLocks noGrp="1" noChangeAspect="1"/>
          </p:cNvPicPr>
          <p:nvPr>
            <p:ph type="pic" sz="quarter" idx="1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3" b="84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90560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hteck 30"/>
          <p:cNvSpPr/>
          <p:nvPr/>
        </p:nvSpPr>
        <p:spPr>
          <a:xfrm>
            <a:off x="929553" y="5816430"/>
            <a:ext cx="6264000" cy="576000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>
            <a:normAutofit/>
          </a:bodyPr>
          <a:lstStyle/>
          <a:p>
            <a:endParaRPr lang="de-DE" sz="12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dirty="0" smtClean="0"/>
              <a:t>Styrodur-Platte 1 </a:t>
            </a:r>
            <a:r>
              <a:rPr lang="de-DE" dirty="0"/>
              <a:t>(</a:t>
            </a:r>
            <a:r>
              <a:rPr lang="de-DE" dirty="0" smtClean="0"/>
              <a:t>Grundriss-Darstellung)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3110-326C-44A7-AC21-231C1BD4474F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de-DE" dirty="0"/>
              <a:t>Diese Folie ausdrucken, laminieren und die </a:t>
            </a:r>
            <a:r>
              <a:rPr lang="de-DE" dirty="0" smtClean="0"/>
              <a:t>Rechtecke, an der schwarzen Linie, </a:t>
            </a:r>
            <a:r>
              <a:rPr lang="de-DE" dirty="0"/>
              <a:t>ausschneiden. Das ergibt eine Schablone zum Aufmalen der Schnittlinien auf die Styrodur-Platte. Danach mit Styropor-Schneider ausschneiden (rot gepunktete Linien sind Schnittansätze).</a:t>
            </a:r>
          </a:p>
          <a:p>
            <a:r>
              <a:rPr lang="de-DE" b="1" dirty="0"/>
              <a:t>Wichtig: </a:t>
            </a:r>
            <a:r>
              <a:rPr lang="de-DE" b="1" dirty="0" smtClean="0"/>
              <a:t>Die </a:t>
            </a:r>
            <a:r>
              <a:rPr lang="de-DE" b="1" dirty="0"/>
              <a:t>farbig </a:t>
            </a:r>
            <a:r>
              <a:rPr lang="de-DE" b="1" dirty="0" smtClean="0"/>
              <a:t>markierten Formen werden </a:t>
            </a:r>
            <a:r>
              <a:rPr lang="de-DE" b="1" dirty="0"/>
              <a:t>weiter benötigt, </a:t>
            </a:r>
            <a:r>
              <a:rPr lang="de-DE" dirty="0"/>
              <a:t>die weißen sind Abfall.</a:t>
            </a:r>
          </a:p>
        </p:txBody>
      </p:sp>
      <p:sp>
        <p:nvSpPr>
          <p:cNvPr id="5" name="Rechteck 4"/>
          <p:cNvSpPr/>
          <p:nvPr/>
        </p:nvSpPr>
        <p:spPr>
          <a:xfrm>
            <a:off x="1001553" y="1808163"/>
            <a:ext cx="1548000" cy="15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Becherglas, 50mL</a:t>
            </a:r>
          </a:p>
          <a:p>
            <a:r>
              <a:rPr lang="de-DE" sz="1200" dirty="0" smtClean="0"/>
              <a:t>Höhe: 43mm</a:t>
            </a:r>
          </a:p>
          <a:p>
            <a:r>
              <a:rPr lang="de-DE" sz="1200" dirty="0" smtClean="0"/>
              <a:t>Breite: 43mm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1001553" y="3553559"/>
            <a:ext cx="1296000" cy="129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Probenbecher, d= 35mm</a:t>
            </a:r>
          </a:p>
          <a:p>
            <a:r>
              <a:rPr lang="de-DE" sz="1200" dirty="0" smtClean="0"/>
              <a:t>Höhe: 36mm</a:t>
            </a:r>
          </a:p>
          <a:p>
            <a:r>
              <a:rPr lang="de-DE" sz="1200" dirty="0" smtClean="0"/>
              <a:t>Breite: 36mm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7" name="Rechteck 6"/>
          <p:cNvSpPr/>
          <p:nvPr/>
        </p:nvSpPr>
        <p:spPr>
          <a:xfrm>
            <a:off x="5853813" y="1821366"/>
            <a:ext cx="3060000" cy="11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Petrischale, d= 100mm</a:t>
            </a:r>
          </a:p>
          <a:p>
            <a:r>
              <a:rPr lang="de-DE" sz="1200" dirty="0" smtClean="0"/>
              <a:t>Höhe: 33mm</a:t>
            </a:r>
          </a:p>
          <a:p>
            <a:r>
              <a:rPr lang="de-DE" sz="1200" dirty="0" smtClean="0"/>
              <a:t>Breite: 85mm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6033813" y="3140541"/>
            <a:ext cx="2880000" cy="11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Petrischale, d= 90mm</a:t>
            </a:r>
          </a:p>
          <a:p>
            <a:r>
              <a:rPr lang="de-DE" sz="1200" dirty="0" smtClean="0"/>
              <a:t>Höhe: 33mm</a:t>
            </a:r>
          </a:p>
          <a:p>
            <a:r>
              <a:rPr lang="de-DE" sz="1200" dirty="0" smtClean="0"/>
              <a:t>Breite: 80mm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6825813" y="4460674"/>
            <a:ext cx="2088000" cy="115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Petrischale, d= 60mm</a:t>
            </a:r>
          </a:p>
          <a:p>
            <a:r>
              <a:rPr lang="de-DE" sz="1200" dirty="0" smtClean="0"/>
              <a:t>Höhe: 32mm</a:t>
            </a:r>
          </a:p>
          <a:p>
            <a:r>
              <a:rPr lang="de-DE" sz="1200" dirty="0" smtClean="0"/>
              <a:t>Breite: 58mm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1008000" y="5108674"/>
            <a:ext cx="3960000" cy="50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/>
          </a:bodyPr>
          <a:lstStyle/>
          <a:p>
            <a:r>
              <a:rPr lang="de-DE" sz="1200" dirty="0" smtClean="0"/>
              <a:t>Leitfähigkeitsprüfer</a:t>
            </a:r>
          </a:p>
          <a:p>
            <a:r>
              <a:rPr lang="de-DE" sz="1200" dirty="0" smtClean="0"/>
              <a:t>Höhe: 14mm, Breite: 110mm, Tiefe: 20mm</a:t>
            </a:r>
            <a:endParaRPr lang="de-DE" sz="1200" dirty="0"/>
          </a:p>
        </p:txBody>
      </p:sp>
      <p:sp>
        <p:nvSpPr>
          <p:cNvPr id="11" name="Rechteck 10"/>
          <p:cNvSpPr/>
          <p:nvPr/>
        </p:nvSpPr>
        <p:spPr>
          <a:xfrm>
            <a:off x="5249349" y="4964674"/>
            <a:ext cx="972000" cy="64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77500" lnSpcReduction="20000"/>
          </a:bodyPr>
          <a:lstStyle/>
          <a:p>
            <a:r>
              <a:rPr lang="de-DE" sz="1200" dirty="0" smtClean="0"/>
              <a:t>Batterie, 9V-Block</a:t>
            </a:r>
          </a:p>
          <a:p>
            <a:r>
              <a:rPr lang="de-DE" sz="1200" dirty="0" smtClean="0"/>
              <a:t>Höhe: 18mm</a:t>
            </a:r>
          </a:p>
          <a:p>
            <a:r>
              <a:rPr lang="de-DE" sz="1200" dirty="0" smtClean="0"/>
              <a:t>Breite: 27mm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12" name="Rechteck 11"/>
          <p:cNvSpPr/>
          <p:nvPr/>
        </p:nvSpPr>
        <p:spPr>
          <a:xfrm>
            <a:off x="1001553" y="5882895"/>
            <a:ext cx="6120000" cy="43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>
            <a:normAutofit lnSpcReduction="10000"/>
          </a:bodyPr>
          <a:lstStyle/>
          <a:p>
            <a:r>
              <a:rPr lang="de-DE" sz="1200" dirty="0" smtClean="0"/>
              <a:t>Pulver-Spatel, b= 10mm</a:t>
            </a:r>
          </a:p>
          <a:p>
            <a:r>
              <a:rPr lang="de-DE" sz="1200" dirty="0" smtClean="0"/>
              <a:t>Höhe: 12mm, Breite: 170mm, Tiefe: 20mm</a:t>
            </a:r>
            <a:endParaRPr lang="de-DE" sz="1200" dirty="0"/>
          </a:p>
        </p:txBody>
      </p:sp>
      <p:sp>
        <p:nvSpPr>
          <p:cNvPr id="13" name="Rechteck 12"/>
          <p:cNvSpPr/>
          <p:nvPr/>
        </p:nvSpPr>
        <p:spPr>
          <a:xfrm>
            <a:off x="3499683" y="2360385"/>
            <a:ext cx="2088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77500" lnSpcReduction="20000"/>
          </a:bodyPr>
          <a:lstStyle/>
          <a:p>
            <a:r>
              <a:rPr lang="de-DE" sz="1200" dirty="0" smtClean="0"/>
              <a:t>Modell Metalle</a:t>
            </a:r>
          </a:p>
          <a:p>
            <a:r>
              <a:rPr lang="de-DE" sz="1200" dirty="0" smtClean="0"/>
              <a:t>Höhe: 12mm, Breite: 58mm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2898288" y="1823683"/>
            <a:ext cx="27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85000" lnSpcReduction="20000"/>
          </a:bodyPr>
          <a:lstStyle/>
          <a:p>
            <a:r>
              <a:rPr lang="de-DE" sz="1200" dirty="0" smtClean="0"/>
              <a:t>Modell Nicht-Metalle</a:t>
            </a:r>
          </a:p>
          <a:p>
            <a:r>
              <a:rPr lang="de-DE" sz="1200" dirty="0" smtClean="0"/>
              <a:t>Höhe: 10mm, Breite: 75mm, Tiefe: 20mm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2959683" y="2992806"/>
            <a:ext cx="2628000" cy="28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70000" lnSpcReduction="20000"/>
          </a:bodyPr>
          <a:lstStyle/>
          <a:p>
            <a:r>
              <a:rPr lang="de-DE" sz="1200" dirty="0" smtClean="0"/>
              <a:t>Modell Elektronen</a:t>
            </a:r>
          </a:p>
          <a:p>
            <a:r>
              <a:rPr lang="de-DE" sz="1200" dirty="0" smtClean="0"/>
              <a:t>Höhe: 8mm, Breite: 73mm, Tiefe: 20mm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2959683" y="3694215"/>
            <a:ext cx="2628000" cy="5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>
            <a:normAutofit fontScale="92500" lnSpcReduction="20000"/>
          </a:bodyPr>
          <a:lstStyle/>
          <a:p>
            <a:r>
              <a:rPr lang="de-DE" sz="1200" dirty="0" smtClean="0"/>
              <a:t>Modell-Teile Tortenboden</a:t>
            </a:r>
          </a:p>
          <a:p>
            <a:r>
              <a:rPr lang="de-DE" sz="1200" dirty="0" smtClean="0"/>
              <a:t>Höhe: 15mm, Breite: 73mm</a:t>
            </a:r>
          </a:p>
          <a:p>
            <a:r>
              <a:rPr lang="de-DE" sz="1200" dirty="0" smtClean="0"/>
              <a:t>Tiefe: 20mm</a:t>
            </a:r>
            <a:endParaRPr lang="de-DE" sz="1200" dirty="0"/>
          </a:p>
        </p:txBody>
      </p:sp>
      <p:cxnSp>
        <p:nvCxnSpPr>
          <p:cNvPr id="18" name="Gerader Verbinder 17"/>
          <p:cNvCxnSpPr/>
          <p:nvPr/>
        </p:nvCxnSpPr>
        <p:spPr>
          <a:xfrm flipV="1">
            <a:off x="964756" y="1808163"/>
            <a:ext cx="0" cy="4848669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962280" y="1780731"/>
            <a:ext cx="1505553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5616576" y="1413144"/>
            <a:ext cx="0" cy="288902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H="1">
            <a:off x="2895352" y="4275843"/>
            <a:ext cx="2721224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H="1" flipV="1">
            <a:off x="5817237" y="1780731"/>
            <a:ext cx="3509644" cy="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5817237" y="1808163"/>
            <a:ext cx="0" cy="1089968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2807208" y="4532674"/>
            <a:ext cx="2198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ek26 Ionen-Bildung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de-DE" dirty="0" smtClean="0"/>
              <a:t>Magenta Rechteck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Diesen Quader mit einem Messer zu einem Keil schneiden. TIPP: Am besten an einem Lineal entlang schneiden. </a:t>
            </a:r>
          </a:p>
          <a:p>
            <a:r>
              <a:rPr lang="de-DE" dirty="0" smtClean="0"/>
              <a:t>Einen der zwei Keile zurück in das Loch der Styrodur-Platte kleben.</a:t>
            </a:r>
            <a:endParaRPr lang="de-DE" dirty="0"/>
          </a:p>
        </p:txBody>
      </p:sp>
      <p:sp>
        <p:nvSpPr>
          <p:cNvPr id="7" name="Rechtwinkliges Dreieck 6"/>
          <p:cNvSpPr/>
          <p:nvPr/>
        </p:nvSpPr>
        <p:spPr>
          <a:xfrm>
            <a:off x="1064569" y="4425462"/>
            <a:ext cx="4486309" cy="665285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10" name="Textfeld 9"/>
          <p:cNvSpPr txBox="1"/>
          <p:nvPr/>
        </p:nvSpPr>
        <p:spPr>
          <a:xfrm>
            <a:off x="6714427" y="5090748"/>
            <a:ext cx="2060537" cy="348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Hier schneiden.</a:t>
            </a:r>
          </a:p>
        </p:txBody>
      </p:sp>
      <p:cxnSp>
        <p:nvCxnSpPr>
          <p:cNvPr id="12" name="Gerade Verbindung mit Pfeil 11"/>
          <p:cNvCxnSpPr>
            <a:endCxn id="10" idx="1"/>
          </p:cNvCxnSpPr>
          <p:nvPr/>
        </p:nvCxnSpPr>
        <p:spPr>
          <a:xfrm>
            <a:off x="5584456" y="4957786"/>
            <a:ext cx="1129971" cy="3070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964866" y="5431670"/>
            <a:ext cx="3459583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62" dirty="0"/>
              <a:t>Den Magenta farbigen Teil in das Loch kleben.</a:t>
            </a:r>
          </a:p>
        </p:txBody>
      </p:sp>
      <p:cxnSp>
        <p:nvCxnSpPr>
          <p:cNvPr id="16" name="Gerade Verbindung mit Pfeil 15"/>
          <p:cNvCxnSpPr/>
          <p:nvPr/>
        </p:nvCxnSpPr>
        <p:spPr>
          <a:xfrm flipH="1">
            <a:off x="1529852" y="4858082"/>
            <a:ext cx="365579" cy="5735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 rot="518816">
            <a:off x="1055395" y="4536563"/>
            <a:ext cx="4684493" cy="233106"/>
          </a:xfrm>
          <a:custGeom>
            <a:avLst/>
            <a:gdLst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5050902 w 5050902"/>
              <a:gd name="connsiteY2" fmla="*/ 309342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50902"/>
              <a:gd name="connsiteY0" fmla="*/ 0 h 309342"/>
              <a:gd name="connsiteX1" fmla="*/ 5050902 w 5050902"/>
              <a:gd name="connsiteY1" fmla="*/ 0 h 309342"/>
              <a:gd name="connsiteX2" fmla="*/ 4921873 w 5050902"/>
              <a:gd name="connsiteY2" fmla="*/ 262899 h 309342"/>
              <a:gd name="connsiteX3" fmla="*/ 0 w 5050902"/>
              <a:gd name="connsiteY3" fmla="*/ 309342 h 309342"/>
              <a:gd name="connsiteX4" fmla="*/ 0 w 5050902"/>
              <a:gd name="connsiteY4" fmla="*/ 0 h 309342"/>
              <a:gd name="connsiteX0" fmla="*/ 0 w 5073356"/>
              <a:gd name="connsiteY0" fmla="*/ 0 h 309342"/>
              <a:gd name="connsiteX1" fmla="*/ 5073356 w 5073356"/>
              <a:gd name="connsiteY1" fmla="*/ 47404 h 309342"/>
              <a:gd name="connsiteX2" fmla="*/ 4921873 w 5073356"/>
              <a:gd name="connsiteY2" fmla="*/ 262899 h 309342"/>
              <a:gd name="connsiteX3" fmla="*/ 0 w 5073356"/>
              <a:gd name="connsiteY3" fmla="*/ 309342 h 309342"/>
              <a:gd name="connsiteX4" fmla="*/ 0 w 5073356"/>
              <a:gd name="connsiteY4" fmla="*/ 0 h 309342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21873 w 5073356"/>
              <a:gd name="connsiteY2" fmla="*/ 215495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56131 w 5073356"/>
              <a:gd name="connsiteY0" fmla="*/ 10164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56131 w 5073356"/>
              <a:gd name="connsiteY4" fmla="*/ 10164 h 261938"/>
              <a:gd name="connsiteX0" fmla="*/ 176754 w 5073356"/>
              <a:gd name="connsiteY0" fmla="*/ 12110 h 261938"/>
              <a:gd name="connsiteX1" fmla="*/ 5073356 w 5073356"/>
              <a:gd name="connsiteY1" fmla="*/ 0 h 261938"/>
              <a:gd name="connsiteX2" fmla="*/ 4912259 w 5073356"/>
              <a:gd name="connsiteY2" fmla="*/ 252531 h 261938"/>
              <a:gd name="connsiteX3" fmla="*/ 0 w 5073356"/>
              <a:gd name="connsiteY3" fmla="*/ 261938 h 261938"/>
              <a:gd name="connsiteX4" fmla="*/ 176754 w 5073356"/>
              <a:gd name="connsiteY4" fmla="*/ 12110 h 261938"/>
              <a:gd name="connsiteX0" fmla="*/ 178265 w 5074867"/>
              <a:gd name="connsiteY0" fmla="*/ 12110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78265 w 5074867"/>
              <a:gd name="connsiteY4" fmla="*/ 12110 h 252531"/>
              <a:gd name="connsiteX0" fmla="*/ 169085 w 5074867"/>
              <a:gd name="connsiteY0" fmla="*/ 18588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9085 w 5074867"/>
              <a:gd name="connsiteY4" fmla="*/ 18588 h 252531"/>
              <a:gd name="connsiteX0" fmla="*/ 164873 w 5074867"/>
              <a:gd name="connsiteY0" fmla="*/ 24312 h 252531"/>
              <a:gd name="connsiteX1" fmla="*/ 5074867 w 5074867"/>
              <a:gd name="connsiteY1" fmla="*/ 0 h 252531"/>
              <a:gd name="connsiteX2" fmla="*/ 4913770 w 5074867"/>
              <a:gd name="connsiteY2" fmla="*/ 252531 h 252531"/>
              <a:gd name="connsiteX3" fmla="*/ 0 w 5074867"/>
              <a:gd name="connsiteY3" fmla="*/ 252004 h 252531"/>
              <a:gd name="connsiteX4" fmla="*/ 164873 w 5074867"/>
              <a:gd name="connsiteY4" fmla="*/ 24312 h 25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4867" h="252531">
                <a:moveTo>
                  <a:pt x="164873" y="24312"/>
                </a:moveTo>
                <a:lnTo>
                  <a:pt x="5074867" y="0"/>
                </a:lnTo>
                <a:lnTo>
                  <a:pt x="4913770" y="252531"/>
                </a:lnTo>
                <a:lnTo>
                  <a:pt x="0" y="252004"/>
                </a:lnTo>
                <a:lnTo>
                  <a:pt x="164873" y="24312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ctr"/>
            <a:endParaRPr lang="de-DE" sz="1662" dirty="0"/>
          </a:p>
        </p:txBody>
      </p:sp>
      <p:sp>
        <p:nvSpPr>
          <p:cNvPr id="6" name="Cube 5"/>
          <p:cNvSpPr/>
          <p:nvPr/>
        </p:nvSpPr>
        <p:spPr>
          <a:xfrm>
            <a:off x="1064568" y="4233089"/>
            <a:ext cx="4652308" cy="856726"/>
          </a:xfrm>
          <a:prstGeom prst="cube">
            <a:avLst>
              <a:gd name="adj" fmla="val 2082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de-DE" sz="1662" dirty="0"/>
          </a:p>
        </p:txBody>
      </p:sp>
    </p:spTree>
    <p:extLst>
      <p:ext uri="{BB962C8B-B14F-4D97-AF65-F5344CB8AC3E}">
        <p14:creationId xmlns:p14="http://schemas.microsoft.com/office/powerpoint/2010/main" val="69505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536038" y="2805398"/>
            <a:ext cx="4818462" cy="332308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>
                <a:latin typeface="Arial" panose="020B0604020202020204" pitchFamily="34" charset="0"/>
                <a:cs typeface="Arial" panose="020B0604020202020204" pitchFamily="34" charset="0"/>
              </a:rPr>
              <a:t>Styroporplatte</a:t>
            </a:r>
          </a:p>
        </p:txBody>
      </p:sp>
      <p:sp>
        <p:nvSpPr>
          <p:cNvPr id="4" name="Rechteck 3"/>
          <p:cNvSpPr/>
          <p:nvPr/>
        </p:nvSpPr>
        <p:spPr>
          <a:xfrm>
            <a:off x="2536038" y="2095774"/>
            <a:ext cx="4818462" cy="6646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62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Styrodurplatte</a:t>
            </a:r>
            <a:r>
              <a:rPr lang="de-DE" sz="1662" dirty="0" smtClean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lang="de-DE" sz="166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2536038" y="2776477"/>
            <a:ext cx="4818462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7444369" y="2612058"/>
            <a:ext cx="1035861" cy="3481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62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Klebung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Übersicht des Aufbaues (seitliche Ansicht</a:t>
            </a:r>
            <a:r>
              <a:rPr lang="de-DE" dirty="0" smtClean="0"/>
              <a:t>)</a:t>
            </a:r>
            <a:endParaRPr lang="de-DE" sz="1477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FA8C7-A4CB-41D2-BC9F-8FC23E925D6E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200"/>
              <a:t>Nur zu </a:t>
            </a:r>
            <a:r>
              <a:rPr lang="de-DE" sz="1200" smtClean="0"/>
              <a:t>Orientierung.</a:t>
            </a:r>
            <a:endParaRPr lang="de-DE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>
                <a:ea typeface="Calibri" panose="020F0502020204030204" pitchFamily="34" charset="0"/>
              </a:rPr>
              <a:t>Bau eines </a:t>
            </a:r>
            <a:r>
              <a:rPr lang="de-DE" altLang="de-DE" b="1" dirty="0" smtClean="0">
                <a:ea typeface="Calibri" panose="020F0502020204030204" pitchFamily="34" charset="0"/>
              </a:rPr>
              <a:t>Leitf</a:t>
            </a:r>
            <a:r>
              <a:rPr lang="de-DE" alt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b="1" dirty="0" smtClean="0">
                <a:ea typeface="Calibri" panose="020F0502020204030204" pitchFamily="34" charset="0"/>
              </a:rPr>
              <a:t>higkeitspr</a:t>
            </a:r>
            <a:r>
              <a:rPr lang="de-DE" altLang="de-DE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ü</a:t>
            </a:r>
            <a:r>
              <a:rPr lang="de-DE" altLang="de-DE" b="1" dirty="0" smtClean="0">
                <a:ea typeface="Calibri" panose="020F0502020204030204" pitchFamily="34" charset="0"/>
              </a:rPr>
              <a:t>fers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288000" y="684000"/>
            <a:ext cx="9360000" cy="4797228"/>
          </a:xfrm>
        </p:spPr>
        <p:txBody>
          <a:bodyPr>
            <a:noAutofit/>
          </a:bodyPr>
          <a:lstStyle/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In die erste Lüsterklemme wird das rote Kabel des Stromabnehmers (Clip) mit Hilfe des Schraubenziehers fixiert.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Die zweite Lüsterklemme klemmt das schwarze Kabel des Stromabnehmers und ein Beinchen des Widerstandes zusammen ein. Dabei ist darauf zu achten, dass beide unter der Schraube gut befestigt sind.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In die dritte Lüsterklemme werden das zweite Beinchen des Widerstandes und das </a:t>
            </a:r>
            <a:r>
              <a:rPr lang="de-DE" altLang="de-DE" sz="1600" b="1" dirty="0">
                <a:latin typeface="+mn-lt"/>
                <a:ea typeface="Calibri" panose="020F0502020204030204" pitchFamily="34" charset="0"/>
              </a:rPr>
              <a:t>kürzere</a:t>
            </a: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 Beinchen der LED fixiert. 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Die vierte Lüsterklemme klemmt das zweite </a:t>
            </a:r>
            <a:r>
              <a:rPr lang="de-DE" altLang="de-DE" sz="1600" b="1" dirty="0">
                <a:latin typeface="+mn-lt"/>
                <a:ea typeface="Calibri" panose="020F0502020204030204" pitchFamily="34" charset="0"/>
              </a:rPr>
              <a:t>längere</a:t>
            </a: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 Beinchen der LED ein. 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Der schwarze Kupferdraht wird an der vierten Lüsterklemme auf der gegenüber (noch freien) Seite befestigt. 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Der braune Kupferdraht wird an der ersten Lüsterklemme gegenüber des roten Kabels des Stromabnehmers angebracht. </a:t>
            </a:r>
            <a:endParaRPr lang="de-DE" altLang="de-DE" sz="1600" dirty="0">
              <a:latin typeface="+mn-lt"/>
            </a:endParaRPr>
          </a:p>
          <a:p>
            <a:pPr marL="180975" lvl="0" indent="-180975" algn="just" defTabSz="914400"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de-DE" altLang="de-DE" sz="1600" dirty="0">
                <a:latin typeface="+mn-lt"/>
                <a:ea typeface="Calibri" panose="020F0502020204030204" pitchFamily="34" charset="0"/>
              </a:rPr>
              <a:t>Um zu testen, ob der Leitfähigkeitsprüfer funktioniert, werden die beiden nicht isolierten Enden der Kupferdrähte aneinander gehalten. Leuchtet die LED ist er einsatzbereit. </a:t>
            </a:r>
            <a:endParaRPr lang="de-DE" altLang="de-DE" sz="1600" dirty="0">
              <a:latin typeface="+mn-lt"/>
            </a:endParaRPr>
          </a:p>
          <a:p>
            <a:pPr>
              <a:spcBef>
                <a:spcPts val="600"/>
              </a:spcBef>
            </a:pPr>
            <a:endParaRPr lang="de-DE" sz="1600" dirty="0">
              <a:latin typeface="+mn-l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853741" y="2171563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1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b="1" dirty="0">
                <a:ea typeface="Calibri" panose="020F0502020204030204" pitchFamily="34" charset="0"/>
              </a:rPr>
              <a:t>Bau eines Leitf</a:t>
            </a:r>
            <a:r>
              <a:rPr lang="de-DE" altLang="de-DE" b="1" dirty="0">
                <a:latin typeface="Calibri" panose="020F0502020204030204" pitchFamily="34" charset="0"/>
                <a:ea typeface="Calibri" panose="020F0502020204030204" pitchFamily="34" charset="0"/>
              </a:rPr>
              <a:t>ä</a:t>
            </a:r>
            <a:r>
              <a:rPr lang="de-DE" altLang="de-DE" b="1" dirty="0">
                <a:ea typeface="Calibri" panose="020F0502020204030204" pitchFamily="34" charset="0"/>
              </a:rPr>
              <a:t>higkeitspr</a:t>
            </a:r>
            <a:r>
              <a:rPr lang="de-DE" altLang="de-DE" b="1" dirty="0">
                <a:latin typeface="Calibri" panose="020F0502020204030204" pitchFamily="34" charset="0"/>
                <a:ea typeface="Calibri" panose="020F0502020204030204" pitchFamily="34" charset="0"/>
              </a:rPr>
              <a:t>ü</a:t>
            </a:r>
            <a:r>
              <a:rPr lang="de-DE" altLang="de-DE" b="1" dirty="0">
                <a:ea typeface="Calibri" panose="020F0502020204030204" pitchFamily="34" charset="0"/>
              </a:rPr>
              <a:t>fers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/>
          </a:p>
        </p:txBody>
      </p:sp>
      <p:grpSp>
        <p:nvGrpSpPr>
          <p:cNvPr id="5" name="Gruppieren 4"/>
          <p:cNvGrpSpPr/>
          <p:nvPr/>
        </p:nvGrpSpPr>
        <p:grpSpPr>
          <a:xfrm>
            <a:off x="4355976" y="2094755"/>
            <a:ext cx="242216" cy="288033"/>
            <a:chOff x="3851920" y="2276872"/>
            <a:chExt cx="288032" cy="504056"/>
          </a:xfrm>
        </p:grpSpPr>
        <p:sp>
          <p:nvSpPr>
            <p:cNvPr id="6" name="Rechteck 5"/>
            <p:cNvSpPr/>
            <p:nvPr/>
          </p:nvSpPr>
          <p:spPr>
            <a:xfrm>
              <a:off x="3851920" y="2708920"/>
              <a:ext cx="288032" cy="7200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ussdiagramm: Verzögerung 6"/>
            <p:cNvSpPr/>
            <p:nvPr/>
          </p:nvSpPr>
          <p:spPr>
            <a:xfrm rot="16200000">
              <a:off x="3779912" y="2348880"/>
              <a:ext cx="432048" cy="288032"/>
            </a:xfrm>
            <a:prstGeom prst="flowChartDelay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Gerade Verbindung 9"/>
          <p:cNvCxnSpPr/>
          <p:nvPr/>
        </p:nvCxnSpPr>
        <p:spPr>
          <a:xfrm flipV="1">
            <a:off x="4421315" y="2379604"/>
            <a:ext cx="0" cy="68896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16"/>
          <p:cNvCxnSpPr/>
          <p:nvPr/>
        </p:nvCxnSpPr>
        <p:spPr>
          <a:xfrm flipH="1" flipV="1">
            <a:off x="4536612" y="2379604"/>
            <a:ext cx="206764" cy="68935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ieren 9"/>
          <p:cNvGrpSpPr/>
          <p:nvPr/>
        </p:nvGrpSpPr>
        <p:grpSpPr>
          <a:xfrm>
            <a:off x="3946925" y="2319913"/>
            <a:ext cx="108000" cy="388615"/>
            <a:chOff x="3275856" y="3413125"/>
            <a:chExt cx="144016" cy="388615"/>
          </a:xfrm>
        </p:grpSpPr>
        <p:sp>
          <p:nvSpPr>
            <p:cNvPr id="11" name="Abgerundetes Rechteck 10"/>
            <p:cNvSpPr/>
            <p:nvPr/>
          </p:nvSpPr>
          <p:spPr>
            <a:xfrm>
              <a:off x="3275856" y="3413125"/>
              <a:ext cx="144016" cy="38861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Gerade Verbindung 19"/>
            <p:cNvCxnSpPr>
              <a:stCxn id="11" idx="1"/>
              <a:endCxn id="11" idx="3"/>
            </p:cNvCxnSpPr>
            <p:nvPr/>
          </p:nvCxnSpPr>
          <p:spPr>
            <a:xfrm>
              <a:off x="3275856" y="3607433"/>
              <a:ext cx="144016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20"/>
            <p:cNvCxnSpPr/>
            <p:nvPr/>
          </p:nvCxnSpPr>
          <p:spPr>
            <a:xfrm>
              <a:off x="3275856" y="3701157"/>
              <a:ext cx="1440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21"/>
            <p:cNvCxnSpPr/>
            <p:nvPr/>
          </p:nvCxnSpPr>
          <p:spPr>
            <a:xfrm>
              <a:off x="3275856" y="3648199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22"/>
            <p:cNvCxnSpPr/>
            <p:nvPr/>
          </p:nvCxnSpPr>
          <p:spPr>
            <a:xfrm>
              <a:off x="3275856" y="3507358"/>
              <a:ext cx="1440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23"/>
            <p:cNvCxnSpPr/>
            <p:nvPr/>
          </p:nvCxnSpPr>
          <p:spPr>
            <a:xfrm>
              <a:off x="3275856" y="3561333"/>
              <a:ext cx="14401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Gerade Verbindung 27"/>
          <p:cNvCxnSpPr>
            <a:endCxn id="11" idx="2"/>
          </p:cNvCxnSpPr>
          <p:nvPr/>
        </p:nvCxnSpPr>
        <p:spPr>
          <a:xfrm flipV="1">
            <a:off x="4000925" y="2708528"/>
            <a:ext cx="0" cy="35686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ihandform 17"/>
          <p:cNvSpPr/>
          <p:nvPr/>
        </p:nvSpPr>
        <p:spPr>
          <a:xfrm>
            <a:off x="3988135" y="2103807"/>
            <a:ext cx="357478" cy="962232"/>
          </a:xfrm>
          <a:custGeom>
            <a:avLst/>
            <a:gdLst>
              <a:gd name="connsiteX0" fmla="*/ 6553 w 362153"/>
              <a:gd name="connsiteY0" fmla="*/ 259772 h 1012247"/>
              <a:gd name="connsiteX1" fmla="*/ 25603 w 362153"/>
              <a:gd name="connsiteY1" fmla="*/ 72447 h 1012247"/>
              <a:gd name="connsiteX2" fmla="*/ 212928 w 362153"/>
              <a:gd name="connsiteY2" fmla="*/ 78797 h 1012247"/>
              <a:gd name="connsiteX3" fmla="*/ 362153 w 362153"/>
              <a:gd name="connsiteY3" fmla="*/ 1012247 h 1012247"/>
              <a:gd name="connsiteX4" fmla="*/ 362153 w 362153"/>
              <a:gd name="connsiteY4" fmla="*/ 1012247 h 1012247"/>
              <a:gd name="connsiteX5" fmla="*/ 362153 w 362153"/>
              <a:gd name="connsiteY5" fmla="*/ 1012247 h 1012247"/>
              <a:gd name="connsiteX0" fmla="*/ 716 w 356316"/>
              <a:gd name="connsiteY0" fmla="*/ 278085 h 1030560"/>
              <a:gd name="connsiteX1" fmla="*/ 83266 w 356316"/>
              <a:gd name="connsiteY1" fmla="*/ 49485 h 1030560"/>
              <a:gd name="connsiteX2" fmla="*/ 207091 w 356316"/>
              <a:gd name="connsiteY2" fmla="*/ 97110 h 1030560"/>
              <a:gd name="connsiteX3" fmla="*/ 356316 w 356316"/>
              <a:gd name="connsiteY3" fmla="*/ 1030560 h 1030560"/>
              <a:gd name="connsiteX4" fmla="*/ 356316 w 356316"/>
              <a:gd name="connsiteY4" fmla="*/ 1030560 h 1030560"/>
              <a:gd name="connsiteX5" fmla="*/ 356316 w 356316"/>
              <a:gd name="connsiteY5" fmla="*/ 1030560 h 1030560"/>
              <a:gd name="connsiteX0" fmla="*/ 793 w 356393"/>
              <a:gd name="connsiteY0" fmla="*/ 266705 h 1019180"/>
              <a:gd name="connsiteX1" fmla="*/ 83343 w 356393"/>
              <a:gd name="connsiteY1" fmla="*/ 38105 h 1019180"/>
              <a:gd name="connsiteX2" fmla="*/ 245268 w 356393"/>
              <a:gd name="connsiteY2" fmla="*/ 104780 h 1019180"/>
              <a:gd name="connsiteX3" fmla="*/ 356393 w 356393"/>
              <a:gd name="connsiteY3" fmla="*/ 1019180 h 1019180"/>
              <a:gd name="connsiteX4" fmla="*/ 356393 w 356393"/>
              <a:gd name="connsiteY4" fmla="*/ 1019180 h 1019180"/>
              <a:gd name="connsiteX5" fmla="*/ 356393 w 356393"/>
              <a:gd name="connsiteY5" fmla="*/ 1019180 h 1019180"/>
              <a:gd name="connsiteX0" fmla="*/ 793 w 356393"/>
              <a:gd name="connsiteY0" fmla="*/ 260835 h 1013310"/>
              <a:gd name="connsiteX1" fmla="*/ 83343 w 356393"/>
              <a:gd name="connsiteY1" fmla="*/ 32235 h 1013310"/>
              <a:gd name="connsiteX2" fmla="*/ 245268 w 356393"/>
              <a:gd name="connsiteY2" fmla="*/ 98910 h 1013310"/>
              <a:gd name="connsiteX3" fmla="*/ 356393 w 356393"/>
              <a:gd name="connsiteY3" fmla="*/ 1013310 h 1013310"/>
              <a:gd name="connsiteX4" fmla="*/ 356393 w 356393"/>
              <a:gd name="connsiteY4" fmla="*/ 1013310 h 1013310"/>
              <a:gd name="connsiteX5" fmla="*/ 356393 w 356393"/>
              <a:gd name="connsiteY5" fmla="*/ 1013310 h 1013310"/>
              <a:gd name="connsiteX0" fmla="*/ 714 w 356314"/>
              <a:gd name="connsiteY0" fmla="*/ 270307 h 1022782"/>
              <a:gd name="connsiteX1" fmla="*/ 89614 w 356314"/>
              <a:gd name="connsiteY1" fmla="*/ 35357 h 1022782"/>
              <a:gd name="connsiteX2" fmla="*/ 245189 w 356314"/>
              <a:gd name="connsiteY2" fmla="*/ 108382 h 1022782"/>
              <a:gd name="connsiteX3" fmla="*/ 356314 w 356314"/>
              <a:gd name="connsiteY3" fmla="*/ 1022782 h 1022782"/>
              <a:gd name="connsiteX4" fmla="*/ 356314 w 356314"/>
              <a:gd name="connsiteY4" fmla="*/ 1022782 h 1022782"/>
              <a:gd name="connsiteX5" fmla="*/ 356314 w 356314"/>
              <a:gd name="connsiteY5" fmla="*/ 1022782 h 1022782"/>
              <a:gd name="connsiteX0" fmla="*/ 596 w 356196"/>
              <a:gd name="connsiteY0" fmla="*/ 265519 h 1017994"/>
              <a:gd name="connsiteX1" fmla="*/ 89496 w 356196"/>
              <a:gd name="connsiteY1" fmla="*/ 30569 h 1017994"/>
              <a:gd name="connsiteX2" fmla="*/ 245071 w 356196"/>
              <a:gd name="connsiteY2" fmla="*/ 103594 h 1017994"/>
              <a:gd name="connsiteX3" fmla="*/ 356196 w 356196"/>
              <a:gd name="connsiteY3" fmla="*/ 1017994 h 1017994"/>
              <a:gd name="connsiteX4" fmla="*/ 356196 w 356196"/>
              <a:gd name="connsiteY4" fmla="*/ 1017994 h 1017994"/>
              <a:gd name="connsiteX5" fmla="*/ 356196 w 356196"/>
              <a:gd name="connsiteY5" fmla="*/ 1017994 h 1017994"/>
              <a:gd name="connsiteX0" fmla="*/ 529 w 356129"/>
              <a:gd name="connsiteY0" fmla="*/ 269095 h 1021570"/>
              <a:gd name="connsiteX1" fmla="*/ 89429 w 356129"/>
              <a:gd name="connsiteY1" fmla="*/ 34145 h 1021570"/>
              <a:gd name="connsiteX2" fmla="*/ 245004 w 356129"/>
              <a:gd name="connsiteY2" fmla="*/ 107170 h 1021570"/>
              <a:gd name="connsiteX3" fmla="*/ 356129 w 356129"/>
              <a:gd name="connsiteY3" fmla="*/ 1021570 h 1021570"/>
              <a:gd name="connsiteX4" fmla="*/ 356129 w 356129"/>
              <a:gd name="connsiteY4" fmla="*/ 1021570 h 1021570"/>
              <a:gd name="connsiteX5" fmla="*/ 356129 w 356129"/>
              <a:gd name="connsiteY5" fmla="*/ 1021570 h 1021570"/>
              <a:gd name="connsiteX0" fmla="*/ 801 w 356401"/>
              <a:gd name="connsiteY0" fmla="*/ 245396 h 997871"/>
              <a:gd name="connsiteX1" fmla="*/ 61126 w 356401"/>
              <a:gd name="connsiteY1" fmla="*/ 58071 h 997871"/>
              <a:gd name="connsiteX2" fmla="*/ 245276 w 356401"/>
              <a:gd name="connsiteY2" fmla="*/ 83471 h 997871"/>
              <a:gd name="connsiteX3" fmla="*/ 356401 w 356401"/>
              <a:gd name="connsiteY3" fmla="*/ 997871 h 997871"/>
              <a:gd name="connsiteX4" fmla="*/ 356401 w 356401"/>
              <a:gd name="connsiteY4" fmla="*/ 997871 h 997871"/>
              <a:gd name="connsiteX5" fmla="*/ 356401 w 356401"/>
              <a:gd name="connsiteY5" fmla="*/ 997871 h 997871"/>
              <a:gd name="connsiteX0" fmla="*/ 1331 w 356931"/>
              <a:gd name="connsiteY0" fmla="*/ 216733 h 969208"/>
              <a:gd name="connsiteX1" fmla="*/ 61656 w 356931"/>
              <a:gd name="connsiteY1" fmla="*/ 29408 h 969208"/>
              <a:gd name="connsiteX2" fmla="*/ 252156 w 356931"/>
              <a:gd name="connsiteY2" fmla="*/ 102433 h 969208"/>
              <a:gd name="connsiteX3" fmla="*/ 356931 w 356931"/>
              <a:gd name="connsiteY3" fmla="*/ 969208 h 969208"/>
              <a:gd name="connsiteX4" fmla="*/ 356931 w 356931"/>
              <a:gd name="connsiteY4" fmla="*/ 969208 h 969208"/>
              <a:gd name="connsiteX5" fmla="*/ 356931 w 356931"/>
              <a:gd name="connsiteY5" fmla="*/ 969208 h 969208"/>
              <a:gd name="connsiteX0" fmla="*/ 3745 w 359345"/>
              <a:gd name="connsiteY0" fmla="*/ 200094 h 952569"/>
              <a:gd name="connsiteX1" fmla="*/ 38670 w 359345"/>
              <a:gd name="connsiteY1" fmla="*/ 44519 h 952569"/>
              <a:gd name="connsiteX2" fmla="*/ 254570 w 359345"/>
              <a:gd name="connsiteY2" fmla="*/ 85794 h 952569"/>
              <a:gd name="connsiteX3" fmla="*/ 359345 w 359345"/>
              <a:gd name="connsiteY3" fmla="*/ 952569 h 952569"/>
              <a:gd name="connsiteX4" fmla="*/ 359345 w 359345"/>
              <a:gd name="connsiteY4" fmla="*/ 952569 h 952569"/>
              <a:gd name="connsiteX5" fmla="*/ 359345 w 359345"/>
              <a:gd name="connsiteY5" fmla="*/ 952569 h 952569"/>
              <a:gd name="connsiteX0" fmla="*/ 1878 w 357478"/>
              <a:gd name="connsiteY0" fmla="*/ 205342 h 957817"/>
              <a:gd name="connsiteX1" fmla="*/ 36803 w 357478"/>
              <a:gd name="connsiteY1" fmla="*/ 49767 h 957817"/>
              <a:gd name="connsiteX2" fmla="*/ 252703 w 357478"/>
              <a:gd name="connsiteY2" fmla="*/ 91042 h 957817"/>
              <a:gd name="connsiteX3" fmla="*/ 357478 w 357478"/>
              <a:gd name="connsiteY3" fmla="*/ 957817 h 957817"/>
              <a:gd name="connsiteX4" fmla="*/ 357478 w 357478"/>
              <a:gd name="connsiteY4" fmla="*/ 957817 h 957817"/>
              <a:gd name="connsiteX5" fmla="*/ 357478 w 357478"/>
              <a:gd name="connsiteY5" fmla="*/ 957817 h 957817"/>
              <a:gd name="connsiteX0" fmla="*/ 1878 w 357478"/>
              <a:gd name="connsiteY0" fmla="*/ 209757 h 962232"/>
              <a:gd name="connsiteX1" fmla="*/ 36803 w 357478"/>
              <a:gd name="connsiteY1" fmla="*/ 54182 h 962232"/>
              <a:gd name="connsiteX2" fmla="*/ 252703 w 357478"/>
              <a:gd name="connsiteY2" fmla="*/ 95457 h 962232"/>
              <a:gd name="connsiteX3" fmla="*/ 357478 w 357478"/>
              <a:gd name="connsiteY3" fmla="*/ 962232 h 962232"/>
              <a:gd name="connsiteX4" fmla="*/ 357478 w 357478"/>
              <a:gd name="connsiteY4" fmla="*/ 962232 h 962232"/>
              <a:gd name="connsiteX5" fmla="*/ 357478 w 357478"/>
              <a:gd name="connsiteY5" fmla="*/ 962232 h 962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478" h="962232">
                <a:moveTo>
                  <a:pt x="1878" y="209757"/>
                </a:moveTo>
                <a:cubicBezTo>
                  <a:pt x="-5795" y="131176"/>
                  <a:pt x="10874" y="101807"/>
                  <a:pt x="36803" y="54182"/>
                </a:cubicBezTo>
                <a:cubicBezTo>
                  <a:pt x="62732" y="6557"/>
                  <a:pt x="199257" y="-55885"/>
                  <a:pt x="252703" y="95457"/>
                </a:cubicBezTo>
                <a:cubicBezTo>
                  <a:pt x="306149" y="246799"/>
                  <a:pt x="340016" y="817770"/>
                  <a:pt x="357478" y="962232"/>
                </a:cubicBezTo>
                <a:lnTo>
                  <a:pt x="357478" y="962232"/>
                </a:lnTo>
                <a:lnTo>
                  <a:pt x="357478" y="962232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18"/>
          <p:cNvSpPr/>
          <p:nvPr/>
        </p:nvSpPr>
        <p:spPr>
          <a:xfrm>
            <a:off x="3591446" y="3861048"/>
            <a:ext cx="108000" cy="2016224"/>
          </a:xfrm>
          <a:prstGeom prst="rect">
            <a:avLst/>
          </a:prstGeom>
          <a:solidFill>
            <a:srgbClr val="FF8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/>
          <p:cNvSpPr/>
          <p:nvPr/>
        </p:nvSpPr>
        <p:spPr>
          <a:xfrm>
            <a:off x="3627446" y="5879802"/>
            <a:ext cx="36000" cy="468000"/>
          </a:xfrm>
          <a:prstGeom prst="rect">
            <a:avLst/>
          </a:prstGeom>
          <a:solidFill>
            <a:srgbClr val="E68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20"/>
          <p:cNvSpPr/>
          <p:nvPr/>
        </p:nvSpPr>
        <p:spPr>
          <a:xfrm>
            <a:off x="4689376" y="3860254"/>
            <a:ext cx="108000" cy="2016224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21"/>
          <p:cNvSpPr/>
          <p:nvPr/>
        </p:nvSpPr>
        <p:spPr>
          <a:xfrm>
            <a:off x="4725376" y="5879008"/>
            <a:ext cx="36000" cy="468000"/>
          </a:xfrm>
          <a:prstGeom prst="rect">
            <a:avLst/>
          </a:prstGeom>
          <a:solidFill>
            <a:srgbClr val="E689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bgerundetes Rechteck 22"/>
          <p:cNvSpPr/>
          <p:nvPr/>
        </p:nvSpPr>
        <p:spPr>
          <a:xfrm>
            <a:off x="1318920" y="3251068"/>
            <a:ext cx="792088" cy="1364586"/>
          </a:xfrm>
          <a:prstGeom prst="roundRect">
            <a:avLst>
              <a:gd name="adj" fmla="val 8650"/>
            </a:avLst>
          </a:prstGeom>
          <a:solidFill>
            <a:schemeClr val="tx1">
              <a:lumMod val="75000"/>
              <a:lumOff val="2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bgerundetes Rechteck 23"/>
          <p:cNvSpPr/>
          <p:nvPr/>
        </p:nvSpPr>
        <p:spPr>
          <a:xfrm>
            <a:off x="1429028" y="3143068"/>
            <a:ext cx="216024" cy="108000"/>
          </a:xfrm>
          <a:prstGeom prst="roundRect">
            <a:avLst/>
          </a:prstGeom>
          <a:solidFill>
            <a:srgbClr val="A1A1A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bgerundetes Rechteck 24"/>
          <p:cNvSpPr/>
          <p:nvPr/>
        </p:nvSpPr>
        <p:spPr>
          <a:xfrm>
            <a:off x="1789068" y="3143068"/>
            <a:ext cx="216024" cy="108000"/>
          </a:xfrm>
          <a:prstGeom prst="roundRect">
            <a:avLst/>
          </a:prstGeom>
          <a:solidFill>
            <a:srgbClr val="A1A1A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Kreuz 25"/>
          <p:cNvSpPr/>
          <p:nvPr/>
        </p:nvSpPr>
        <p:spPr>
          <a:xfrm>
            <a:off x="2159752" y="3107068"/>
            <a:ext cx="180000" cy="180000"/>
          </a:xfrm>
          <a:prstGeom prst="plus">
            <a:avLst>
              <a:gd name="adj" fmla="val 41667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hteck 26"/>
          <p:cNvSpPr/>
          <p:nvPr/>
        </p:nvSpPr>
        <p:spPr>
          <a:xfrm>
            <a:off x="1115616" y="3169487"/>
            <a:ext cx="180000" cy="54000"/>
          </a:xfrm>
          <a:prstGeom prst="rect">
            <a:avLst/>
          </a:prstGeom>
          <a:ln w="1270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Tabelle 27"/>
          <p:cNvGraphicFramePr>
            <a:graphicFrameLocks noGrp="1"/>
          </p:cNvGraphicFramePr>
          <p:nvPr>
            <p:extLst/>
          </p:nvPr>
        </p:nvGraphicFramePr>
        <p:xfrm>
          <a:off x="3459813" y="3068568"/>
          <a:ext cx="1463824" cy="79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5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9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z-Cyrl-AZ" sz="1600" b="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latin typeface="Arial"/>
                          <a:cs typeface="Arial"/>
                        </a:rPr>
                        <a:t>Ө</a:t>
                      </a:r>
                      <a:endParaRPr lang="en-US" sz="1600" b="0" dirty="0">
                        <a:ln>
                          <a:solidFill>
                            <a:sysClr val="windowText" lastClr="000000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Bogen 28"/>
          <p:cNvSpPr/>
          <p:nvPr/>
        </p:nvSpPr>
        <p:spPr>
          <a:xfrm>
            <a:off x="1897080" y="2521079"/>
            <a:ext cx="1766366" cy="1080511"/>
          </a:xfrm>
          <a:prstGeom prst="arc">
            <a:avLst>
              <a:gd name="adj1" fmla="val 10769083"/>
              <a:gd name="adj2" fmla="val 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Bogen 29"/>
          <p:cNvSpPr/>
          <p:nvPr/>
        </p:nvSpPr>
        <p:spPr>
          <a:xfrm>
            <a:off x="1527514" y="2338964"/>
            <a:ext cx="2419411" cy="1448936"/>
          </a:xfrm>
          <a:prstGeom prst="arc">
            <a:avLst>
              <a:gd name="adj1" fmla="val 10769083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bgerundetes Rechteck 30"/>
          <p:cNvSpPr/>
          <p:nvPr/>
        </p:nvSpPr>
        <p:spPr>
          <a:xfrm>
            <a:off x="1378228" y="3068960"/>
            <a:ext cx="684000" cy="72000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27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feld 31"/>
          <p:cNvSpPr txBox="1"/>
          <p:nvPr/>
        </p:nvSpPr>
        <p:spPr>
          <a:xfrm>
            <a:off x="3504580" y="3298641"/>
            <a:ext cx="323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3869570" y="3275692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223706" y="3271500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583746" y="3274908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1486202" y="3416924"/>
            <a:ext cx="46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9V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21955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LED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1104450" y="5005784"/>
            <a:ext cx="132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9V Batterie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580360" y="3251692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Block mit 4 Lüsterklemmen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5580112" y="4615654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Kupferdraht </a:t>
            </a:r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(braun/schwarz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508133" y="1412776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Stromabnehmer (Clip) </a:t>
            </a:r>
          </a:p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für 9V Batterie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097629" y="1259468"/>
            <a:ext cx="1978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Widerstand 100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Pfeil nach rechts 42"/>
          <p:cNvSpPr/>
          <p:nvPr/>
        </p:nvSpPr>
        <p:spPr>
          <a:xfrm rot="16200000">
            <a:off x="1537040" y="4764332"/>
            <a:ext cx="36004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feil nach rechts 43"/>
          <p:cNvSpPr/>
          <p:nvPr/>
        </p:nvSpPr>
        <p:spPr>
          <a:xfrm rot="5400000" flipV="1">
            <a:off x="1587432" y="2131394"/>
            <a:ext cx="36004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Pfeil nach rechts 44"/>
          <p:cNvSpPr/>
          <p:nvPr/>
        </p:nvSpPr>
        <p:spPr>
          <a:xfrm rot="10800000" flipV="1">
            <a:off x="4968104" y="2276872"/>
            <a:ext cx="54000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Pfeil nach rechts 45"/>
          <p:cNvSpPr/>
          <p:nvPr/>
        </p:nvSpPr>
        <p:spPr>
          <a:xfrm rot="10800000" flipV="1">
            <a:off x="5112104" y="3344292"/>
            <a:ext cx="39600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Pfeil nach rechts 46"/>
          <p:cNvSpPr/>
          <p:nvPr/>
        </p:nvSpPr>
        <p:spPr>
          <a:xfrm rot="10800000" flipV="1">
            <a:off x="4968104" y="4706094"/>
            <a:ext cx="54000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Pfeil nach rechts 47"/>
          <p:cNvSpPr/>
          <p:nvPr/>
        </p:nvSpPr>
        <p:spPr>
          <a:xfrm rot="5400000" flipV="1">
            <a:off x="3923637" y="1776355"/>
            <a:ext cx="360040" cy="205464"/>
          </a:xfrm>
          <a:prstGeom prst="righ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1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Moosgummi-Anteil Tortenböden-Modell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6D8BA-25E0-4E99-BC37-E361BF7E25C5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>
          <a:ln>
            <a:noFill/>
          </a:ln>
        </p:spPr>
        <p:txBody>
          <a:bodyPr/>
          <a:lstStyle/>
          <a:p>
            <a:r>
              <a:rPr lang="de-DE" dirty="0" smtClean="0"/>
              <a:t>Moosgummi, rot.</a:t>
            </a:r>
          </a:p>
          <a:p>
            <a:r>
              <a:rPr lang="de-DE" dirty="0" smtClean="0"/>
              <a:t>Zwei Kreise mit d=30mm ausschneiden.</a:t>
            </a:r>
          </a:p>
          <a:p>
            <a:r>
              <a:rPr lang="de-DE" dirty="0" smtClean="0"/>
              <a:t>Beschriftung wie unten zu sehen.</a:t>
            </a:r>
            <a:endParaRPr lang="de-DE" dirty="0"/>
          </a:p>
        </p:txBody>
      </p:sp>
      <p:sp>
        <p:nvSpPr>
          <p:cNvPr id="5" name="Ellipse 4"/>
          <p:cNvSpPr/>
          <p:nvPr/>
        </p:nvSpPr>
        <p:spPr>
          <a:xfrm>
            <a:off x="1007604" y="1700808"/>
            <a:ext cx="1080000" cy="1080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+17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851920" y="1698725"/>
            <a:ext cx="1080000" cy="10800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+11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12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2x Moosgummi-Modell für das Natrium-Atom/Kation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226-49E0-4321-B029-99F47274952D}" type="datetime1">
              <a:rPr lang="de-DE" smtClean="0"/>
              <a:t>28.08.2018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88000" y="1010003"/>
            <a:ext cx="9360000" cy="1295875"/>
          </a:xfrm>
        </p:spPr>
        <p:txBody>
          <a:bodyPr>
            <a:noAutofit/>
          </a:bodyPr>
          <a:lstStyle/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smtClean="0"/>
              <a:t>2 Scheiben </a:t>
            </a:r>
            <a:r>
              <a:rPr lang="de-DE" dirty="0"/>
              <a:t>(unterer Teil) </a:t>
            </a:r>
            <a:r>
              <a:rPr lang="de-DE" dirty="0" smtClean="0"/>
              <a:t>d=55mm </a:t>
            </a:r>
            <a:r>
              <a:rPr lang="de-DE" dirty="0"/>
              <a:t>rot mit dem Kreisschneider ausschneiden.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mtClean="0"/>
              <a:t>2 Scheiben </a:t>
            </a:r>
            <a:r>
              <a:rPr lang="de-DE" dirty="0"/>
              <a:t>(oberer Teil) d=60mm grau mit dem Kreisschneider ausschneiden.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Löcher (weiß) d=20mm mit dem Locheisen ausstanzen.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pPr marL="182563" indent="-182563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schwarz permanent ein Plus </a:t>
            </a:r>
            <a:r>
              <a:rPr lang="de-DE" dirty="0" smtClean="0"/>
              <a:t>schreiben, auf die graue Scheibe Na.</a:t>
            </a:r>
            <a:endParaRPr lang="de-DE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3873120" y="2458865"/>
            <a:ext cx="2160000" cy="2160000"/>
            <a:chOff x="3882024" y="2349000"/>
            <a:chExt cx="2160000" cy="2160000"/>
          </a:xfrm>
        </p:grpSpPr>
        <p:sp>
          <p:nvSpPr>
            <p:cNvPr id="27" name="Ellipse 26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10000"/>
            </a:bodyPr>
            <a:lstStyle/>
            <a:p>
              <a:pPr algn="ctr"/>
              <a:endParaRPr lang="de-DE" dirty="0" smtClean="0"/>
            </a:p>
            <a:p>
              <a:pPr algn="ctr"/>
              <a:endParaRPr lang="de-DE" dirty="0"/>
            </a:p>
            <a:p>
              <a:pPr algn="ctr"/>
              <a:r>
                <a:rPr lang="de-DE" sz="3600" dirty="0" smtClean="0">
                  <a:solidFill>
                    <a:schemeClr val="tx1"/>
                  </a:solidFill>
                </a:rPr>
                <a:t>Na</a:t>
              </a:r>
            </a:p>
            <a:p>
              <a:pPr algn="ctr"/>
              <a:endParaRPr lang="de-DE" dirty="0"/>
            </a:p>
            <a:p>
              <a:pPr algn="ctr"/>
              <a:r>
                <a:rPr lang="de-DE" dirty="0" smtClean="0"/>
                <a:t>Oberer Teil</a:t>
              </a:r>
              <a:endParaRPr lang="de-DE" dirty="0"/>
            </a:p>
          </p:txBody>
        </p:sp>
        <p:sp>
          <p:nvSpPr>
            <p:cNvPr id="29" name="Ellipse 28"/>
            <p:cNvSpPr>
              <a:spLocks noChangeAspect="1"/>
            </p:cNvSpPr>
            <p:nvPr/>
          </p:nvSpPr>
          <p:spPr>
            <a:xfrm>
              <a:off x="5034032" y="2636792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>
                  <a:solidFill>
                    <a:schemeClr val="tx1"/>
                  </a:solidFill>
                </a:rPr>
                <a:t>d=</a:t>
              </a:r>
            </a:p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20mm</a:t>
              </a:r>
              <a:endParaRPr lang="de-DE" sz="900" dirty="0">
                <a:solidFill>
                  <a:schemeClr val="tx1"/>
                </a:solidFill>
              </a:endParaRPr>
            </a:p>
          </p:txBody>
        </p:sp>
      </p:grpSp>
      <p:sp>
        <p:nvSpPr>
          <p:cNvPr id="37" name="Ellipse 36"/>
          <p:cNvSpPr>
            <a:spLocks noChangeAspect="1"/>
          </p:cNvSpPr>
          <p:nvPr/>
        </p:nvSpPr>
        <p:spPr>
          <a:xfrm>
            <a:off x="1300574" y="2388571"/>
            <a:ext cx="2160000" cy="216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d=55mm </a:t>
            </a:r>
            <a:endParaRPr lang="de-DE" dirty="0"/>
          </a:p>
        </p:txBody>
      </p:sp>
      <p:grpSp>
        <p:nvGrpSpPr>
          <p:cNvPr id="7" name="Gruppieren 6"/>
          <p:cNvGrpSpPr/>
          <p:nvPr/>
        </p:nvGrpSpPr>
        <p:grpSpPr>
          <a:xfrm>
            <a:off x="6613384" y="2280559"/>
            <a:ext cx="2232000" cy="2338306"/>
            <a:chOff x="6613384" y="3330132"/>
            <a:chExt cx="2232000" cy="2338306"/>
          </a:xfrm>
        </p:grpSpPr>
        <p:grpSp>
          <p:nvGrpSpPr>
            <p:cNvPr id="40" name="Gruppieren 39"/>
            <p:cNvGrpSpPr>
              <a:grpSpLocks noChangeAspect="1"/>
            </p:cNvGrpSpPr>
            <p:nvPr/>
          </p:nvGrpSpPr>
          <p:grpSpPr>
            <a:xfrm>
              <a:off x="6648168" y="3508438"/>
              <a:ext cx="2160000" cy="2160000"/>
              <a:chOff x="3882024" y="2349000"/>
              <a:chExt cx="2160000" cy="2160000"/>
            </a:xfrm>
            <a:solidFill>
              <a:schemeClr val="accent1"/>
            </a:solidFill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1" name="Ellipse 40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/>
              </a:p>
            </p:txBody>
          </p:sp>
          <p:sp>
            <p:nvSpPr>
              <p:cNvPr id="42" name="Ellipse 41"/>
              <p:cNvSpPr>
                <a:spLocks noChangeAspect="1"/>
              </p:cNvSpPr>
              <p:nvPr/>
            </p:nvSpPr>
            <p:spPr>
              <a:xfrm>
                <a:off x="4179080" y="2718144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Ellipse 42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grpFill/>
              <a:ln w="127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ieren 43"/>
            <p:cNvGrpSpPr>
              <a:grpSpLocks noChangeAspect="1"/>
            </p:cNvGrpSpPr>
            <p:nvPr/>
          </p:nvGrpSpPr>
          <p:grpSpPr>
            <a:xfrm>
              <a:off x="6613384" y="3330132"/>
              <a:ext cx="2232000" cy="2232000"/>
              <a:chOff x="3882024" y="2349000"/>
              <a:chExt cx="2160000" cy="2160000"/>
            </a:xfrm>
            <a:scene3d>
              <a:camera prst="orthographicFront">
                <a:rot lat="2400000" lon="0" rev="0"/>
              </a:camera>
              <a:lightRig rig="threePt" dir="t"/>
            </a:scene3d>
          </p:grpSpPr>
          <p:sp>
            <p:nvSpPr>
              <p:cNvPr id="45" name="Ellipse 44"/>
              <p:cNvSpPr>
                <a:spLocks noChangeAspect="1"/>
              </p:cNvSpPr>
              <p:nvPr/>
            </p:nvSpPr>
            <p:spPr>
              <a:xfrm>
                <a:off x="3882024" y="2349000"/>
                <a:ext cx="2160000" cy="2160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/>
              </a:bodyPr>
              <a:lstStyle/>
              <a:p>
                <a:pPr algn="ctr"/>
                <a:endParaRPr lang="de-DE" sz="36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de-DE" sz="3600" dirty="0" smtClean="0">
                    <a:solidFill>
                      <a:schemeClr val="tx1"/>
                    </a:solidFill>
                  </a:rPr>
                  <a:t>Na</a:t>
                </a:r>
                <a:endParaRPr lang="de-DE" sz="3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Ellipse 46"/>
              <p:cNvSpPr>
                <a:spLocks noChangeAspect="1"/>
              </p:cNvSpPr>
              <p:nvPr/>
            </p:nvSpPr>
            <p:spPr>
              <a:xfrm>
                <a:off x="5034032" y="2715139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r>
                  <a:rPr lang="de-DE" sz="4400" dirty="0" smtClean="0">
                    <a:solidFill>
                      <a:schemeClr val="tx1"/>
                    </a:solidFill>
                  </a:rPr>
                  <a:t>+</a:t>
                </a:r>
                <a:endParaRPr lang="de-DE" sz="4400" dirty="0">
                  <a:solidFill>
                    <a:schemeClr val="tx1"/>
                  </a:solidFill>
                </a:endParaRPr>
              </a:p>
            </p:txBody>
          </p:sp>
        </p:grpSp>
      </p:grpSp>
      <p:cxnSp>
        <p:nvCxnSpPr>
          <p:cNvPr id="19" name="Gerader Verbinder 18"/>
          <p:cNvCxnSpPr/>
          <p:nvPr/>
        </p:nvCxnSpPr>
        <p:spPr>
          <a:xfrm flipH="1">
            <a:off x="4953000" y="2420907"/>
            <a:ext cx="1" cy="2305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3764868" y="3610803"/>
            <a:ext cx="2430192" cy="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platzhalter 3"/>
          <p:cNvSpPr txBox="1">
            <a:spLocks/>
          </p:cNvSpPr>
          <p:nvPr/>
        </p:nvSpPr>
        <p:spPr>
          <a:xfrm>
            <a:off x="288000" y="5049265"/>
            <a:ext cx="9360000" cy="720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5 Scheibchen d=20mm mit dem Locheisen ausstanzen. Sanft mit dem Hammer klopfen, Holzplatte o.ä. unterlegen.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Auf einer Seite mit einem schwarzen Folien-Stift (permanent) ein Minus-Zeichen auftragen.</a:t>
            </a:r>
          </a:p>
          <a:p>
            <a:pPr marL="171450" indent="-171450">
              <a:lnSpc>
                <a:spcPct val="120000"/>
              </a:lnSpc>
              <a:spcBef>
                <a:spcPts val="0"/>
              </a:spcBef>
            </a:pPr>
            <a:r>
              <a:rPr lang="de-DE" dirty="0" smtClean="0"/>
              <a:t>Dasselbe Locheisen für die Löcher in den anderen Modellen benutzen.</a:t>
            </a:r>
            <a:endParaRPr lang="de-DE" dirty="0"/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688259" y="5769265"/>
            <a:ext cx="720000" cy="7200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de-DE" sz="7200" dirty="0" smtClean="0">
                <a:solidFill>
                  <a:schemeClr val="tx1"/>
                </a:solidFill>
              </a:rPr>
              <a:t>-</a:t>
            </a:r>
            <a:endParaRPr lang="de-DE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26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1x Moosgummi-Modell für das Calcium-Atom/Kation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7226-49E0-4321-B029-99F47274952D}" type="datetime1">
              <a:rPr lang="de-DE" smtClean="0"/>
              <a:t>28.08.2018</a:t>
            </a:fld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88000" y="1010003"/>
            <a:ext cx="9360000" cy="1748305"/>
          </a:xfrm>
        </p:spPr>
        <p:txBody>
          <a:bodyPr>
            <a:no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(unterer Teil) </a:t>
            </a:r>
            <a:r>
              <a:rPr lang="de-DE" dirty="0" smtClean="0"/>
              <a:t>d=55mm </a:t>
            </a:r>
            <a:r>
              <a:rPr lang="de-DE" dirty="0"/>
              <a:t>rot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1 Scheibe (oberer Teil) d=60mm grau mit dem Kreisschneider ausschneiden.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Löcher (weiß) d=20mm mit dem Locheisen ausstanzen.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beide Scheiben mit transparent trocknendem Bastelkleber übereinander kleben.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Im Trockenschrank bei 50°C 10 Min. trocknen.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de-DE" dirty="0"/>
              <a:t>Dann durch die Löcher mit Folienstift schwarz permanent ein Plus schreiben</a:t>
            </a:r>
            <a:r>
              <a:rPr lang="de-DE" dirty="0" smtClean="0"/>
              <a:t>.</a:t>
            </a:r>
            <a:endParaRPr lang="de-DE" dirty="0"/>
          </a:p>
        </p:txBody>
      </p:sp>
      <p:grpSp>
        <p:nvGrpSpPr>
          <p:cNvPr id="30" name="Gruppieren 29"/>
          <p:cNvGrpSpPr/>
          <p:nvPr/>
        </p:nvGrpSpPr>
        <p:grpSpPr>
          <a:xfrm>
            <a:off x="3873120" y="3508438"/>
            <a:ext cx="2160000" cy="2160000"/>
            <a:chOff x="3882024" y="2349000"/>
            <a:chExt cx="2160000" cy="2160000"/>
          </a:xfrm>
        </p:grpSpPr>
        <p:sp>
          <p:nvSpPr>
            <p:cNvPr id="27" name="Ellipse 26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92500" lnSpcReduction="10000"/>
            </a:bodyPr>
            <a:lstStyle/>
            <a:p>
              <a:pPr algn="ctr"/>
              <a:endParaRPr lang="de-DE" dirty="0" smtClean="0"/>
            </a:p>
            <a:p>
              <a:pPr algn="ctr"/>
              <a:endParaRPr lang="de-DE" dirty="0" smtClean="0"/>
            </a:p>
            <a:p>
              <a:pPr algn="ctr"/>
              <a:endParaRPr lang="de-DE" dirty="0"/>
            </a:p>
            <a:p>
              <a:pPr algn="ctr"/>
              <a:r>
                <a:rPr lang="de-DE" sz="3600" dirty="0" err="1" smtClean="0">
                  <a:solidFill>
                    <a:schemeClr val="tx1"/>
                  </a:solidFill>
                </a:rPr>
                <a:t>Ca</a:t>
              </a:r>
              <a:endParaRPr lang="de-DE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dirty="0" smtClean="0"/>
                <a:t>Oberer Teil</a:t>
              </a:r>
              <a:endParaRPr lang="de-DE" dirty="0"/>
            </a:p>
          </p:txBody>
        </p:sp>
        <p:sp>
          <p:nvSpPr>
            <p:cNvPr id="28" name="Ellipse 27"/>
            <p:cNvSpPr>
              <a:spLocks noChangeAspect="1"/>
            </p:cNvSpPr>
            <p:nvPr/>
          </p:nvSpPr>
          <p:spPr>
            <a:xfrm>
              <a:off x="4179080" y="2639797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d=</a:t>
              </a:r>
            </a:p>
            <a:p>
              <a:pPr algn="ctr"/>
              <a:r>
                <a:rPr lang="de-DE" sz="900" dirty="0" smtClean="0">
                  <a:solidFill>
                    <a:schemeClr val="tx1"/>
                  </a:solidFill>
                </a:rPr>
                <a:t>20mm</a:t>
              </a:r>
              <a:endParaRPr lang="de-DE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Ellipse 28"/>
            <p:cNvSpPr>
              <a:spLocks noChangeAspect="1"/>
            </p:cNvSpPr>
            <p:nvPr/>
          </p:nvSpPr>
          <p:spPr>
            <a:xfrm>
              <a:off x="5034032" y="2636792"/>
              <a:ext cx="720000" cy="72000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</p:grpSp>
      <p:sp>
        <p:nvSpPr>
          <p:cNvPr id="37" name="Ellipse 36"/>
          <p:cNvSpPr>
            <a:spLocks noChangeAspect="1"/>
          </p:cNvSpPr>
          <p:nvPr/>
        </p:nvSpPr>
        <p:spPr>
          <a:xfrm>
            <a:off x="1300574" y="3438144"/>
            <a:ext cx="2160000" cy="21600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de-DE" dirty="0" smtClean="0"/>
              <a:t>Unterer Teil</a:t>
            </a:r>
          </a:p>
          <a:p>
            <a:pPr algn="ctr"/>
            <a:r>
              <a:rPr lang="de-DE" dirty="0" smtClean="0"/>
              <a:t>d=55mm </a:t>
            </a:r>
            <a:endParaRPr lang="de-DE" dirty="0"/>
          </a:p>
        </p:txBody>
      </p:sp>
      <p:grpSp>
        <p:nvGrpSpPr>
          <p:cNvPr id="40" name="Gruppieren 39"/>
          <p:cNvGrpSpPr/>
          <p:nvPr/>
        </p:nvGrpSpPr>
        <p:grpSpPr>
          <a:xfrm>
            <a:off x="6648168" y="3508438"/>
            <a:ext cx="2160000" cy="2160000"/>
            <a:chOff x="3882024" y="2349000"/>
            <a:chExt cx="2160000" cy="2160000"/>
          </a:xfrm>
          <a:solidFill>
            <a:schemeClr val="accent1"/>
          </a:solidFill>
          <a:scene3d>
            <a:camera prst="orthographicFront">
              <a:rot lat="2400000" lon="0" rev="0"/>
            </a:camera>
            <a:lightRig rig="threePt" dir="t"/>
          </a:scene3d>
        </p:grpSpPr>
        <p:sp>
          <p:nvSpPr>
            <p:cNvPr id="41" name="Ellipse 40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>
              <a:spLocks noChangeAspect="1"/>
            </p:cNvSpPr>
            <p:nvPr/>
          </p:nvSpPr>
          <p:spPr>
            <a:xfrm>
              <a:off x="4179080" y="2718144"/>
              <a:ext cx="720000" cy="720000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4400" dirty="0" smtClean="0">
                  <a:solidFill>
                    <a:schemeClr val="tx1"/>
                  </a:solidFill>
                </a:rPr>
                <a:t>+</a:t>
              </a:r>
              <a:endParaRPr lang="de-DE" sz="44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>
              <a:spLocks noChangeAspect="1"/>
            </p:cNvSpPr>
            <p:nvPr/>
          </p:nvSpPr>
          <p:spPr>
            <a:xfrm>
              <a:off x="5034032" y="2715139"/>
              <a:ext cx="720000" cy="720000"/>
            </a:xfrm>
            <a:prstGeom prst="ellipse">
              <a:avLst/>
            </a:prstGeom>
            <a:grpFill/>
            <a:ln w="127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4400" dirty="0" smtClean="0">
                  <a:solidFill>
                    <a:schemeClr val="tx1"/>
                  </a:solidFill>
                </a:rPr>
                <a:t>+</a:t>
              </a:r>
              <a:endParaRPr lang="de-DE" sz="4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uppieren 43"/>
          <p:cNvGrpSpPr/>
          <p:nvPr/>
        </p:nvGrpSpPr>
        <p:grpSpPr>
          <a:xfrm>
            <a:off x="6645188" y="3330132"/>
            <a:ext cx="2160000" cy="2160000"/>
            <a:chOff x="3882024" y="2349000"/>
            <a:chExt cx="2160000" cy="2160000"/>
          </a:xfrm>
          <a:scene3d>
            <a:camera prst="orthographicFront">
              <a:rot lat="2400000" lon="0" rev="0"/>
            </a:camera>
            <a:lightRig rig="threePt" dir="t"/>
          </a:scene3d>
        </p:grpSpPr>
        <p:sp>
          <p:nvSpPr>
            <p:cNvPr id="45" name="Ellipse 44"/>
            <p:cNvSpPr>
              <a:spLocks noChangeAspect="1"/>
            </p:cNvSpPr>
            <p:nvPr/>
          </p:nvSpPr>
          <p:spPr>
            <a:xfrm>
              <a:off x="3882024" y="2349000"/>
              <a:ext cx="2160000" cy="2160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endParaRPr lang="de-DE" sz="36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de-DE" sz="3600" dirty="0" err="1" smtClean="0">
                  <a:solidFill>
                    <a:schemeClr val="tx1"/>
                  </a:solidFill>
                </a:rPr>
                <a:t>Ca</a:t>
              </a:r>
              <a:endParaRPr lang="de-DE" sz="3600" dirty="0">
                <a:solidFill>
                  <a:schemeClr val="tx1"/>
                </a:solidFill>
              </a:endParaRPr>
            </a:p>
          </p:txBody>
        </p:sp>
        <p:sp>
          <p:nvSpPr>
            <p:cNvPr id="46" name="Ellipse 45"/>
            <p:cNvSpPr>
              <a:spLocks noChangeAspect="1"/>
            </p:cNvSpPr>
            <p:nvPr/>
          </p:nvSpPr>
          <p:spPr>
            <a:xfrm>
              <a:off x="4179080" y="2718144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4400" dirty="0" smtClean="0">
                  <a:solidFill>
                    <a:schemeClr val="tx1"/>
                  </a:solidFill>
                </a:rPr>
                <a:t>+</a:t>
              </a:r>
              <a:endParaRPr lang="de-DE" sz="4400" dirty="0">
                <a:solidFill>
                  <a:schemeClr val="tx1"/>
                </a:solidFill>
              </a:endParaRPr>
            </a:p>
          </p:txBody>
        </p:sp>
        <p:sp>
          <p:nvSpPr>
            <p:cNvPr id="47" name="Ellipse 46"/>
            <p:cNvSpPr>
              <a:spLocks noChangeAspect="1"/>
            </p:cNvSpPr>
            <p:nvPr/>
          </p:nvSpPr>
          <p:spPr>
            <a:xfrm>
              <a:off x="5034032" y="2715139"/>
              <a:ext cx="720000" cy="7200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de-DE" sz="4400" dirty="0" smtClean="0">
                  <a:solidFill>
                    <a:schemeClr val="tx1"/>
                  </a:solidFill>
                </a:rPr>
                <a:t>+</a:t>
              </a:r>
              <a:endParaRPr lang="de-DE" sz="44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9" name="Gerader Verbinder 18"/>
          <p:cNvCxnSpPr/>
          <p:nvPr/>
        </p:nvCxnSpPr>
        <p:spPr>
          <a:xfrm flipH="1">
            <a:off x="4953000" y="3470480"/>
            <a:ext cx="1" cy="23059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3764868" y="4660376"/>
            <a:ext cx="2430192" cy="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0972366"/>
      </p:ext>
    </p:extLst>
  </p:cSld>
  <p:clrMapOvr>
    <a:masterClrMapping/>
  </p:clrMapOvr>
</p:sld>
</file>

<file path=ppt/theme/theme1.xml><?xml version="1.0" encoding="utf-8"?>
<a:theme xmlns:a="http://schemas.openxmlformats.org/drawingml/2006/main" name="Baupla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960</Words>
  <Application>Microsoft Office PowerPoint</Application>
  <PresentationFormat>A4-Papier (210 x 297 mm)</PresentationFormat>
  <Paragraphs>183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Bauplan</vt:lpstr>
      <vt:lpstr>Umriss Styropor- und Styrodur-Platte</vt:lpstr>
      <vt:lpstr>Styrodur-Platte 1 (Grundriss-Darstellung)</vt:lpstr>
      <vt:lpstr>Magenta Rechteck</vt:lpstr>
      <vt:lpstr>Übersicht des Aufbaues (seitliche Ansicht)</vt:lpstr>
      <vt:lpstr>Bau eines Leitfähigkeitsprüfers</vt:lpstr>
      <vt:lpstr>Bau eines Leitfähigkeitsprüfers</vt:lpstr>
      <vt:lpstr>Moosgummi-Anteil Tortenböden-Modell</vt:lpstr>
      <vt:lpstr>2x Moosgummi-Modell für das Natrium-Atom/Kation</vt:lpstr>
      <vt:lpstr>1x Moosgummi-Modell für das Calcium-Atom/Kation</vt:lpstr>
      <vt:lpstr>1x Moosgummi-Modell für das Chlor-Atom/Chlorid</vt:lpstr>
      <vt:lpstr>1x Moosgummi-Modell für das Sauerstoff-Atom/Oxid</vt:lpstr>
      <vt:lpstr>Aufsicht bestückte Kiste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Regina</dc:creator>
  <cp:lastModifiedBy>Regina</cp:lastModifiedBy>
  <cp:revision>158</cp:revision>
  <cp:lastPrinted>2018-08-27T08:13:02Z</cp:lastPrinted>
  <dcterms:created xsi:type="dcterms:W3CDTF">2015-09-22T07:49:57Z</dcterms:created>
  <dcterms:modified xsi:type="dcterms:W3CDTF">2018-08-28T06:03:50Z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