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49"/>
  </p:notesMasterIdLst>
  <p:sldIdLst>
    <p:sldId id="256" r:id="rId4"/>
    <p:sldId id="278" r:id="rId5"/>
    <p:sldId id="257" r:id="rId6"/>
    <p:sldId id="279" r:id="rId7"/>
    <p:sldId id="259" r:id="rId8"/>
    <p:sldId id="280" r:id="rId9"/>
    <p:sldId id="258" r:id="rId10"/>
    <p:sldId id="281" r:id="rId11"/>
    <p:sldId id="260" r:id="rId12"/>
    <p:sldId id="282" r:id="rId13"/>
    <p:sldId id="261" r:id="rId14"/>
    <p:sldId id="262" r:id="rId15"/>
    <p:sldId id="289" r:id="rId16"/>
    <p:sldId id="290" r:id="rId17"/>
    <p:sldId id="263" r:id="rId18"/>
    <p:sldId id="283" r:id="rId19"/>
    <p:sldId id="264" r:id="rId20"/>
    <p:sldId id="265" r:id="rId21"/>
    <p:sldId id="291" r:id="rId22"/>
    <p:sldId id="292" r:id="rId23"/>
    <p:sldId id="266" r:id="rId24"/>
    <p:sldId id="284" r:id="rId25"/>
    <p:sldId id="267" r:id="rId26"/>
    <p:sldId id="268" r:id="rId27"/>
    <p:sldId id="293" r:id="rId28"/>
    <p:sldId id="294" r:id="rId29"/>
    <p:sldId id="269" r:id="rId30"/>
    <p:sldId id="285" r:id="rId31"/>
    <p:sldId id="270" r:id="rId32"/>
    <p:sldId id="271" r:id="rId33"/>
    <p:sldId id="272" r:id="rId34"/>
    <p:sldId id="286" r:id="rId35"/>
    <p:sldId id="295" r:id="rId36"/>
    <p:sldId id="296" r:id="rId37"/>
    <p:sldId id="297" r:id="rId38"/>
    <p:sldId id="298" r:id="rId39"/>
    <p:sldId id="273" r:id="rId40"/>
    <p:sldId id="274" r:id="rId41"/>
    <p:sldId id="275" r:id="rId42"/>
    <p:sldId id="287" r:id="rId43"/>
    <p:sldId id="299" r:id="rId44"/>
    <p:sldId id="301" r:id="rId45"/>
    <p:sldId id="276" r:id="rId46"/>
    <p:sldId id="288" r:id="rId47"/>
    <p:sldId id="277" r:id="rId48"/>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4660"/>
  </p:normalViewPr>
  <p:slideViewPr>
    <p:cSldViewPr snapToGrid="0" showGuides="1">
      <p:cViewPr varScale="1">
        <p:scale>
          <a:sx n="101" d="100"/>
          <a:sy n="101" d="100"/>
        </p:scale>
        <p:origin x="144" y="114"/>
      </p:cViewPr>
      <p:guideLst>
        <p:guide orient="horz" pos="2160"/>
        <p:guide pos="312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30.08.2018</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8" name="Titel 7"/>
          <p:cNvSpPr>
            <a:spLocks noGrp="1"/>
          </p:cNvSpPr>
          <p:nvPr>
            <p:ph type="title"/>
          </p:nvPr>
        </p:nvSpPr>
        <p:spPr/>
        <p:txBody>
          <a:bodyPr>
            <a:noAutofit/>
          </a:body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smtClean="0"/>
          </a:p>
        </p:txBody>
      </p:sp>
      <p:sp>
        <p:nvSpPr>
          <p:cNvPr id="2" name="Foliennummernplatzhalter 1"/>
          <p:cNvSpPr>
            <a:spLocks noGrp="1"/>
          </p:cNvSpPr>
          <p:nvPr>
            <p:ph type="sldNum" sz="quarter" idx="12"/>
          </p:nvPr>
        </p:nvSpPr>
        <p:spPr/>
        <p:txBody>
          <a:bodyPr/>
          <a:lstStyle/>
          <a:p>
            <a:fld id="{512B0DB9-0322-4ED9-940E-5222A7C612BE}" type="slidenum">
              <a:rPr lang="de-DE" smtClean="0"/>
              <a:pPr/>
              <a:t>‹Nr.›</a:t>
            </a:fld>
            <a:endParaRPr lang="de-DE" dirty="0"/>
          </a:p>
        </p:txBody>
      </p:sp>
    </p:spTree>
    <p:extLst>
      <p:ext uri="{BB962C8B-B14F-4D97-AF65-F5344CB8AC3E}">
        <p14:creationId xmlns:p14="http://schemas.microsoft.com/office/powerpoint/2010/main" val="3667053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smtClean="0"/>
              <a:t>Entsorgung</a:t>
            </a:r>
            <a:endParaRPr lang="de-DE" sz="2800" dirty="0"/>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smtClean="0"/>
              <a:t>Hilfe</a:t>
            </a:r>
            <a:endParaRPr lang="de-DE" sz="2800" dirty="0"/>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smtClean="0"/>
              <a:t>Hilfe</a:t>
            </a:r>
            <a:endParaRPr lang="de-DE" sz="2800" dirty="0"/>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smtClean="0"/>
              <a:t>Lösung</a:t>
            </a:r>
            <a:endParaRPr lang="de-DE" sz="2800" dirty="0"/>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smtClean="0"/>
              <a:t>Lösung</a:t>
            </a:r>
            <a:endParaRPr lang="de-DE" sz="2800" dirty="0"/>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smtClean="0"/>
              <a:t>Ordne</a:t>
            </a:r>
            <a:r>
              <a:rPr lang="de-DE" b="1" baseline="0" dirty="0" smtClean="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smtClean="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Tree>
    <p:extLst>
      <p:ext uri="{BB962C8B-B14F-4D97-AF65-F5344CB8AC3E}">
        <p14:creationId xmlns:p14="http://schemas.microsoft.com/office/powerpoint/2010/main" val="14064874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6975444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fld id="{512B0DB9-0322-4ED9-940E-5222A7C612BE}" type="slidenum">
              <a:rPr lang="de-DE" smtClean="0"/>
              <a:pPr/>
              <a:t>‹Nr.›</a:t>
            </a:fld>
            <a:endParaRPr lang="de-DE"/>
          </a:p>
        </p:txBody>
      </p:sp>
    </p:spTree>
    <p:extLst>
      <p:ext uri="{BB962C8B-B14F-4D97-AF65-F5344CB8AC3E}">
        <p14:creationId xmlns:p14="http://schemas.microsoft.com/office/powerpoint/2010/main" val="36220714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84609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smtClean="0"/>
              <a:t>Textmasterformat bearbeiten</a:t>
            </a:r>
          </a:p>
        </p:txBody>
      </p:sp>
    </p:spTree>
    <p:extLst>
      <p:ext uri="{BB962C8B-B14F-4D97-AF65-F5344CB8AC3E}">
        <p14:creationId xmlns:p14="http://schemas.microsoft.com/office/powerpoint/2010/main" val="6578142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smtClean="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 id="2147483722" r:id="rId2"/>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8.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6.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9.wmf"/><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wmf"/><Relationship Id="rId1" Type="http://schemas.openxmlformats.org/officeDocument/2006/relationships/slideLayout" Target="../slideLayouts/slideLayout7.xml"/><Relationship Id="rId5" Type="http://schemas.openxmlformats.org/officeDocument/2006/relationships/image" Target="../media/image22.wmf"/><Relationship Id="rId4" Type="http://schemas.openxmlformats.org/officeDocument/2006/relationships/image" Target="../media/image2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slideLayout" Target="../slideLayouts/slideLayout7.xml"/><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smtClean="0"/>
              <a:t>Unterscheidung von Säuren und Laugen</a:t>
            </a:r>
            <a:endParaRPr lang="de-DE" dirty="0"/>
          </a:p>
        </p:txBody>
      </p:sp>
      <p:sp>
        <p:nvSpPr>
          <p:cNvPr id="3" name="Titel 2"/>
          <p:cNvSpPr>
            <a:spLocks noGrp="1"/>
          </p:cNvSpPr>
          <p:nvPr>
            <p:ph type="title"/>
          </p:nvPr>
        </p:nvSpPr>
        <p:spPr/>
        <p:txBody>
          <a:bodyPr/>
          <a:lstStyle/>
          <a:p>
            <a:r>
              <a:rPr lang="de-DE" dirty="0" smtClean="0"/>
              <a:t>Chemiker sind Helfer</a:t>
            </a:r>
            <a:endParaRPr lang="de-DE" dirty="0"/>
          </a:p>
        </p:txBody>
      </p:sp>
      <p:sp>
        <p:nvSpPr>
          <p:cNvPr id="4" name="Textplatzhalter 3"/>
          <p:cNvSpPr>
            <a:spLocks noGrp="1"/>
          </p:cNvSpPr>
          <p:nvPr>
            <p:ph type="body" sz="quarter" idx="11"/>
          </p:nvPr>
        </p:nvSpPr>
        <p:spPr/>
        <p:txBody>
          <a:bodyPr/>
          <a:lstStyle/>
          <a:p>
            <a:r>
              <a:rPr lang="de-DE" dirty="0" smtClean="0"/>
              <a:t>Stand </a:t>
            </a:r>
            <a:fld id="{FB156FF7-D2A5-40DC-B97C-3CF9DE868A94}" type="datetime1">
              <a:rPr lang="de-DE" smtClean="0"/>
              <a:t>30.08.2018</a:t>
            </a:fld>
            <a:endParaRPr lang="de-DE" dirty="0"/>
          </a:p>
        </p:txBody>
      </p:sp>
      <p:grpSp>
        <p:nvGrpSpPr>
          <p:cNvPr id="6" name="Group 214"/>
          <p:cNvGrpSpPr>
            <a:grpSpLocks noChangeAspect="1"/>
          </p:cNvGrpSpPr>
          <p:nvPr/>
        </p:nvGrpSpPr>
        <p:grpSpPr bwMode="auto">
          <a:xfrm>
            <a:off x="3874776" y="2010659"/>
            <a:ext cx="2160000" cy="2160000"/>
            <a:chOff x="712" y="710"/>
            <a:chExt cx="2652" cy="2652"/>
          </a:xfrm>
        </p:grpSpPr>
        <p:sp>
          <p:nvSpPr>
            <p:cNvPr id="7" name="Rectangle 215"/>
            <p:cNvSpPr>
              <a:spLocks noChangeAspect="1" noChangeArrowheads="1"/>
            </p:cNvSpPr>
            <p:nvPr/>
          </p:nvSpPr>
          <p:spPr bwMode="auto">
            <a:xfrm rot="2707244">
              <a:off x="712" y="710"/>
              <a:ext cx="2652" cy="2652"/>
            </a:xfrm>
            <a:prstGeom prst="rect">
              <a:avLst/>
            </a:prstGeom>
            <a:solidFill>
              <a:schemeClr val="bg1"/>
            </a:solidFill>
            <a:ln w="152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nvGrpSpPr>
            <p:cNvPr id="8" name="Group 216"/>
            <p:cNvGrpSpPr>
              <a:grpSpLocks noChangeAspect="1"/>
            </p:cNvGrpSpPr>
            <p:nvPr/>
          </p:nvGrpSpPr>
          <p:grpSpPr bwMode="auto">
            <a:xfrm>
              <a:off x="771" y="1349"/>
              <a:ext cx="2499" cy="1128"/>
              <a:chOff x="949" y="2427"/>
              <a:chExt cx="2499" cy="1128"/>
            </a:xfrm>
          </p:grpSpPr>
          <p:grpSp>
            <p:nvGrpSpPr>
              <p:cNvPr id="9" name="Group 217"/>
              <p:cNvGrpSpPr>
                <a:grpSpLocks noChangeAspect="1"/>
              </p:cNvGrpSpPr>
              <p:nvPr/>
            </p:nvGrpSpPr>
            <p:grpSpPr bwMode="auto">
              <a:xfrm>
                <a:off x="1327" y="2437"/>
                <a:ext cx="791" cy="386"/>
                <a:chOff x="1315" y="2377"/>
                <a:chExt cx="791" cy="386"/>
              </a:xfrm>
            </p:grpSpPr>
            <p:sp>
              <p:nvSpPr>
                <p:cNvPr id="47" name="Line 218"/>
                <p:cNvSpPr>
                  <a:spLocks noChangeAspect="1" noChangeShapeType="1"/>
                </p:cNvSpPr>
                <p:nvPr/>
              </p:nvSpPr>
              <p:spPr bwMode="auto">
                <a:xfrm rot="20739207" flipH="1">
                  <a:off x="1315" y="2473"/>
                  <a:ext cx="65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8" name="Line 219"/>
                <p:cNvSpPr>
                  <a:spLocks noChangeAspect="1" noChangeShapeType="1"/>
                </p:cNvSpPr>
                <p:nvPr/>
              </p:nvSpPr>
              <p:spPr bwMode="auto">
                <a:xfrm rot="20739207" flipH="1">
                  <a:off x="1356" y="2632"/>
                  <a:ext cx="65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9" name="Arc 220"/>
                <p:cNvSpPr>
                  <a:spLocks noChangeAspect="1"/>
                </p:cNvSpPr>
                <p:nvPr/>
              </p:nvSpPr>
              <p:spPr bwMode="auto">
                <a:xfrm rot="-860793">
                  <a:off x="1962" y="2377"/>
                  <a:ext cx="144" cy="162"/>
                </a:xfrm>
                <a:custGeom>
                  <a:avLst/>
                  <a:gdLst>
                    <a:gd name="G0" fmla="+- 2295 0 0"/>
                    <a:gd name="G1" fmla="+- 21600 0 0"/>
                    <a:gd name="G2" fmla="+- 21600 0 0"/>
                    <a:gd name="T0" fmla="*/ 2295 w 23895"/>
                    <a:gd name="T1" fmla="*/ 0 h 43200"/>
                    <a:gd name="T2" fmla="*/ 0 w 23895"/>
                    <a:gd name="T3" fmla="*/ 43078 h 43200"/>
                    <a:gd name="T4" fmla="*/ 2295 w 23895"/>
                    <a:gd name="T5" fmla="*/ 21600 h 43200"/>
                  </a:gdLst>
                  <a:ahLst/>
                  <a:cxnLst>
                    <a:cxn ang="0">
                      <a:pos x="T0" y="T1"/>
                    </a:cxn>
                    <a:cxn ang="0">
                      <a:pos x="T2" y="T3"/>
                    </a:cxn>
                    <a:cxn ang="0">
                      <a:pos x="T4" y="T5"/>
                    </a:cxn>
                  </a:cxnLst>
                  <a:rect l="0" t="0" r="r" b="b"/>
                  <a:pathLst>
                    <a:path w="23895" h="43200" fill="none" extrusionOk="0">
                      <a:moveTo>
                        <a:pt x="2294" y="0"/>
                      </a:moveTo>
                      <a:cubicBezTo>
                        <a:pt x="14224" y="0"/>
                        <a:pt x="23895" y="9670"/>
                        <a:pt x="23895" y="21600"/>
                      </a:cubicBezTo>
                      <a:cubicBezTo>
                        <a:pt x="23895" y="33529"/>
                        <a:pt x="14224" y="43200"/>
                        <a:pt x="2295" y="43200"/>
                      </a:cubicBezTo>
                      <a:cubicBezTo>
                        <a:pt x="1528" y="43200"/>
                        <a:pt x="762" y="43159"/>
                        <a:pt x="0" y="43077"/>
                      </a:cubicBezTo>
                    </a:path>
                    <a:path w="23895" h="43200" stroke="0" extrusionOk="0">
                      <a:moveTo>
                        <a:pt x="2294" y="0"/>
                      </a:moveTo>
                      <a:cubicBezTo>
                        <a:pt x="14224" y="0"/>
                        <a:pt x="23895" y="9670"/>
                        <a:pt x="23895" y="21600"/>
                      </a:cubicBezTo>
                      <a:cubicBezTo>
                        <a:pt x="23895" y="33529"/>
                        <a:pt x="14224" y="43200"/>
                        <a:pt x="2295" y="43200"/>
                      </a:cubicBezTo>
                      <a:cubicBezTo>
                        <a:pt x="1528" y="43200"/>
                        <a:pt x="762" y="43159"/>
                        <a:pt x="0" y="43077"/>
                      </a:cubicBezTo>
                      <a:lnTo>
                        <a:pt x="2295"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0" name="Line 221"/>
                <p:cNvSpPr>
                  <a:spLocks noChangeAspect="1" noChangeShapeType="1"/>
                </p:cNvSpPr>
                <p:nvPr/>
              </p:nvSpPr>
              <p:spPr bwMode="auto">
                <a:xfrm rot="-860793">
                  <a:off x="1338" y="2509"/>
                  <a:ext cx="12"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1" name="AutoShape 222"/>
                <p:cNvSpPr>
                  <a:spLocks noChangeAspect="1" noChangeArrowheads="1"/>
                </p:cNvSpPr>
                <p:nvPr/>
              </p:nvSpPr>
              <p:spPr bwMode="auto">
                <a:xfrm rot="-880226">
                  <a:off x="1344" y="2553"/>
                  <a:ext cx="697" cy="68"/>
                </a:xfrm>
                <a:prstGeom prst="rtTriangle">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10" name="Group 223"/>
              <p:cNvGrpSpPr>
                <a:grpSpLocks noChangeAspect="1"/>
              </p:cNvGrpSpPr>
              <p:nvPr/>
            </p:nvGrpSpPr>
            <p:grpSpPr bwMode="auto">
              <a:xfrm>
                <a:off x="2184" y="2427"/>
                <a:ext cx="789" cy="393"/>
                <a:chOff x="2160" y="2427"/>
                <a:chExt cx="789" cy="393"/>
              </a:xfrm>
            </p:grpSpPr>
            <p:sp>
              <p:nvSpPr>
                <p:cNvPr id="42" name="Line 224"/>
                <p:cNvSpPr>
                  <a:spLocks noChangeAspect="1" noChangeShapeType="1"/>
                </p:cNvSpPr>
                <p:nvPr/>
              </p:nvSpPr>
              <p:spPr bwMode="auto">
                <a:xfrm rot="11709803" flipH="1">
                  <a:off x="2254" y="2688"/>
                  <a:ext cx="65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3" name="Line 225"/>
                <p:cNvSpPr>
                  <a:spLocks noChangeAspect="1" noChangeShapeType="1"/>
                </p:cNvSpPr>
                <p:nvPr/>
              </p:nvSpPr>
              <p:spPr bwMode="auto">
                <a:xfrm rot="11709803" flipH="1">
                  <a:off x="2296" y="2529"/>
                  <a:ext cx="65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4" name="Arc 226"/>
                <p:cNvSpPr>
                  <a:spLocks noChangeAspect="1"/>
                </p:cNvSpPr>
                <p:nvPr/>
              </p:nvSpPr>
              <p:spPr bwMode="auto">
                <a:xfrm rot="11709803">
                  <a:off x="2160" y="2427"/>
                  <a:ext cx="144" cy="162"/>
                </a:xfrm>
                <a:custGeom>
                  <a:avLst/>
                  <a:gdLst>
                    <a:gd name="G0" fmla="+- 2295 0 0"/>
                    <a:gd name="G1" fmla="+- 21600 0 0"/>
                    <a:gd name="G2" fmla="+- 21600 0 0"/>
                    <a:gd name="T0" fmla="*/ 2295 w 23895"/>
                    <a:gd name="T1" fmla="*/ 0 h 43200"/>
                    <a:gd name="T2" fmla="*/ 0 w 23895"/>
                    <a:gd name="T3" fmla="*/ 43078 h 43200"/>
                    <a:gd name="T4" fmla="*/ 2295 w 23895"/>
                    <a:gd name="T5" fmla="*/ 21600 h 43200"/>
                  </a:gdLst>
                  <a:ahLst/>
                  <a:cxnLst>
                    <a:cxn ang="0">
                      <a:pos x="T0" y="T1"/>
                    </a:cxn>
                    <a:cxn ang="0">
                      <a:pos x="T2" y="T3"/>
                    </a:cxn>
                    <a:cxn ang="0">
                      <a:pos x="T4" y="T5"/>
                    </a:cxn>
                  </a:cxnLst>
                  <a:rect l="0" t="0" r="r" b="b"/>
                  <a:pathLst>
                    <a:path w="23895" h="43200" fill="none" extrusionOk="0">
                      <a:moveTo>
                        <a:pt x="2294" y="0"/>
                      </a:moveTo>
                      <a:cubicBezTo>
                        <a:pt x="14224" y="0"/>
                        <a:pt x="23895" y="9670"/>
                        <a:pt x="23895" y="21600"/>
                      </a:cubicBezTo>
                      <a:cubicBezTo>
                        <a:pt x="23895" y="33529"/>
                        <a:pt x="14224" y="43200"/>
                        <a:pt x="2295" y="43200"/>
                      </a:cubicBezTo>
                      <a:cubicBezTo>
                        <a:pt x="1528" y="43200"/>
                        <a:pt x="762" y="43159"/>
                        <a:pt x="0" y="43077"/>
                      </a:cubicBezTo>
                    </a:path>
                    <a:path w="23895" h="43200" stroke="0" extrusionOk="0">
                      <a:moveTo>
                        <a:pt x="2294" y="0"/>
                      </a:moveTo>
                      <a:cubicBezTo>
                        <a:pt x="14224" y="0"/>
                        <a:pt x="23895" y="9670"/>
                        <a:pt x="23895" y="21600"/>
                      </a:cubicBezTo>
                      <a:cubicBezTo>
                        <a:pt x="23895" y="33529"/>
                        <a:pt x="14224" y="43200"/>
                        <a:pt x="2295" y="43200"/>
                      </a:cubicBezTo>
                      <a:cubicBezTo>
                        <a:pt x="1528" y="43200"/>
                        <a:pt x="762" y="43159"/>
                        <a:pt x="0" y="43077"/>
                      </a:cubicBezTo>
                      <a:lnTo>
                        <a:pt x="2295"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5" name="Line 227"/>
                <p:cNvSpPr>
                  <a:spLocks noChangeAspect="1" noChangeShapeType="1"/>
                </p:cNvSpPr>
                <p:nvPr/>
              </p:nvSpPr>
              <p:spPr bwMode="auto">
                <a:xfrm rot="11709803">
                  <a:off x="2914" y="2566"/>
                  <a:ext cx="12"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6" name="AutoShape 228"/>
                <p:cNvSpPr>
                  <a:spLocks noChangeAspect="1" noChangeArrowheads="1"/>
                </p:cNvSpPr>
                <p:nvPr/>
              </p:nvSpPr>
              <p:spPr bwMode="auto">
                <a:xfrm rot="11273074">
                  <a:off x="2252" y="2635"/>
                  <a:ext cx="654" cy="91"/>
                </a:xfrm>
                <a:prstGeom prst="rtTriangle">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11" name="Group 229"/>
              <p:cNvGrpSpPr>
                <a:grpSpLocks noChangeAspect="1"/>
              </p:cNvGrpSpPr>
              <p:nvPr/>
            </p:nvGrpSpPr>
            <p:grpSpPr bwMode="auto">
              <a:xfrm>
                <a:off x="2387" y="2757"/>
                <a:ext cx="1061" cy="798"/>
                <a:chOff x="2387" y="2757"/>
                <a:chExt cx="1061" cy="798"/>
              </a:xfrm>
            </p:grpSpPr>
            <p:sp>
              <p:nvSpPr>
                <p:cNvPr id="21" name="Freeform 230"/>
                <p:cNvSpPr>
                  <a:spLocks noChangeAspect="1"/>
                </p:cNvSpPr>
                <p:nvPr/>
              </p:nvSpPr>
              <p:spPr bwMode="auto">
                <a:xfrm flipH="1">
                  <a:off x="2750" y="3120"/>
                  <a:ext cx="91" cy="240"/>
                </a:xfrm>
                <a:custGeom>
                  <a:avLst/>
                  <a:gdLst>
                    <a:gd name="T0" fmla="*/ 33 w 100"/>
                    <a:gd name="T1" fmla="*/ 40 h 267"/>
                    <a:gd name="T2" fmla="*/ 87 w 100"/>
                    <a:gd name="T3" fmla="*/ 82 h 267"/>
                    <a:gd name="T4" fmla="*/ 87 w 100"/>
                    <a:gd name="T5" fmla="*/ 226 h 267"/>
                    <a:gd name="T6" fmla="*/ 9 w 100"/>
                    <a:gd name="T7" fmla="*/ 256 h 267"/>
                    <a:gd name="T8" fmla="*/ 15 w 100"/>
                    <a:gd name="T9" fmla="*/ 160 h 267"/>
                    <a:gd name="T10" fmla="*/ 45 w 100"/>
                    <a:gd name="T11" fmla="*/ 106 h 267"/>
                    <a:gd name="T12" fmla="*/ 45 w 100"/>
                    <a:gd name="T13" fmla="*/ 52 h 267"/>
                    <a:gd name="T14" fmla="*/ 33 w 100"/>
                    <a:gd name="T15" fmla="*/ 40 h 2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267">
                      <a:moveTo>
                        <a:pt x="33" y="40"/>
                      </a:moveTo>
                      <a:cubicBezTo>
                        <a:pt x="76" y="69"/>
                        <a:pt x="59" y="54"/>
                        <a:pt x="87" y="82"/>
                      </a:cubicBezTo>
                      <a:cubicBezTo>
                        <a:pt x="96" y="113"/>
                        <a:pt x="100" y="197"/>
                        <a:pt x="87" y="226"/>
                      </a:cubicBezTo>
                      <a:cubicBezTo>
                        <a:pt x="74" y="255"/>
                        <a:pt x="21" y="267"/>
                        <a:pt x="9" y="256"/>
                      </a:cubicBezTo>
                      <a:cubicBezTo>
                        <a:pt x="0" y="228"/>
                        <a:pt x="0" y="187"/>
                        <a:pt x="15" y="160"/>
                      </a:cubicBezTo>
                      <a:cubicBezTo>
                        <a:pt x="27" y="139"/>
                        <a:pt x="37" y="131"/>
                        <a:pt x="45" y="106"/>
                      </a:cubicBezTo>
                      <a:cubicBezTo>
                        <a:pt x="43" y="88"/>
                        <a:pt x="49" y="70"/>
                        <a:pt x="45" y="52"/>
                      </a:cubicBezTo>
                      <a:cubicBezTo>
                        <a:pt x="32" y="0"/>
                        <a:pt x="33" y="36"/>
                        <a:pt x="33" y="40"/>
                      </a:cubicBezTo>
                      <a:close/>
                    </a:path>
                  </a:pathLst>
                </a:custGeom>
                <a:solidFill>
                  <a:schemeClr val="tx1"/>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 name="Freeform 231"/>
                <p:cNvSpPr>
                  <a:spLocks noChangeAspect="1"/>
                </p:cNvSpPr>
                <p:nvPr/>
              </p:nvSpPr>
              <p:spPr bwMode="auto">
                <a:xfrm flipH="1">
                  <a:off x="2976" y="2893"/>
                  <a:ext cx="91" cy="168"/>
                </a:xfrm>
                <a:custGeom>
                  <a:avLst/>
                  <a:gdLst>
                    <a:gd name="T0" fmla="*/ 41 w 128"/>
                    <a:gd name="T1" fmla="*/ 65 h 226"/>
                    <a:gd name="T2" fmla="*/ 2 w 128"/>
                    <a:gd name="T3" fmla="*/ 117 h 226"/>
                    <a:gd name="T4" fmla="*/ 32 w 128"/>
                    <a:gd name="T5" fmla="*/ 207 h 226"/>
                    <a:gd name="T6" fmla="*/ 119 w 128"/>
                    <a:gd name="T7" fmla="*/ 213 h 226"/>
                    <a:gd name="T8" fmla="*/ 113 w 128"/>
                    <a:gd name="T9" fmla="*/ 131 h 226"/>
                    <a:gd name="T10" fmla="*/ 83 w 128"/>
                    <a:gd name="T11" fmla="*/ 85 h 226"/>
                    <a:gd name="T12" fmla="*/ 110 w 128"/>
                    <a:gd name="T13" fmla="*/ 3 h 226"/>
                    <a:gd name="T14" fmla="*/ 41 w 128"/>
                    <a:gd name="T15" fmla="*/ 65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226">
                      <a:moveTo>
                        <a:pt x="41" y="65"/>
                      </a:moveTo>
                      <a:cubicBezTo>
                        <a:pt x="32" y="81"/>
                        <a:pt x="4" y="93"/>
                        <a:pt x="2" y="117"/>
                      </a:cubicBezTo>
                      <a:cubicBezTo>
                        <a:pt x="0" y="141"/>
                        <a:pt x="13" y="191"/>
                        <a:pt x="32" y="207"/>
                      </a:cubicBezTo>
                      <a:cubicBezTo>
                        <a:pt x="51" y="223"/>
                        <a:pt x="106" y="226"/>
                        <a:pt x="119" y="213"/>
                      </a:cubicBezTo>
                      <a:cubicBezTo>
                        <a:pt x="128" y="189"/>
                        <a:pt x="128" y="154"/>
                        <a:pt x="113" y="131"/>
                      </a:cubicBezTo>
                      <a:cubicBezTo>
                        <a:pt x="101" y="113"/>
                        <a:pt x="91" y="106"/>
                        <a:pt x="83" y="85"/>
                      </a:cubicBezTo>
                      <a:cubicBezTo>
                        <a:pt x="85" y="70"/>
                        <a:pt x="106" y="19"/>
                        <a:pt x="110" y="3"/>
                      </a:cubicBezTo>
                      <a:cubicBezTo>
                        <a:pt x="103" y="0"/>
                        <a:pt x="48" y="40"/>
                        <a:pt x="41" y="65"/>
                      </a:cubicBezTo>
                      <a:close/>
                    </a:path>
                  </a:pathLst>
                </a:custGeom>
                <a:solidFill>
                  <a:schemeClr val="tx1"/>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 name="Freeform 232"/>
                <p:cNvSpPr>
                  <a:spLocks noChangeAspect="1"/>
                </p:cNvSpPr>
                <p:nvPr/>
              </p:nvSpPr>
              <p:spPr bwMode="auto">
                <a:xfrm>
                  <a:off x="2976" y="2757"/>
                  <a:ext cx="86" cy="86"/>
                </a:xfrm>
                <a:custGeom>
                  <a:avLst/>
                  <a:gdLst>
                    <a:gd name="T0" fmla="*/ 1 w 95"/>
                    <a:gd name="T1" fmla="*/ 0 h 96"/>
                    <a:gd name="T2" fmla="*/ 7 w 95"/>
                    <a:gd name="T3" fmla="*/ 84 h 96"/>
                    <a:gd name="T4" fmla="*/ 25 w 95"/>
                    <a:gd name="T5" fmla="*/ 96 h 96"/>
                    <a:gd name="T6" fmla="*/ 61 w 95"/>
                    <a:gd name="T7" fmla="*/ 90 h 96"/>
                    <a:gd name="T8" fmla="*/ 43 w 95"/>
                    <a:gd name="T9" fmla="*/ 36 h 96"/>
                    <a:gd name="T10" fmla="*/ 1 w 95"/>
                    <a:gd name="T11" fmla="*/ 0 h 96"/>
                  </a:gdLst>
                  <a:ahLst/>
                  <a:cxnLst>
                    <a:cxn ang="0">
                      <a:pos x="T0" y="T1"/>
                    </a:cxn>
                    <a:cxn ang="0">
                      <a:pos x="T2" y="T3"/>
                    </a:cxn>
                    <a:cxn ang="0">
                      <a:pos x="T4" y="T5"/>
                    </a:cxn>
                    <a:cxn ang="0">
                      <a:pos x="T6" y="T7"/>
                    </a:cxn>
                    <a:cxn ang="0">
                      <a:pos x="T8" y="T9"/>
                    </a:cxn>
                    <a:cxn ang="0">
                      <a:pos x="T10" y="T11"/>
                    </a:cxn>
                  </a:cxnLst>
                  <a:rect l="0" t="0" r="r" b="b"/>
                  <a:pathLst>
                    <a:path w="95" h="96">
                      <a:moveTo>
                        <a:pt x="1" y="0"/>
                      </a:moveTo>
                      <a:cubicBezTo>
                        <a:pt x="3" y="28"/>
                        <a:pt x="0" y="57"/>
                        <a:pt x="7" y="84"/>
                      </a:cubicBezTo>
                      <a:cubicBezTo>
                        <a:pt x="9" y="91"/>
                        <a:pt x="25" y="96"/>
                        <a:pt x="25" y="96"/>
                      </a:cubicBezTo>
                      <a:cubicBezTo>
                        <a:pt x="37" y="94"/>
                        <a:pt x="50" y="96"/>
                        <a:pt x="61" y="90"/>
                      </a:cubicBezTo>
                      <a:cubicBezTo>
                        <a:pt x="95" y="70"/>
                        <a:pt x="47" y="37"/>
                        <a:pt x="43" y="36"/>
                      </a:cubicBezTo>
                      <a:cubicBezTo>
                        <a:pt x="18" y="20"/>
                        <a:pt x="1" y="29"/>
                        <a:pt x="1" y="0"/>
                      </a:cubicBezTo>
                      <a:close/>
                    </a:path>
                  </a:pathLst>
                </a:custGeom>
                <a:solidFill>
                  <a:schemeClr val="tx1"/>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 name="Rectangle 233"/>
                <p:cNvSpPr>
                  <a:spLocks noChangeAspect="1" noChangeArrowheads="1"/>
                </p:cNvSpPr>
                <p:nvPr/>
              </p:nvSpPr>
              <p:spPr bwMode="auto">
                <a:xfrm>
                  <a:off x="2788" y="3098"/>
                  <a:ext cx="164" cy="71"/>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5" name="Rectangle 234"/>
                <p:cNvSpPr>
                  <a:spLocks noChangeAspect="1" noChangeArrowheads="1"/>
                </p:cNvSpPr>
                <p:nvPr/>
              </p:nvSpPr>
              <p:spPr bwMode="auto">
                <a:xfrm>
                  <a:off x="2585" y="3169"/>
                  <a:ext cx="367" cy="7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6" name="Rectangle 235"/>
                <p:cNvSpPr>
                  <a:spLocks noChangeAspect="1" noChangeArrowheads="1"/>
                </p:cNvSpPr>
                <p:nvPr/>
              </p:nvSpPr>
              <p:spPr bwMode="auto">
                <a:xfrm>
                  <a:off x="2421" y="3239"/>
                  <a:ext cx="531" cy="7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7" name="Rectangle 236"/>
                <p:cNvSpPr>
                  <a:spLocks noChangeAspect="1" noChangeArrowheads="1"/>
                </p:cNvSpPr>
                <p:nvPr/>
              </p:nvSpPr>
              <p:spPr bwMode="auto">
                <a:xfrm>
                  <a:off x="2503" y="3309"/>
                  <a:ext cx="449" cy="71"/>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8" name="Rectangle 237"/>
                <p:cNvSpPr>
                  <a:spLocks noChangeAspect="1" noChangeArrowheads="1"/>
                </p:cNvSpPr>
                <p:nvPr/>
              </p:nvSpPr>
              <p:spPr bwMode="auto">
                <a:xfrm>
                  <a:off x="2625" y="3379"/>
                  <a:ext cx="327" cy="7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9" name="Oval 238"/>
                <p:cNvSpPr>
                  <a:spLocks noChangeAspect="1" noChangeArrowheads="1"/>
                </p:cNvSpPr>
                <p:nvPr/>
              </p:nvSpPr>
              <p:spPr bwMode="auto">
                <a:xfrm>
                  <a:off x="2749" y="3098"/>
                  <a:ext cx="81" cy="7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 name="Oval 239"/>
                <p:cNvSpPr>
                  <a:spLocks noChangeAspect="1" noChangeArrowheads="1"/>
                </p:cNvSpPr>
                <p:nvPr/>
              </p:nvSpPr>
              <p:spPr bwMode="auto">
                <a:xfrm>
                  <a:off x="2544" y="3169"/>
                  <a:ext cx="81" cy="69"/>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1" name="Oval 240"/>
                <p:cNvSpPr>
                  <a:spLocks noChangeAspect="1" noChangeArrowheads="1"/>
                </p:cNvSpPr>
                <p:nvPr/>
              </p:nvSpPr>
              <p:spPr bwMode="auto">
                <a:xfrm>
                  <a:off x="2387" y="3239"/>
                  <a:ext cx="81" cy="69"/>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2" name="Oval 241"/>
                <p:cNvSpPr>
                  <a:spLocks noChangeAspect="1" noChangeArrowheads="1"/>
                </p:cNvSpPr>
                <p:nvPr/>
              </p:nvSpPr>
              <p:spPr bwMode="auto">
                <a:xfrm>
                  <a:off x="2585" y="3380"/>
                  <a:ext cx="81" cy="69"/>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3" name="Oval 242"/>
                <p:cNvSpPr>
                  <a:spLocks noChangeAspect="1" noChangeArrowheads="1"/>
                </p:cNvSpPr>
                <p:nvPr/>
              </p:nvSpPr>
              <p:spPr bwMode="auto">
                <a:xfrm>
                  <a:off x="2463" y="3309"/>
                  <a:ext cx="81" cy="7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 name="Oval 243"/>
                <p:cNvSpPr>
                  <a:spLocks noChangeAspect="1" noChangeArrowheads="1"/>
                </p:cNvSpPr>
                <p:nvPr/>
              </p:nvSpPr>
              <p:spPr bwMode="auto">
                <a:xfrm>
                  <a:off x="2870" y="3099"/>
                  <a:ext cx="163" cy="35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 name="Freeform 244"/>
                <p:cNvSpPr>
                  <a:spLocks noChangeAspect="1"/>
                </p:cNvSpPr>
                <p:nvPr/>
              </p:nvSpPr>
              <p:spPr bwMode="auto">
                <a:xfrm>
                  <a:off x="2909" y="3099"/>
                  <a:ext cx="394" cy="364"/>
                </a:xfrm>
                <a:custGeom>
                  <a:avLst/>
                  <a:gdLst>
                    <a:gd name="T0" fmla="*/ 0 w 438"/>
                    <a:gd name="T1" fmla="*/ 0 h 471"/>
                    <a:gd name="T2" fmla="*/ 54 w 438"/>
                    <a:gd name="T3" fmla="*/ 0 h 471"/>
                    <a:gd name="T4" fmla="*/ 132 w 438"/>
                    <a:gd name="T5" fmla="*/ 114 h 471"/>
                    <a:gd name="T6" fmla="*/ 210 w 438"/>
                    <a:gd name="T7" fmla="*/ 108 h 471"/>
                    <a:gd name="T8" fmla="*/ 288 w 438"/>
                    <a:gd name="T9" fmla="*/ 24 h 471"/>
                    <a:gd name="T10" fmla="*/ 420 w 438"/>
                    <a:gd name="T11" fmla="*/ 108 h 471"/>
                    <a:gd name="T12" fmla="*/ 432 w 438"/>
                    <a:gd name="T13" fmla="*/ 108 h 471"/>
                    <a:gd name="T14" fmla="*/ 426 w 438"/>
                    <a:gd name="T15" fmla="*/ 234 h 471"/>
                    <a:gd name="T16" fmla="*/ 399 w 438"/>
                    <a:gd name="T17" fmla="*/ 368 h 471"/>
                    <a:gd name="T18" fmla="*/ 189 w 438"/>
                    <a:gd name="T19" fmla="*/ 452 h 471"/>
                    <a:gd name="T20" fmla="*/ 12 w 438"/>
                    <a:gd name="T21" fmla="*/ 45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8" h="471">
                      <a:moveTo>
                        <a:pt x="0" y="0"/>
                      </a:moveTo>
                      <a:cubicBezTo>
                        <a:pt x="18" y="0"/>
                        <a:pt x="36" y="0"/>
                        <a:pt x="54" y="0"/>
                      </a:cubicBezTo>
                      <a:cubicBezTo>
                        <a:pt x="61" y="29"/>
                        <a:pt x="120" y="114"/>
                        <a:pt x="132" y="114"/>
                      </a:cubicBezTo>
                      <a:cubicBezTo>
                        <a:pt x="158" y="132"/>
                        <a:pt x="184" y="123"/>
                        <a:pt x="210" y="108"/>
                      </a:cubicBezTo>
                      <a:cubicBezTo>
                        <a:pt x="231" y="93"/>
                        <a:pt x="266" y="27"/>
                        <a:pt x="288" y="24"/>
                      </a:cubicBezTo>
                      <a:cubicBezTo>
                        <a:pt x="323" y="24"/>
                        <a:pt x="396" y="94"/>
                        <a:pt x="420" y="108"/>
                      </a:cubicBezTo>
                      <a:lnTo>
                        <a:pt x="432" y="108"/>
                      </a:lnTo>
                      <a:cubicBezTo>
                        <a:pt x="420" y="102"/>
                        <a:pt x="427" y="199"/>
                        <a:pt x="426" y="234"/>
                      </a:cubicBezTo>
                      <a:cubicBezTo>
                        <a:pt x="426" y="267"/>
                        <a:pt x="438" y="332"/>
                        <a:pt x="399" y="368"/>
                      </a:cubicBezTo>
                      <a:cubicBezTo>
                        <a:pt x="360" y="404"/>
                        <a:pt x="253" y="438"/>
                        <a:pt x="189" y="452"/>
                      </a:cubicBezTo>
                      <a:cubicBezTo>
                        <a:pt x="119" y="471"/>
                        <a:pt x="57" y="436"/>
                        <a:pt x="12" y="450"/>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6" name="Line 245"/>
                <p:cNvSpPr>
                  <a:spLocks noChangeAspect="1" noChangeShapeType="1"/>
                </p:cNvSpPr>
                <p:nvPr/>
              </p:nvSpPr>
              <p:spPr bwMode="auto">
                <a:xfrm>
                  <a:off x="3290" y="3309"/>
                  <a:ext cx="0" cy="1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7" name="Line 246"/>
                <p:cNvSpPr>
                  <a:spLocks noChangeAspect="1" noChangeShapeType="1"/>
                </p:cNvSpPr>
                <p:nvPr/>
              </p:nvSpPr>
              <p:spPr bwMode="auto">
                <a:xfrm>
                  <a:off x="3279" y="3169"/>
                  <a:ext cx="164" cy="3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8" name="Line 247"/>
                <p:cNvSpPr>
                  <a:spLocks noChangeAspect="1" noChangeShapeType="1"/>
                </p:cNvSpPr>
                <p:nvPr/>
              </p:nvSpPr>
              <p:spPr bwMode="auto">
                <a:xfrm>
                  <a:off x="3284" y="3485"/>
                  <a:ext cx="164" cy="7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9" name="Freeform 248"/>
                <p:cNvSpPr>
                  <a:spLocks noChangeAspect="1"/>
                </p:cNvSpPr>
                <p:nvPr/>
              </p:nvSpPr>
              <p:spPr bwMode="auto">
                <a:xfrm>
                  <a:off x="3080" y="2968"/>
                  <a:ext cx="135" cy="165"/>
                </a:xfrm>
                <a:custGeom>
                  <a:avLst/>
                  <a:gdLst>
                    <a:gd name="T0" fmla="*/ 0 w 240"/>
                    <a:gd name="T1" fmla="*/ 258 h 258"/>
                    <a:gd name="T2" fmla="*/ 30 w 240"/>
                    <a:gd name="T3" fmla="*/ 204 h 258"/>
                    <a:gd name="T4" fmla="*/ 216 w 240"/>
                    <a:gd name="T5" fmla="*/ 66 h 258"/>
                    <a:gd name="T6" fmla="*/ 234 w 240"/>
                    <a:gd name="T7" fmla="*/ 18 h 258"/>
                    <a:gd name="T8" fmla="*/ 240 w 240"/>
                    <a:gd name="T9" fmla="*/ 0 h 258"/>
                  </a:gdLst>
                  <a:ahLst/>
                  <a:cxnLst>
                    <a:cxn ang="0">
                      <a:pos x="T0" y="T1"/>
                    </a:cxn>
                    <a:cxn ang="0">
                      <a:pos x="T2" y="T3"/>
                    </a:cxn>
                    <a:cxn ang="0">
                      <a:pos x="T4" y="T5"/>
                    </a:cxn>
                    <a:cxn ang="0">
                      <a:pos x="T6" y="T7"/>
                    </a:cxn>
                    <a:cxn ang="0">
                      <a:pos x="T8" y="T9"/>
                    </a:cxn>
                  </a:cxnLst>
                  <a:rect l="0" t="0" r="r" b="b"/>
                  <a:pathLst>
                    <a:path w="240" h="258">
                      <a:moveTo>
                        <a:pt x="0" y="258"/>
                      </a:moveTo>
                      <a:cubicBezTo>
                        <a:pt x="7" y="238"/>
                        <a:pt x="23" y="224"/>
                        <a:pt x="30" y="204"/>
                      </a:cubicBezTo>
                      <a:cubicBezTo>
                        <a:pt x="57" y="123"/>
                        <a:pt x="142" y="91"/>
                        <a:pt x="216" y="66"/>
                      </a:cubicBezTo>
                      <a:cubicBezTo>
                        <a:pt x="236" y="36"/>
                        <a:pt x="224" y="60"/>
                        <a:pt x="234" y="18"/>
                      </a:cubicBezTo>
                      <a:cubicBezTo>
                        <a:pt x="236" y="12"/>
                        <a:pt x="240" y="0"/>
                        <a:pt x="240" y="0"/>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0" name="Freeform 249"/>
                <p:cNvSpPr>
                  <a:spLocks noChangeAspect="1"/>
                </p:cNvSpPr>
                <p:nvPr/>
              </p:nvSpPr>
              <p:spPr bwMode="auto">
                <a:xfrm>
                  <a:off x="2835" y="2939"/>
                  <a:ext cx="132" cy="124"/>
                </a:xfrm>
                <a:custGeom>
                  <a:avLst/>
                  <a:gdLst>
                    <a:gd name="T0" fmla="*/ 0 w 147"/>
                    <a:gd name="T1" fmla="*/ 0 h 160"/>
                    <a:gd name="T2" fmla="*/ 54 w 147"/>
                    <a:gd name="T3" fmla="*/ 66 h 160"/>
                    <a:gd name="T4" fmla="*/ 90 w 147"/>
                    <a:gd name="T5" fmla="*/ 78 h 160"/>
                    <a:gd name="T6" fmla="*/ 126 w 147"/>
                    <a:gd name="T7" fmla="*/ 114 h 160"/>
                    <a:gd name="T8" fmla="*/ 144 w 147"/>
                    <a:gd name="T9" fmla="*/ 156 h 160"/>
                  </a:gdLst>
                  <a:ahLst/>
                  <a:cxnLst>
                    <a:cxn ang="0">
                      <a:pos x="T0" y="T1"/>
                    </a:cxn>
                    <a:cxn ang="0">
                      <a:pos x="T2" y="T3"/>
                    </a:cxn>
                    <a:cxn ang="0">
                      <a:pos x="T4" y="T5"/>
                    </a:cxn>
                    <a:cxn ang="0">
                      <a:pos x="T6" y="T7"/>
                    </a:cxn>
                    <a:cxn ang="0">
                      <a:pos x="T8" y="T9"/>
                    </a:cxn>
                  </a:cxnLst>
                  <a:rect l="0" t="0" r="r" b="b"/>
                  <a:pathLst>
                    <a:path w="147" h="160">
                      <a:moveTo>
                        <a:pt x="0" y="0"/>
                      </a:moveTo>
                      <a:cubicBezTo>
                        <a:pt x="11" y="32"/>
                        <a:pt x="23" y="53"/>
                        <a:pt x="54" y="66"/>
                      </a:cubicBezTo>
                      <a:cubicBezTo>
                        <a:pt x="66" y="71"/>
                        <a:pt x="90" y="78"/>
                        <a:pt x="90" y="78"/>
                      </a:cubicBezTo>
                      <a:cubicBezTo>
                        <a:pt x="108" y="91"/>
                        <a:pt x="117" y="94"/>
                        <a:pt x="126" y="114"/>
                      </a:cubicBezTo>
                      <a:cubicBezTo>
                        <a:pt x="147" y="160"/>
                        <a:pt x="127" y="139"/>
                        <a:pt x="144" y="156"/>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 name="Freeform 250"/>
                <p:cNvSpPr>
                  <a:spLocks noChangeAspect="1"/>
                </p:cNvSpPr>
                <p:nvPr/>
              </p:nvSpPr>
              <p:spPr bwMode="auto">
                <a:xfrm rot="-1182276">
                  <a:off x="3113" y="2802"/>
                  <a:ext cx="135" cy="165"/>
                </a:xfrm>
                <a:custGeom>
                  <a:avLst/>
                  <a:gdLst>
                    <a:gd name="T0" fmla="*/ 0 w 240"/>
                    <a:gd name="T1" fmla="*/ 258 h 258"/>
                    <a:gd name="T2" fmla="*/ 30 w 240"/>
                    <a:gd name="T3" fmla="*/ 204 h 258"/>
                    <a:gd name="T4" fmla="*/ 216 w 240"/>
                    <a:gd name="T5" fmla="*/ 66 h 258"/>
                    <a:gd name="T6" fmla="*/ 234 w 240"/>
                    <a:gd name="T7" fmla="*/ 18 h 258"/>
                    <a:gd name="T8" fmla="*/ 240 w 240"/>
                    <a:gd name="T9" fmla="*/ 0 h 258"/>
                  </a:gdLst>
                  <a:ahLst/>
                  <a:cxnLst>
                    <a:cxn ang="0">
                      <a:pos x="T0" y="T1"/>
                    </a:cxn>
                    <a:cxn ang="0">
                      <a:pos x="T2" y="T3"/>
                    </a:cxn>
                    <a:cxn ang="0">
                      <a:pos x="T4" y="T5"/>
                    </a:cxn>
                    <a:cxn ang="0">
                      <a:pos x="T6" y="T7"/>
                    </a:cxn>
                    <a:cxn ang="0">
                      <a:pos x="T8" y="T9"/>
                    </a:cxn>
                  </a:cxnLst>
                  <a:rect l="0" t="0" r="r" b="b"/>
                  <a:pathLst>
                    <a:path w="240" h="258">
                      <a:moveTo>
                        <a:pt x="0" y="258"/>
                      </a:moveTo>
                      <a:cubicBezTo>
                        <a:pt x="7" y="238"/>
                        <a:pt x="23" y="224"/>
                        <a:pt x="30" y="204"/>
                      </a:cubicBezTo>
                      <a:cubicBezTo>
                        <a:pt x="57" y="123"/>
                        <a:pt x="142" y="91"/>
                        <a:pt x="216" y="66"/>
                      </a:cubicBezTo>
                      <a:cubicBezTo>
                        <a:pt x="236" y="36"/>
                        <a:pt x="224" y="60"/>
                        <a:pt x="234" y="18"/>
                      </a:cubicBezTo>
                      <a:cubicBezTo>
                        <a:pt x="236" y="12"/>
                        <a:pt x="240" y="0"/>
                        <a:pt x="240" y="0"/>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2" name="Group 251"/>
              <p:cNvGrpSpPr>
                <a:grpSpLocks noChangeAspect="1"/>
              </p:cNvGrpSpPr>
              <p:nvPr/>
            </p:nvGrpSpPr>
            <p:grpSpPr bwMode="auto">
              <a:xfrm>
                <a:off x="949" y="2802"/>
                <a:ext cx="1010" cy="693"/>
                <a:chOff x="949" y="2802"/>
                <a:chExt cx="1010" cy="693"/>
              </a:xfrm>
            </p:grpSpPr>
            <p:sp>
              <p:nvSpPr>
                <p:cNvPr id="13" name="Freeform 252"/>
                <p:cNvSpPr>
                  <a:spLocks noChangeAspect="1"/>
                </p:cNvSpPr>
                <p:nvPr/>
              </p:nvSpPr>
              <p:spPr bwMode="auto">
                <a:xfrm>
                  <a:off x="1344" y="2802"/>
                  <a:ext cx="91" cy="240"/>
                </a:xfrm>
                <a:custGeom>
                  <a:avLst/>
                  <a:gdLst>
                    <a:gd name="T0" fmla="*/ 33 w 100"/>
                    <a:gd name="T1" fmla="*/ 40 h 267"/>
                    <a:gd name="T2" fmla="*/ 87 w 100"/>
                    <a:gd name="T3" fmla="*/ 82 h 267"/>
                    <a:gd name="T4" fmla="*/ 87 w 100"/>
                    <a:gd name="T5" fmla="*/ 226 h 267"/>
                    <a:gd name="T6" fmla="*/ 9 w 100"/>
                    <a:gd name="T7" fmla="*/ 256 h 267"/>
                    <a:gd name="T8" fmla="*/ 15 w 100"/>
                    <a:gd name="T9" fmla="*/ 160 h 267"/>
                    <a:gd name="T10" fmla="*/ 45 w 100"/>
                    <a:gd name="T11" fmla="*/ 106 h 267"/>
                    <a:gd name="T12" fmla="*/ 45 w 100"/>
                    <a:gd name="T13" fmla="*/ 52 h 267"/>
                    <a:gd name="T14" fmla="*/ 33 w 100"/>
                    <a:gd name="T15" fmla="*/ 40 h 2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267">
                      <a:moveTo>
                        <a:pt x="33" y="40"/>
                      </a:moveTo>
                      <a:cubicBezTo>
                        <a:pt x="76" y="69"/>
                        <a:pt x="59" y="54"/>
                        <a:pt x="87" y="82"/>
                      </a:cubicBezTo>
                      <a:cubicBezTo>
                        <a:pt x="96" y="113"/>
                        <a:pt x="100" y="197"/>
                        <a:pt x="87" y="226"/>
                      </a:cubicBezTo>
                      <a:cubicBezTo>
                        <a:pt x="74" y="255"/>
                        <a:pt x="21" y="267"/>
                        <a:pt x="9" y="256"/>
                      </a:cubicBezTo>
                      <a:cubicBezTo>
                        <a:pt x="0" y="228"/>
                        <a:pt x="0" y="187"/>
                        <a:pt x="15" y="160"/>
                      </a:cubicBezTo>
                      <a:cubicBezTo>
                        <a:pt x="27" y="139"/>
                        <a:pt x="37" y="131"/>
                        <a:pt x="45" y="106"/>
                      </a:cubicBezTo>
                      <a:cubicBezTo>
                        <a:pt x="43" y="88"/>
                        <a:pt x="49" y="70"/>
                        <a:pt x="45" y="52"/>
                      </a:cubicBezTo>
                      <a:cubicBezTo>
                        <a:pt x="32" y="0"/>
                        <a:pt x="33" y="36"/>
                        <a:pt x="33" y="40"/>
                      </a:cubicBezTo>
                      <a:close/>
                    </a:path>
                  </a:pathLst>
                </a:custGeom>
                <a:solidFill>
                  <a:schemeClr val="tx1"/>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Freeform 253"/>
                <p:cNvSpPr>
                  <a:spLocks noChangeAspect="1"/>
                </p:cNvSpPr>
                <p:nvPr/>
              </p:nvSpPr>
              <p:spPr bwMode="auto">
                <a:xfrm>
                  <a:off x="1389" y="3036"/>
                  <a:ext cx="91" cy="168"/>
                </a:xfrm>
                <a:custGeom>
                  <a:avLst/>
                  <a:gdLst>
                    <a:gd name="T0" fmla="*/ 41 w 128"/>
                    <a:gd name="T1" fmla="*/ 65 h 226"/>
                    <a:gd name="T2" fmla="*/ 2 w 128"/>
                    <a:gd name="T3" fmla="*/ 117 h 226"/>
                    <a:gd name="T4" fmla="*/ 32 w 128"/>
                    <a:gd name="T5" fmla="*/ 207 h 226"/>
                    <a:gd name="T6" fmla="*/ 119 w 128"/>
                    <a:gd name="T7" fmla="*/ 213 h 226"/>
                    <a:gd name="T8" fmla="*/ 113 w 128"/>
                    <a:gd name="T9" fmla="*/ 131 h 226"/>
                    <a:gd name="T10" fmla="*/ 83 w 128"/>
                    <a:gd name="T11" fmla="*/ 85 h 226"/>
                    <a:gd name="T12" fmla="*/ 110 w 128"/>
                    <a:gd name="T13" fmla="*/ 3 h 226"/>
                    <a:gd name="T14" fmla="*/ 41 w 128"/>
                    <a:gd name="T15" fmla="*/ 65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226">
                      <a:moveTo>
                        <a:pt x="41" y="65"/>
                      </a:moveTo>
                      <a:cubicBezTo>
                        <a:pt x="32" y="81"/>
                        <a:pt x="4" y="93"/>
                        <a:pt x="2" y="117"/>
                      </a:cubicBezTo>
                      <a:cubicBezTo>
                        <a:pt x="0" y="141"/>
                        <a:pt x="13" y="191"/>
                        <a:pt x="32" y="207"/>
                      </a:cubicBezTo>
                      <a:cubicBezTo>
                        <a:pt x="51" y="223"/>
                        <a:pt x="106" y="226"/>
                        <a:pt x="119" y="213"/>
                      </a:cubicBezTo>
                      <a:cubicBezTo>
                        <a:pt x="128" y="189"/>
                        <a:pt x="128" y="154"/>
                        <a:pt x="113" y="131"/>
                      </a:cubicBezTo>
                      <a:cubicBezTo>
                        <a:pt x="101" y="113"/>
                        <a:pt x="91" y="106"/>
                        <a:pt x="83" y="85"/>
                      </a:cubicBezTo>
                      <a:cubicBezTo>
                        <a:pt x="85" y="70"/>
                        <a:pt x="106" y="19"/>
                        <a:pt x="110" y="3"/>
                      </a:cubicBezTo>
                      <a:cubicBezTo>
                        <a:pt x="103" y="0"/>
                        <a:pt x="48" y="40"/>
                        <a:pt x="41" y="65"/>
                      </a:cubicBezTo>
                      <a:close/>
                    </a:path>
                  </a:pathLst>
                </a:custGeom>
                <a:solidFill>
                  <a:schemeClr val="tx1"/>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 name="Rectangle 254"/>
                <p:cNvSpPr>
                  <a:spLocks noChangeAspect="1" noChangeArrowheads="1"/>
                </p:cNvSpPr>
                <p:nvPr/>
              </p:nvSpPr>
              <p:spPr bwMode="auto">
                <a:xfrm>
                  <a:off x="949" y="3296"/>
                  <a:ext cx="1010" cy="19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 name="Oval 255"/>
                <p:cNvSpPr>
                  <a:spLocks noChangeAspect="1" noChangeArrowheads="1"/>
                </p:cNvSpPr>
                <p:nvPr/>
              </p:nvSpPr>
              <p:spPr bwMode="auto">
                <a:xfrm>
                  <a:off x="1308" y="3211"/>
                  <a:ext cx="290" cy="166"/>
                </a:xfrm>
                <a:prstGeom prst="ellipse">
                  <a:avLst/>
                </a:prstGeom>
                <a:solidFill>
                  <a:schemeClr val="bg1"/>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 name="Freeform 256"/>
                <p:cNvSpPr>
                  <a:spLocks noChangeAspect="1"/>
                </p:cNvSpPr>
                <p:nvPr/>
              </p:nvSpPr>
              <p:spPr bwMode="auto">
                <a:xfrm>
                  <a:off x="1570" y="3075"/>
                  <a:ext cx="255" cy="189"/>
                </a:xfrm>
                <a:custGeom>
                  <a:avLst/>
                  <a:gdLst>
                    <a:gd name="T0" fmla="*/ 0 w 240"/>
                    <a:gd name="T1" fmla="*/ 258 h 258"/>
                    <a:gd name="T2" fmla="*/ 30 w 240"/>
                    <a:gd name="T3" fmla="*/ 204 h 258"/>
                    <a:gd name="T4" fmla="*/ 216 w 240"/>
                    <a:gd name="T5" fmla="*/ 66 h 258"/>
                    <a:gd name="T6" fmla="*/ 234 w 240"/>
                    <a:gd name="T7" fmla="*/ 18 h 258"/>
                    <a:gd name="T8" fmla="*/ 240 w 240"/>
                    <a:gd name="T9" fmla="*/ 0 h 258"/>
                  </a:gdLst>
                  <a:ahLst/>
                  <a:cxnLst>
                    <a:cxn ang="0">
                      <a:pos x="T0" y="T1"/>
                    </a:cxn>
                    <a:cxn ang="0">
                      <a:pos x="T2" y="T3"/>
                    </a:cxn>
                    <a:cxn ang="0">
                      <a:pos x="T4" y="T5"/>
                    </a:cxn>
                    <a:cxn ang="0">
                      <a:pos x="T6" y="T7"/>
                    </a:cxn>
                    <a:cxn ang="0">
                      <a:pos x="T8" y="T9"/>
                    </a:cxn>
                  </a:cxnLst>
                  <a:rect l="0" t="0" r="r" b="b"/>
                  <a:pathLst>
                    <a:path w="240" h="258">
                      <a:moveTo>
                        <a:pt x="0" y="258"/>
                      </a:moveTo>
                      <a:cubicBezTo>
                        <a:pt x="7" y="238"/>
                        <a:pt x="23" y="224"/>
                        <a:pt x="30" y="204"/>
                      </a:cubicBezTo>
                      <a:cubicBezTo>
                        <a:pt x="57" y="123"/>
                        <a:pt x="142" y="91"/>
                        <a:pt x="216" y="66"/>
                      </a:cubicBezTo>
                      <a:cubicBezTo>
                        <a:pt x="236" y="36"/>
                        <a:pt x="224" y="60"/>
                        <a:pt x="234" y="18"/>
                      </a:cubicBezTo>
                      <a:cubicBezTo>
                        <a:pt x="236" y="12"/>
                        <a:pt x="240" y="0"/>
                        <a:pt x="240" y="0"/>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8" name="Freeform 257"/>
                <p:cNvSpPr>
                  <a:spLocks noChangeAspect="1"/>
                </p:cNvSpPr>
                <p:nvPr/>
              </p:nvSpPr>
              <p:spPr bwMode="auto">
                <a:xfrm>
                  <a:off x="1160" y="3060"/>
                  <a:ext cx="155" cy="117"/>
                </a:xfrm>
                <a:custGeom>
                  <a:avLst/>
                  <a:gdLst>
                    <a:gd name="T0" fmla="*/ 0 w 147"/>
                    <a:gd name="T1" fmla="*/ 0 h 160"/>
                    <a:gd name="T2" fmla="*/ 54 w 147"/>
                    <a:gd name="T3" fmla="*/ 66 h 160"/>
                    <a:gd name="T4" fmla="*/ 90 w 147"/>
                    <a:gd name="T5" fmla="*/ 78 h 160"/>
                    <a:gd name="T6" fmla="*/ 126 w 147"/>
                    <a:gd name="T7" fmla="*/ 114 h 160"/>
                    <a:gd name="T8" fmla="*/ 144 w 147"/>
                    <a:gd name="T9" fmla="*/ 156 h 160"/>
                  </a:gdLst>
                  <a:ahLst/>
                  <a:cxnLst>
                    <a:cxn ang="0">
                      <a:pos x="T0" y="T1"/>
                    </a:cxn>
                    <a:cxn ang="0">
                      <a:pos x="T2" y="T3"/>
                    </a:cxn>
                    <a:cxn ang="0">
                      <a:pos x="T4" y="T5"/>
                    </a:cxn>
                    <a:cxn ang="0">
                      <a:pos x="T6" y="T7"/>
                    </a:cxn>
                    <a:cxn ang="0">
                      <a:pos x="T8" y="T9"/>
                    </a:cxn>
                  </a:cxnLst>
                  <a:rect l="0" t="0" r="r" b="b"/>
                  <a:pathLst>
                    <a:path w="147" h="160">
                      <a:moveTo>
                        <a:pt x="0" y="0"/>
                      </a:moveTo>
                      <a:cubicBezTo>
                        <a:pt x="11" y="32"/>
                        <a:pt x="23" y="53"/>
                        <a:pt x="54" y="66"/>
                      </a:cubicBezTo>
                      <a:cubicBezTo>
                        <a:pt x="66" y="71"/>
                        <a:pt x="90" y="78"/>
                        <a:pt x="90" y="78"/>
                      </a:cubicBezTo>
                      <a:cubicBezTo>
                        <a:pt x="108" y="91"/>
                        <a:pt x="117" y="94"/>
                        <a:pt x="126" y="114"/>
                      </a:cubicBezTo>
                      <a:cubicBezTo>
                        <a:pt x="147" y="160"/>
                        <a:pt x="127" y="139"/>
                        <a:pt x="144" y="156"/>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Freeform 258"/>
                <p:cNvSpPr>
                  <a:spLocks noChangeAspect="1"/>
                </p:cNvSpPr>
                <p:nvPr/>
              </p:nvSpPr>
              <p:spPr bwMode="auto">
                <a:xfrm>
                  <a:off x="965" y="3002"/>
                  <a:ext cx="343" cy="233"/>
                </a:xfrm>
                <a:custGeom>
                  <a:avLst/>
                  <a:gdLst>
                    <a:gd name="T0" fmla="*/ 324 w 324"/>
                    <a:gd name="T1" fmla="*/ 318 h 318"/>
                    <a:gd name="T2" fmla="*/ 288 w 324"/>
                    <a:gd name="T3" fmla="*/ 294 h 318"/>
                    <a:gd name="T4" fmla="*/ 276 w 324"/>
                    <a:gd name="T5" fmla="*/ 276 h 318"/>
                    <a:gd name="T6" fmla="*/ 240 w 324"/>
                    <a:gd name="T7" fmla="*/ 252 h 318"/>
                    <a:gd name="T8" fmla="*/ 180 w 324"/>
                    <a:gd name="T9" fmla="*/ 186 h 318"/>
                    <a:gd name="T10" fmla="*/ 156 w 324"/>
                    <a:gd name="T11" fmla="*/ 150 h 318"/>
                    <a:gd name="T12" fmla="*/ 144 w 324"/>
                    <a:gd name="T13" fmla="*/ 78 h 318"/>
                    <a:gd name="T14" fmla="*/ 54 w 324"/>
                    <a:gd name="T15" fmla="*/ 36 h 318"/>
                    <a:gd name="T16" fmla="*/ 0 w 324"/>
                    <a:gd name="T17"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 h="318">
                      <a:moveTo>
                        <a:pt x="324" y="318"/>
                      </a:moveTo>
                      <a:cubicBezTo>
                        <a:pt x="312" y="310"/>
                        <a:pt x="296" y="306"/>
                        <a:pt x="288" y="294"/>
                      </a:cubicBezTo>
                      <a:cubicBezTo>
                        <a:pt x="284" y="288"/>
                        <a:pt x="281" y="281"/>
                        <a:pt x="276" y="276"/>
                      </a:cubicBezTo>
                      <a:cubicBezTo>
                        <a:pt x="265" y="267"/>
                        <a:pt x="240" y="252"/>
                        <a:pt x="240" y="252"/>
                      </a:cubicBezTo>
                      <a:cubicBezTo>
                        <a:pt x="223" y="227"/>
                        <a:pt x="199" y="210"/>
                        <a:pt x="180" y="186"/>
                      </a:cubicBezTo>
                      <a:cubicBezTo>
                        <a:pt x="171" y="175"/>
                        <a:pt x="156" y="150"/>
                        <a:pt x="156" y="150"/>
                      </a:cubicBezTo>
                      <a:cubicBezTo>
                        <a:pt x="152" y="126"/>
                        <a:pt x="154" y="100"/>
                        <a:pt x="144" y="78"/>
                      </a:cubicBezTo>
                      <a:cubicBezTo>
                        <a:pt x="139" y="68"/>
                        <a:pt x="67" y="39"/>
                        <a:pt x="54" y="36"/>
                      </a:cubicBezTo>
                      <a:cubicBezTo>
                        <a:pt x="35" y="24"/>
                        <a:pt x="16" y="16"/>
                        <a:pt x="0" y="0"/>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 name="Freeform 259"/>
                <p:cNvSpPr>
                  <a:spLocks noChangeAspect="1"/>
                </p:cNvSpPr>
                <p:nvPr/>
              </p:nvSpPr>
              <p:spPr bwMode="auto">
                <a:xfrm rot="-1442222">
                  <a:off x="1534" y="2985"/>
                  <a:ext cx="135" cy="165"/>
                </a:xfrm>
                <a:custGeom>
                  <a:avLst/>
                  <a:gdLst>
                    <a:gd name="T0" fmla="*/ 0 w 240"/>
                    <a:gd name="T1" fmla="*/ 258 h 258"/>
                    <a:gd name="T2" fmla="*/ 30 w 240"/>
                    <a:gd name="T3" fmla="*/ 204 h 258"/>
                    <a:gd name="T4" fmla="*/ 216 w 240"/>
                    <a:gd name="T5" fmla="*/ 66 h 258"/>
                    <a:gd name="T6" fmla="*/ 234 w 240"/>
                    <a:gd name="T7" fmla="*/ 18 h 258"/>
                    <a:gd name="T8" fmla="*/ 240 w 240"/>
                    <a:gd name="T9" fmla="*/ 0 h 258"/>
                  </a:gdLst>
                  <a:ahLst/>
                  <a:cxnLst>
                    <a:cxn ang="0">
                      <a:pos x="T0" y="T1"/>
                    </a:cxn>
                    <a:cxn ang="0">
                      <a:pos x="T2" y="T3"/>
                    </a:cxn>
                    <a:cxn ang="0">
                      <a:pos x="T4" y="T5"/>
                    </a:cxn>
                    <a:cxn ang="0">
                      <a:pos x="T6" y="T7"/>
                    </a:cxn>
                    <a:cxn ang="0">
                      <a:pos x="T8" y="T9"/>
                    </a:cxn>
                  </a:cxnLst>
                  <a:rect l="0" t="0" r="r" b="b"/>
                  <a:pathLst>
                    <a:path w="240" h="258">
                      <a:moveTo>
                        <a:pt x="0" y="258"/>
                      </a:moveTo>
                      <a:cubicBezTo>
                        <a:pt x="7" y="238"/>
                        <a:pt x="23" y="224"/>
                        <a:pt x="30" y="204"/>
                      </a:cubicBezTo>
                      <a:cubicBezTo>
                        <a:pt x="57" y="123"/>
                        <a:pt x="142" y="91"/>
                        <a:pt x="216" y="66"/>
                      </a:cubicBezTo>
                      <a:cubicBezTo>
                        <a:pt x="236" y="36"/>
                        <a:pt x="224" y="60"/>
                        <a:pt x="234" y="18"/>
                      </a:cubicBezTo>
                      <a:cubicBezTo>
                        <a:pt x="236" y="12"/>
                        <a:pt x="240" y="0"/>
                        <a:pt x="240" y="0"/>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grpSp>
    </p:spTree>
    <p:extLst>
      <p:ext uri="{BB962C8B-B14F-4D97-AF65-F5344CB8AC3E}">
        <p14:creationId xmlns:p14="http://schemas.microsoft.com/office/powerpoint/2010/main" val="2762850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10</a:t>
            </a:fld>
            <a:endParaRPr lang="de-DE"/>
          </a:p>
        </p:txBody>
      </p:sp>
    </p:spTree>
    <p:extLst>
      <p:ext uri="{BB962C8B-B14F-4D97-AF65-F5344CB8AC3E}">
        <p14:creationId xmlns:p14="http://schemas.microsoft.com/office/powerpoint/2010/main" val="4154252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11</a:t>
            </a:fld>
            <a:endParaRPr lang="de-DE"/>
          </a:p>
        </p:txBody>
      </p:sp>
    </p:spTree>
    <p:extLst>
      <p:ext uri="{BB962C8B-B14F-4D97-AF65-F5344CB8AC3E}">
        <p14:creationId xmlns:p14="http://schemas.microsoft.com/office/powerpoint/2010/main" val="296695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b="1" dirty="0" smtClean="0"/>
              <a:t>Beobachtung</a:t>
            </a:r>
            <a:r>
              <a:rPr lang="de-DE" dirty="0" smtClean="0"/>
              <a:t>:</a:t>
            </a:r>
          </a:p>
          <a:p>
            <a:pPr marL="457200" indent="-457200">
              <a:buFont typeface="+mj-lt"/>
              <a:buAutoNum type="arabicPeriod"/>
            </a:pPr>
            <a:endParaRPr lang="de-DE" dirty="0" smtClean="0"/>
          </a:p>
          <a:p>
            <a:pPr marL="457200" indent="-457200">
              <a:buFont typeface="+mj-lt"/>
              <a:buAutoNum type="arabicPeriod"/>
            </a:pPr>
            <a:r>
              <a:rPr lang="de-DE" dirty="0" smtClean="0"/>
              <a:t>Die Natronlauge fühlt sich leicht schmierig, </a:t>
            </a:r>
            <a:r>
              <a:rPr lang="de-DE" dirty="0" smtClean="0">
                <a:solidFill>
                  <a:schemeClr val="bg2"/>
                </a:solidFill>
              </a:rPr>
              <a:t>seifig </a:t>
            </a:r>
            <a:r>
              <a:rPr lang="de-DE" dirty="0" smtClean="0"/>
              <a:t>an.</a:t>
            </a:r>
          </a:p>
          <a:p>
            <a:pPr marL="457200" indent="-457200">
              <a:buFont typeface="+mj-lt"/>
              <a:buAutoNum type="arabicPeriod"/>
            </a:pPr>
            <a:endParaRPr lang="de-DE" dirty="0">
              <a:solidFill>
                <a:schemeClr val="bg2"/>
              </a:solidFill>
            </a:endParaRPr>
          </a:p>
          <a:p>
            <a:pPr marL="457200" indent="-457200">
              <a:buFont typeface="+mj-lt"/>
              <a:buAutoNum type="arabicPeriod"/>
            </a:pPr>
            <a:r>
              <a:rPr lang="de-DE" dirty="0" smtClean="0"/>
              <a:t>Wasser und Essigsäure fühlen sich</a:t>
            </a:r>
            <a:r>
              <a:rPr lang="de-DE" dirty="0" smtClean="0">
                <a:solidFill>
                  <a:schemeClr val="bg2"/>
                </a:solidFill>
              </a:rPr>
              <a:t> nass </a:t>
            </a:r>
            <a:r>
              <a:rPr lang="de-DE" dirty="0" smtClean="0"/>
              <a:t>an, es lässt sich aber keine weitere besondere Beobachtung machen.</a:t>
            </a:r>
          </a:p>
        </p:txBody>
      </p:sp>
      <p:sp>
        <p:nvSpPr>
          <p:cNvPr id="3" name="Foliennummernplatzhalter 2"/>
          <p:cNvSpPr>
            <a:spLocks noGrp="1"/>
          </p:cNvSpPr>
          <p:nvPr>
            <p:ph type="sldNum" sz="quarter" idx="12"/>
          </p:nvPr>
        </p:nvSpPr>
        <p:spPr/>
        <p:txBody>
          <a:bodyPr/>
          <a:lstStyle/>
          <a:p>
            <a:fld id="{649AAC7D-4B30-4604-BD35-0C4E56313D0D}" type="slidenum">
              <a:rPr lang="de-DE" smtClean="0"/>
              <a:t>12</a:t>
            </a:fld>
            <a:endParaRPr lang="de-DE"/>
          </a:p>
        </p:txBody>
      </p:sp>
    </p:spTree>
    <p:extLst>
      <p:ext uri="{BB962C8B-B14F-4D97-AF65-F5344CB8AC3E}">
        <p14:creationId xmlns:p14="http://schemas.microsoft.com/office/powerpoint/2010/main" val="1913576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Deutung</a:t>
            </a:r>
            <a:endParaRPr lang="de-DE" dirty="0"/>
          </a:p>
        </p:txBody>
      </p:sp>
      <p:sp>
        <p:nvSpPr>
          <p:cNvPr id="3" name="Inhaltsplatzhalter 2"/>
          <p:cNvSpPr>
            <a:spLocks noGrp="1"/>
          </p:cNvSpPr>
          <p:nvPr>
            <p:ph idx="1"/>
          </p:nvPr>
        </p:nvSpPr>
        <p:spPr/>
        <p:txBody>
          <a:bodyPr/>
          <a:lstStyle/>
          <a:p>
            <a:pPr marL="457200" indent="-457200">
              <a:buFont typeface="+mj-lt"/>
              <a:buAutoNum type="arabicPeriod"/>
            </a:pPr>
            <a:r>
              <a:rPr lang="de-DE" sz="2400" dirty="0" smtClean="0"/>
              <a:t>Natronlauge kann man durch den Fühl-Test von Wasser </a:t>
            </a:r>
            <a:r>
              <a:rPr lang="de-DE" sz="2400" dirty="0"/>
              <a:t>und Essigsäure </a:t>
            </a:r>
            <a:r>
              <a:rPr lang="de-DE" sz="2400" dirty="0" smtClean="0"/>
              <a:t>unterscheiden.</a:t>
            </a:r>
          </a:p>
          <a:p>
            <a:pPr marL="457200" indent="-457200">
              <a:buFont typeface="+mj-lt"/>
              <a:buAutoNum type="arabicPeriod"/>
            </a:pPr>
            <a:endParaRPr lang="de-DE" sz="2400" dirty="0" smtClean="0"/>
          </a:p>
          <a:p>
            <a:pPr marL="457200" indent="-457200">
              <a:buFont typeface="+mj-lt"/>
              <a:buAutoNum type="arabicPeriod"/>
            </a:pPr>
            <a:r>
              <a:rPr lang="de-DE" sz="2400" dirty="0"/>
              <a:t>Wasser und Essigsäure </a:t>
            </a:r>
            <a:r>
              <a:rPr lang="de-DE" sz="2400" dirty="0" smtClean="0"/>
              <a:t>lassen sich mit der Fühl-Test nicht unterscheiden.</a:t>
            </a:r>
          </a:p>
          <a:p>
            <a:pPr marL="457200" indent="-457200">
              <a:buFont typeface="+mj-lt"/>
              <a:buAutoNum type="arabicPeriod"/>
            </a:pPr>
            <a:endParaRPr lang="de-DE" sz="2400" dirty="0"/>
          </a:p>
          <a:p>
            <a:r>
              <a:rPr lang="de-DE" sz="2400" dirty="0" smtClean="0"/>
              <a:t>Du hast herausgefunden: </a:t>
            </a:r>
            <a:r>
              <a:rPr lang="de-DE" sz="2400" dirty="0" smtClean="0">
                <a:solidFill>
                  <a:schemeClr val="bg2"/>
                </a:solidFill>
              </a:rPr>
              <a:t>das seifige Gefühl ist typisch für Laugen</a:t>
            </a:r>
            <a:r>
              <a:rPr lang="de-DE" sz="2400" dirty="0" smtClean="0"/>
              <a:t>.</a:t>
            </a:r>
            <a:endParaRPr lang="de-DE" sz="2400" dirty="0"/>
          </a:p>
        </p:txBody>
      </p:sp>
      <p:sp>
        <p:nvSpPr>
          <p:cNvPr id="4" name="Foliennummernplatzhalter 3"/>
          <p:cNvSpPr>
            <a:spLocks noGrp="1"/>
          </p:cNvSpPr>
          <p:nvPr>
            <p:ph type="sldNum" sz="quarter" idx="12"/>
          </p:nvPr>
        </p:nvSpPr>
        <p:spPr/>
        <p:txBody>
          <a:bodyPr/>
          <a:lstStyle/>
          <a:p>
            <a:fld id="{649AAC7D-4B30-4604-BD35-0C4E56313D0D}" type="slidenum">
              <a:rPr lang="de-DE" smtClean="0"/>
              <a:t>13</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1972201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14</a:t>
            </a:fld>
            <a:endParaRPr lang="de-DE"/>
          </a:p>
        </p:txBody>
      </p:sp>
    </p:spTree>
    <p:extLst>
      <p:ext uri="{BB962C8B-B14F-4D97-AF65-F5344CB8AC3E}">
        <p14:creationId xmlns:p14="http://schemas.microsoft.com/office/powerpoint/2010/main" val="124926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Aufgabe 2 von 4: Test auf Leitfähigkeit</a:t>
            </a:r>
            <a:endParaRPr lang="de-DE" dirty="0"/>
          </a:p>
        </p:txBody>
      </p:sp>
      <p:sp>
        <p:nvSpPr>
          <p:cNvPr id="11" name="Inhaltsplatzhalter 10"/>
          <p:cNvSpPr>
            <a:spLocks noGrp="1"/>
          </p:cNvSpPr>
          <p:nvPr>
            <p:ph idx="1"/>
          </p:nvPr>
        </p:nvSpPr>
        <p:spPr/>
        <p:txBody>
          <a:bodyPr/>
          <a:lstStyle/>
          <a:p>
            <a:pPr marL="0" indent="0">
              <a:buNone/>
            </a:pPr>
            <a:r>
              <a:rPr lang="de-DE" dirty="0" smtClean="0"/>
              <a:t>Hierfür brauchst du aus der Kiste:</a:t>
            </a:r>
          </a:p>
          <a:p>
            <a:r>
              <a:rPr lang="de-DE" dirty="0" smtClean="0"/>
              <a:t>die Proben 1-3,</a:t>
            </a:r>
          </a:p>
          <a:p>
            <a:r>
              <a:rPr lang="de-DE" dirty="0" smtClean="0"/>
              <a:t>die Zellkultur-Platte,</a:t>
            </a:r>
          </a:p>
          <a:p>
            <a:r>
              <a:rPr lang="de-DE" dirty="0" smtClean="0"/>
              <a:t>den Leitfähigkeits-Prüfer.</a:t>
            </a:r>
          </a:p>
          <a:p>
            <a:pPr marL="0" indent="0">
              <a:buNone/>
            </a:pPr>
            <a:endParaRPr lang="de-DE" dirty="0" smtClean="0"/>
          </a:p>
          <a:p>
            <a:pPr marL="0" indent="0">
              <a:buNone/>
            </a:pPr>
            <a:endParaRPr lang="de-DE" dirty="0"/>
          </a:p>
          <a:p>
            <a:pPr marL="0" indent="0">
              <a:buNone/>
            </a:pPr>
            <a:r>
              <a:rPr lang="de-DE" dirty="0" smtClean="0"/>
              <a:t>Fülle in drei der sechs Vertiefungen der Zellkultur-Platte jeweils so viel der Proben, bis der Boden vollständig bedeckt ist. Teste die Leitfähigkeit.</a:t>
            </a:r>
          </a:p>
          <a:p>
            <a:pPr marL="0" indent="0">
              <a:buNone/>
            </a:pPr>
            <a:r>
              <a:rPr lang="de-DE" dirty="0" smtClean="0">
                <a:solidFill>
                  <a:schemeClr val="accent1"/>
                </a:solidFill>
              </a:rPr>
              <a:t>Hinweis:</a:t>
            </a:r>
            <a:r>
              <a:rPr lang="de-DE" dirty="0" smtClean="0"/>
              <a:t> Die Lösungen in der Zellkultur-Platte nicht entsorgen, sie werden für den nächsten Test noch benötigt.</a:t>
            </a:r>
          </a:p>
          <a:p>
            <a:pPr marL="0" indent="0">
              <a:buNone/>
            </a:pPr>
            <a:endParaRPr lang="de-DE" dirty="0"/>
          </a:p>
          <a:p>
            <a:pPr marL="0" indent="0">
              <a:buNone/>
            </a:pPr>
            <a:r>
              <a:rPr lang="de-DE" dirty="0">
                <a:solidFill>
                  <a:schemeClr val="tx2"/>
                </a:solidFill>
              </a:rPr>
              <a:t>Notiere deine Ergebnisse</a:t>
            </a:r>
            <a:r>
              <a:rPr lang="de-DE" dirty="0" smtClean="0">
                <a:solidFill>
                  <a:schemeClr val="tx2"/>
                </a:solidFill>
              </a:rPr>
              <a:t>. Auf der Blatt-Rückseite findet sich eine Anleitung für den Leitfähigkeitstester.</a:t>
            </a:r>
            <a:endParaRPr lang="de-DE" dirty="0">
              <a:solidFill>
                <a:schemeClr val="tx2"/>
              </a:solidFill>
            </a:endParaRPr>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15</a:t>
            </a:fld>
            <a:endParaRPr lang="de-DE" dirty="0"/>
          </a:p>
        </p:txBody>
      </p:sp>
      <p:sp>
        <p:nvSpPr>
          <p:cNvPr id="10" name="Textplatzhalter 9"/>
          <p:cNvSpPr>
            <a:spLocks noGrp="1"/>
          </p:cNvSpPr>
          <p:nvPr>
            <p:ph sz="quarter" idx="15"/>
          </p:nvPr>
        </p:nvSpPr>
        <p:spPr/>
        <p:txBody>
          <a:bodyPr/>
          <a:lstStyle/>
          <a:p>
            <a:endParaRPr lang="de-DE" dirty="0"/>
          </a:p>
        </p:txBody>
      </p:sp>
      <p:sp>
        <p:nvSpPr>
          <p:cNvPr id="5" name="Inhaltsplatzhalter 4"/>
          <p:cNvSpPr>
            <a:spLocks noGrp="1"/>
          </p:cNvSpPr>
          <p:nvPr>
            <p:ph sz="quarter" idx="14"/>
          </p:nvPr>
        </p:nvSpPr>
        <p:spPr/>
        <p:txBody>
          <a:bodyPr/>
          <a:lstStyle/>
          <a:p>
            <a:endParaRPr lang="de-DE"/>
          </a:p>
        </p:txBody>
      </p:sp>
      <p:pic>
        <p:nvPicPr>
          <p:cNvPr id="14" name="Inhaltsplatzhalter 12"/>
          <p:cNvPicPr>
            <a:picLocks noGrp="1" noChangeAspect="1"/>
          </p:cNvPicPr>
          <p:nvPr>
            <p:ph sz="quarter" idx="17"/>
          </p:nvPr>
        </p:nvPicPr>
        <p:blipFill>
          <a:blip r:embed="rId2"/>
          <a:stretch>
            <a:fillRect/>
          </a:stretch>
        </p:blipFill>
        <p:spPr>
          <a:xfrm>
            <a:off x="489001" y="4859338"/>
            <a:ext cx="785711" cy="900112"/>
          </a:xfrm>
          <a:prstGeom prst="rect">
            <a:avLst/>
          </a:prstGeom>
        </p:spPr>
      </p:pic>
      <p:pic>
        <p:nvPicPr>
          <p:cNvPr id="15" name="Inhaltsplatzhalter 14"/>
          <p:cNvPicPr>
            <a:picLocks noGrp="1" noChangeAspect="1"/>
          </p:cNvPicPr>
          <p:nvPr>
            <p:ph sz="quarter" idx="16"/>
          </p:nvPr>
        </p:nvPicPr>
        <p:blipFill>
          <a:blip r:embed="rId3"/>
          <a:stretch>
            <a:fillRect/>
          </a:stretch>
        </p:blipFill>
        <p:spPr>
          <a:xfrm>
            <a:off x="431800" y="3787636"/>
            <a:ext cx="900113" cy="811490"/>
          </a:xfrm>
          <a:prstGeom prst="rect">
            <a:avLst/>
          </a:prstGeom>
        </p:spPr>
      </p:pic>
      <p:pic>
        <p:nvPicPr>
          <p:cNvPr id="16" name="Inhaltsplatzhalter 26"/>
          <p:cNvPicPr>
            <a:picLocks noGrp="1" noChangeAspect="1"/>
          </p:cNvPicPr>
          <p:nvPr>
            <p:ph sz="quarter" idx="13"/>
          </p:nvPr>
        </p:nvPicPr>
        <p:blipFill>
          <a:blip r:embed="rId4"/>
          <a:stretch>
            <a:fillRect/>
          </a:stretch>
        </p:blipFill>
        <p:spPr>
          <a:xfrm>
            <a:off x="634565" y="503238"/>
            <a:ext cx="494582" cy="900112"/>
          </a:xfrm>
          <a:prstGeom prst="rect">
            <a:avLst/>
          </a:prstGeom>
        </p:spPr>
      </p:pic>
    </p:spTree>
    <p:extLst>
      <p:ext uri="{BB962C8B-B14F-4D97-AF65-F5344CB8AC3E}">
        <p14:creationId xmlns:p14="http://schemas.microsoft.com/office/powerpoint/2010/main" val="133818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Der Leitfähigkeitstester</a:t>
            </a:r>
            <a:endParaRPr lang="de-DE" dirty="0"/>
          </a:p>
        </p:txBody>
      </p:sp>
      <p:sp>
        <p:nvSpPr>
          <p:cNvPr id="4" name="Inhaltsplatzhalter 3"/>
          <p:cNvSpPr>
            <a:spLocks noGrp="1"/>
          </p:cNvSpPr>
          <p:nvPr>
            <p:ph idx="1"/>
          </p:nvPr>
        </p:nvSpPr>
        <p:spPr>
          <a:xfrm>
            <a:off x="1367999" y="1440000"/>
            <a:ext cx="6305009" cy="4320000"/>
          </a:xfrm>
        </p:spPr>
        <p:txBody>
          <a:bodyPr/>
          <a:lstStyle/>
          <a:p>
            <a:pPr marL="268288" indent="-268288">
              <a:buFont typeface="+mj-lt"/>
              <a:buAutoNum type="arabicPeriod"/>
            </a:pPr>
            <a:r>
              <a:rPr lang="de-DE" sz="1800" dirty="0" smtClean="0"/>
              <a:t>Der Tester besteht aus</a:t>
            </a:r>
            <a:br>
              <a:rPr lang="de-DE" sz="1800" dirty="0" smtClean="0"/>
            </a:br>
            <a:r>
              <a:rPr lang="de-DE" sz="1800" dirty="0" smtClean="0"/>
              <a:t>-einer Batterie 9V, die Strom liefert,</a:t>
            </a:r>
            <a:br>
              <a:rPr lang="de-DE" sz="1800" dirty="0" smtClean="0"/>
            </a:br>
            <a:r>
              <a:rPr lang="de-DE" sz="1800" dirty="0" smtClean="0"/>
              <a:t>-einer Leuchtdiode (LED) mit Schutzwiderstand, die Stromfluss anzeigt und</a:t>
            </a:r>
            <a:br>
              <a:rPr lang="de-DE" sz="1800" dirty="0" smtClean="0"/>
            </a:br>
            <a:r>
              <a:rPr lang="de-DE" sz="1800" dirty="0" smtClean="0"/>
              <a:t>-zwei Kupferdrähten als Elektroden. Wenn man diese leitend verbindet, leuchtet die LED.</a:t>
            </a:r>
          </a:p>
          <a:p>
            <a:pPr marL="268288" indent="-268288">
              <a:buFont typeface="+mj-lt"/>
              <a:buAutoNum type="arabicPeriod"/>
            </a:pPr>
            <a:r>
              <a:rPr lang="de-DE" sz="1800" dirty="0" smtClean="0"/>
              <a:t>Achte darauf, dass die Drahtenden frei sind. Schutz-kappen ggf. abziehen.</a:t>
            </a:r>
          </a:p>
          <a:p>
            <a:pPr marL="268288" indent="-268288">
              <a:buFont typeface="+mj-lt"/>
              <a:buAutoNum type="arabicPeriod"/>
            </a:pPr>
            <a:r>
              <a:rPr lang="de-DE" sz="1800" dirty="0" smtClean="0"/>
              <a:t>Tauche beide Drahtenden in die zu testende Lösung. </a:t>
            </a:r>
          </a:p>
          <a:p>
            <a:pPr marL="268288" indent="-268288">
              <a:buFont typeface="+mj-lt"/>
              <a:buAutoNum type="arabicPeriod"/>
            </a:pPr>
            <a:r>
              <a:rPr lang="de-DE" sz="1800" dirty="0" smtClean="0"/>
              <a:t>Die grüne LED kann</a:t>
            </a:r>
            <a:br>
              <a:rPr lang="de-DE" sz="1800" dirty="0" smtClean="0"/>
            </a:br>
            <a:r>
              <a:rPr lang="de-DE" sz="1800" dirty="0" smtClean="0">
                <a:solidFill>
                  <a:schemeClr val="bg2"/>
                </a:solidFill>
              </a:rPr>
              <a:t>hell</a:t>
            </a:r>
            <a:r>
              <a:rPr lang="de-DE" sz="1800" dirty="0" smtClean="0"/>
              <a:t> leuchten = </a:t>
            </a:r>
            <a:r>
              <a:rPr lang="de-DE" sz="1800" dirty="0" smtClean="0">
                <a:solidFill>
                  <a:schemeClr val="bg2"/>
                </a:solidFill>
              </a:rPr>
              <a:t>hohe</a:t>
            </a:r>
            <a:r>
              <a:rPr lang="de-DE" sz="1800" dirty="0" smtClean="0"/>
              <a:t> Leitfähigkeit</a:t>
            </a:r>
            <a:br>
              <a:rPr lang="de-DE" sz="1800" dirty="0" smtClean="0"/>
            </a:br>
            <a:r>
              <a:rPr lang="de-DE" sz="1800" dirty="0" smtClean="0">
                <a:solidFill>
                  <a:srgbClr val="FFC000"/>
                </a:solidFill>
              </a:rPr>
              <a:t>schwach</a:t>
            </a:r>
            <a:r>
              <a:rPr lang="de-DE" sz="1800" dirty="0" smtClean="0"/>
              <a:t> leuchten = </a:t>
            </a:r>
            <a:r>
              <a:rPr lang="de-DE" sz="1800" dirty="0" smtClean="0">
                <a:solidFill>
                  <a:srgbClr val="FFC000"/>
                </a:solidFill>
              </a:rPr>
              <a:t>geringe</a:t>
            </a:r>
            <a:r>
              <a:rPr lang="de-DE" sz="1800" dirty="0" smtClean="0"/>
              <a:t> Leitfähigkeit</a:t>
            </a:r>
            <a:br>
              <a:rPr lang="de-DE" sz="1800" dirty="0" smtClean="0"/>
            </a:br>
            <a:r>
              <a:rPr lang="de-DE" sz="1800" dirty="0" smtClean="0">
                <a:solidFill>
                  <a:schemeClr val="accent1"/>
                </a:solidFill>
              </a:rPr>
              <a:t>nicht</a:t>
            </a:r>
            <a:r>
              <a:rPr lang="de-DE" sz="1800" dirty="0" smtClean="0"/>
              <a:t> leuchten = </a:t>
            </a:r>
            <a:r>
              <a:rPr lang="de-DE" sz="1800" dirty="0" smtClean="0">
                <a:solidFill>
                  <a:schemeClr val="accent1"/>
                </a:solidFill>
              </a:rPr>
              <a:t>keine</a:t>
            </a:r>
            <a:r>
              <a:rPr lang="de-DE" sz="1800" dirty="0" smtClean="0"/>
              <a:t> Leitfähigkeit.</a:t>
            </a:r>
          </a:p>
          <a:p>
            <a:pPr marL="268288" indent="-268288">
              <a:buFont typeface="+mj-lt"/>
              <a:buAutoNum type="arabicPeriod"/>
            </a:pPr>
            <a:r>
              <a:rPr lang="de-DE" sz="1800" dirty="0" smtClean="0"/>
              <a:t>Die Elektroden müssen nach jedem Test mit </a:t>
            </a:r>
            <a:r>
              <a:rPr lang="de-DE" sz="1800" dirty="0" err="1" smtClean="0"/>
              <a:t>dest</a:t>
            </a:r>
            <a:r>
              <a:rPr lang="de-DE" sz="1800" dirty="0" smtClean="0"/>
              <a:t>. Wasser gewaschen werden. Dazu stellt der Betreuer eine Spritzflasche und ein großes Becherglas zur Verfügung.</a:t>
            </a:r>
            <a:endParaRPr lang="de-DE" sz="1800" dirty="0"/>
          </a:p>
        </p:txBody>
      </p:sp>
      <p:sp>
        <p:nvSpPr>
          <p:cNvPr id="2" name="Foliennummernplatzhalter 1"/>
          <p:cNvSpPr>
            <a:spLocks noGrp="1"/>
          </p:cNvSpPr>
          <p:nvPr>
            <p:ph type="sldNum" sz="quarter" idx="12"/>
          </p:nvPr>
        </p:nvSpPr>
        <p:spPr/>
        <p:txBody>
          <a:bodyPr/>
          <a:lstStyle/>
          <a:p>
            <a:fld id="{316961DB-6A4C-470A-BFE3-24928CEFD386}" type="slidenum">
              <a:rPr lang="de-DE" smtClean="0"/>
              <a:pPr/>
              <a:t>16</a:t>
            </a:fld>
            <a:endParaRPr lang="de-DE"/>
          </a:p>
        </p:txBody>
      </p:sp>
      <p:pic>
        <p:nvPicPr>
          <p:cNvPr id="6" name="Inhaltsplatzhalter 10"/>
          <p:cNvPicPr>
            <a:picLocks noGrp="1" noChangeAspect="1"/>
          </p:cNvPicPr>
          <p:nvPr>
            <p:ph sz="quarter" idx="13"/>
          </p:nvPr>
        </p:nvPicPr>
        <p:blipFill>
          <a:blip r:embed="rId2"/>
          <a:stretch>
            <a:fillRect/>
          </a:stretch>
        </p:blipFill>
        <p:spPr>
          <a:xfrm>
            <a:off x="614682" y="503238"/>
            <a:ext cx="534349" cy="900112"/>
          </a:xfrm>
          <a:prstGeom prst="rect">
            <a:avLst/>
          </a:prstGeom>
        </p:spPr>
      </p:pic>
      <p:pic>
        <p:nvPicPr>
          <p:cNvPr id="8" name="Inhaltsplatzhalter 4"/>
          <p:cNvPicPr>
            <a:picLocks noChangeAspect="1"/>
          </p:cNvPicPr>
          <p:nvPr/>
        </p:nvPicPr>
        <p:blipFill>
          <a:blip r:embed="rId3"/>
          <a:stretch>
            <a:fillRect/>
          </a:stretch>
        </p:blipFill>
        <p:spPr>
          <a:xfrm>
            <a:off x="7542256" y="1723127"/>
            <a:ext cx="1737718" cy="3753745"/>
          </a:xfrm>
          <a:prstGeom prst="rect">
            <a:avLst/>
          </a:prstGeom>
        </p:spPr>
      </p:pic>
    </p:spTree>
    <p:extLst>
      <p:ext uri="{BB962C8B-B14F-4D97-AF65-F5344CB8AC3E}">
        <p14:creationId xmlns:p14="http://schemas.microsoft.com/office/powerpoint/2010/main" val="115926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17</a:t>
            </a:fld>
            <a:endParaRPr lang="de-DE"/>
          </a:p>
        </p:txBody>
      </p:sp>
    </p:spTree>
    <p:extLst>
      <p:ext uri="{BB962C8B-B14F-4D97-AF65-F5344CB8AC3E}">
        <p14:creationId xmlns:p14="http://schemas.microsoft.com/office/powerpoint/2010/main" val="34956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b="1" dirty="0" smtClean="0"/>
              <a:t>Beobachtung</a:t>
            </a:r>
            <a:r>
              <a:rPr lang="de-DE" dirty="0" smtClean="0"/>
              <a:t>:</a:t>
            </a:r>
          </a:p>
          <a:p>
            <a:pPr marL="342900" indent="-342900">
              <a:buFont typeface="+mj-lt"/>
              <a:buAutoNum type="arabicPeriod"/>
            </a:pPr>
            <a:endParaRPr lang="de-DE" dirty="0" smtClean="0"/>
          </a:p>
          <a:p>
            <a:pPr marL="342900" indent="-342900">
              <a:buFont typeface="+mj-lt"/>
              <a:buAutoNum type="arabicPeriod"/>
            </a:pPr>
            <a:r>
              <a:rPr lang="de-DE" dirty="0" smtClean="0"/>
              <a:t>Destilliertes Wasser </a:t>
            </a:r>
            <a:r>
              <a:rPr lang="de-DE" dirty="0" smtClean="0">
                <a:solidFill>
                  <a:schemeClr val="accent1"/>
                </a:solidFill>
              </a:rPr>
              <a:t>leitet nicht.</a:t>
            </a:r>
            <a:endParaRPr lang="de-DE" dirty="0"/>
          </a:p>
          <a:p>
            <a:pPr marL="342900" indent="-342900">
              <a:buFont typeface="+mj-lt"/>
              <a:buAutoNum type="arabicPeriod"/>
            </a:pPr>
            <a:endParaRPr lang="de-DE" dirty="0" smtClean="0"/>
          </a:p>
          <a:p>
            <a:pPr marL="342900" indent="-342900">
              <a:buFont typeface="+mj-lt"/>
              <a:buAutoNum type="arabicPeriod"/>
            </a:pPr>
            <a:r>
              <a:rPr lang="de-DE" dirty="0" smtClean="0"/>
              <a:t>Verdünnte Essigsäure </a:t>
            </a:r>
            <a:r>
              <a:rPr lang="de-DE" dirty="0" smtClean="0">
                <a:solidFill>
                  <a:schemeClr val="bg2"/>
                </a:solidFill>
              </a:rPr>
              <a:t>leitet </a:t>
            </a:r>
            <a:r>
              <a:rPr lang="de-DE" dirty="0">
                <a:solidFill>
                  <a:schemeClr val="bg2"/>
                </a:solidFill>
              </a:rPr>
              <a:t>den </a:t>
            </a:r>
            <a:r>
              <a:rPr lang="de-DE" dirty="0" smtClean="0">
                <a:solidFill>
                  <a:schemeClr val="bg2"/>
                </a:solidFill>
              </a:rPr>
              <a:t>Strom</a:t>
            </a:r>
            <a:r>
              <a:rPr lang="de-DE" dirty="0" smtClean="0"/>
              <a:t>.</a:t>
            </a:r>
            <a:endParaRPr lang="de-DE" dirty="0"/>
          </a:p>
          <a:p>
            <a:pPr marL="342900" indent="-342900">
              <a:buFont typeface="+mj-lt"/>
              <a:buAutoNum type="arabicPeriod"/>
            </a:pPr>
            <a:endParaRPr lang="de-DE" dirty="0" smtClean="0"/>
          </a:p>
          <a:p>
            <a:pPr marL="342900" indent="-342900">
              <a:buFont typeface="+mj-lt"/>
              <a:buAutoNum type="arabicPeriod"/>
            </a:pPr>
            <a:r>
              <a:rPr lang="de-DE" dirty="0" smtClean="0"/>
              <a:t>Verdünnte Natronlauge </a:t>
            </a:r>
            <a:r>
              <a:rPr lang="de-DE" dirty="0" smtClean="0">
                <a:solidFill>
                  <a:schemeClr val="bg2"/>
                </a:solidFill>
              </a:rPr>
              <a:t>leitet </a:t>
            </a:r>
            <a:r>
              <a:rPr lang="de-DE" dirty="0">
                <a:solidFill>
                  <a:schemeClr val="bg2"/>
                </a:solidFill>
              </a:rPr>
              <a:t>den Strom</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18</a:t>
            </a:fld>
            <a:endParaRPr lang="de-DE"/>
          </a:p>
        </p:txBody>
      </p:sp>
    </p:spTree>
    <p:extLst>
      <p:ext uri="{BB962C8B-B14F-4D97-AF65-F5344CB8AC3E}">
        <p14:creationId xmlns:p14="http://schemas.microsoft.com/office/powerpoint/2010/main" val="2891808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Deutung</a:t>
            </a:r>
            <a:endParaRPr lang="de-DE" dirty="0"/>
          </a:p>
        </p:txBody>
      </p:sp>
      <p:sp>
        <p:nvSpPr>
          <p:cNvPr id="3" name="Inhaltsplatzhalter 2"/>
          <p:cNvSpPr>
            <a:spLocks noGrp="1"/>
          </p:cNvSpPr>
          <p:nvPr>
            <p:ph idx="1"/>
          </p:nvPr>
        </p:nvSpPr>
        <p:spPr/>
        <p:txBody>
          <a:bodyPr/>
          <a:lstStyle/>
          <a:p>
            <a:pPr marL="457200" indent="-457200">
              <a:buFont typeface="+mj-lt"/>
              <a:buAutoNum type="arabicPeriod"/>
            </a:pPr>
            <a:r>
              <a:rPr lang="de-DE" sz="2400" dirty="0" smtClean="0"/>
              <a:t>Reines Wasser leitet den elektrischen Strom nicht. Man kann es deshalb gut von den anderen Stoffen unterscheiden.</a:t>
            </a:r>
          </a:p>
          <a:p>
            <a:pPr marL="457200" indent="-457200">
              <a:buFont typeface="+mj-lt"/>
              <a:buAutoNum type="arabicPeriod"/>
            </a:pPr>
            <a:endParaRPr lang="de-DE" sz="2400" dirty="0"/>
          </a:p>
          <a:p>
            <a:pPr marL="457200" indent="-457200">
              <a:buFont typeface="+mj-lt"/>
              <a:buAutoNum type="arabicPeriod"/>
            </a:pPr>
            <a:r>
              <a:rPr lang="de-DE" sz="2400" dirty="0" smtClean="0"/>
              <a:t>Essigsäure und </a:t>
            </a:r>
            <a:r>
              <a:rPr lang="de-DE" sz="2400" dirty="0"/>
              <a:t>Natronlauge </a:t>
            </a:r>
            <a:r>
              <a:rPr lang="de-DE" sz="2400" dirty="0" smtClean="0"/>
              <a:t>leiten den elektrischen Strom. Diese beiden Stoffe kann man über die Leitfähigkeit nicht unterscheiden.</a:t>
            </a:r>
          </a:p>
          <a:p>
            <a:pPr marL="457200" indent="-457200">
              <a:buFont typeface="+mj-lt"/>
              <a:buAutoNum type="arabicPeriod"/>
            </a:pPr>
            <a:endParaRPr lang="de-DE" sz="2400" dirty="0"/>
          </a:p>
          <a:p>
            <a:r>
              <a:rPr lang="de-DE" sz="2400" dirty="0" smtClean="0"/>
              <a:t>Du hast herausgefunden: es ist typisch für Säuren und Laugen, dass sie den </a:t>
            </a:r>
            <a:r>
              <a:rPr lang="de-DE" sz="2400" dirty="0" smtClean="0">
                <a:solidFill>
                  <a:schemeClr val="bg2"/>
                </a:solidFill>
              </a:rPr>
              <a:t>Strom leiten</a:t>
            </a:r>
            <a:r>
              <a:rPr lang="de-DE" sz="2400" dirty="0" smtClean="0"/>
              <a:t>.</a:t>
            </a:r>
            <a:endParaRPr lang="de-DE" sz="2400" dirty="0"/>
          </a:p>
        </p:txBody>
      </p:sp>
      <p:sp>
        <p:nvSpPr>
          <p:cNvPr id="4" name="Foliennummernplatzhalter 3"/>
          <p:cNvSpPr>
            <a:spLocks noGrp="1"/>
          </p:cNvSpPr>
          <p:nvPr>
            <p:ph type="sldNum" sz="quarter" idx="12"/>
          </p:nvPr>
        </p:nvSpPr>
        <p:spPr/>
        <p:txBody>
          <a:bodyPr/>
          <a:lstStyle/>
          <a:p>
            <a:fld id="{649AAC7D-4B30-4604-BD35-0C4E56313D0D}" type="slidenum">
              <a:rPr lang="de-DE" smtClean="0"/>
              <a:t>19</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71251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a:t>
            </a:fld>
            <a:endParaRPr lang="de-DE"/>
          </a:p>
        </p:txBody>
      </p:sp>
    </p:spTree>
    <p:extLst>
      <p:ext uri="{BB962C8B-B14F-4D97-AF65-F5344CB8AC3E}">
        <p14:creationId xmlns:p14="http://schemas.microsoft.com/office/powerpoint/2010/main" val="1647892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20</a:t>
            </a:fld>
            <a:endParaRPr lang="de-DE"/>
          </a:p>
        </p:txBody>
      </p:sp>
    </p:spTree>
    <p:extLst>
      <p:ext uri="{BB962C8B-B14F-4D97-AF65-F5344CB8AC3E}">
        <p14:creationId xmlns:p14="http://schemas.microsoft.com/office/powerpoint/2010/main" val="2223465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Aufgabe 3 von 4: Test mit Farbstoff</a:t>
            </a:r>
            <a:endParaRPr lang="de-DE" dirty="0"/>
          </a:p>
        </p:txBody>
      </p:sp>
      <p:sp>
        <p:nvSpPr>
          <p:cNvPr id="11" name="Inhaltsplatzhalter 10"/>
          <p:cNvSpPr>
            <a:spLocks noGrp="1"/>
          </p:cNvSpPr>
          <p:nvPr>
            <p:ph idx="1"/>
          </p:nvPr>
        </p:nvSpPr>
        <p:spPr/>
        <p:txBody>
          <a:bodyPr/>
          <a:lstStyle/>
          <a:p>
            <a:pPr marL="0" indent="0">
              <a:buNone/>
            </a:pPr>
            <a:r>
              <a:rPr lang="de-DE" dirty="0"/>
              <a:t>Hierfür brauchst du aus der Kiste:</a:t>
            </a:r>
          </a:p>
          <a:p>
            <a:r>
              <a:rPr lang="de-DE" dirty="0"/>
              <a:t>die Proben 1-3,</a:t>
            </a:r>
          </a:p>
          <a:p>
            <a:r>
              <a:rPr lang="de-DE" dirty="0" smtClean="0"/>
              <a:t>die Zellkultur-Platte mit den Lösungen vom Test auf Leitfähigkeit</a:t>
            </a:r>
          </a:p>
          <a:p>
            <a:r>
              <a:rPr lang="de-DE" dirty="0" smtClean="0"/>
              <a:t>die Farbstoff-Lösung,</a:t>
            </a:r>
          </a:p>
          <a:p>
            <a:r>
              <a:rPr lang="de-DE" dirty="0" smtClean="0"/>
              <a:t>den Glasstab.</a:t>
            </a:r>
          </a:p>
          <a:p>
            <a:endParaRPr lang="de-DE" dirty="0" smtClean="0"/>
          </a:p>
          <a:p>
            <a:endParaRPr lang="de-DE" dirty="0"/>
          </a:p>
          <a:p>
            <a:pPr marL="0" indent="0">
              <a:buNone/>
            </a:pPr>
            <a:r>
              <a:rPr lang="de-DE" dirty="0" smtClean="0"/>
              <a:t>Gib 1-2 Tropfen von der Farbstoff-Lösung zu jeder der drei Proben.</a:t>
            </a:r>
          </a:p>
          <a:p>
            <a:pPr marL="0" indent="0">
              <a:buNone/>
            </a:pPr>
            <a:endParaRPr lang="de-DE" dirty="0" smtClean="0"/>
          </a:p>
          <a:p>
            <a:pPr marL="0" indent="0">
              <a:buNone/>
            </a:pPr>
            <a:endParaRPr lang="de-DE" dirty="0"/>
          </a:p>
          <a:p>
            <a:pPr marL="0" indent="0">
              <a:buNone/>
            </a:pPr>
            <a:r>
              <a:rPr lang="de-DE" dirty="0">
                <a:solidFill>
                  <a:schemeClr val="tx2"/>
                </a:solidFill>
              </a:rPr>
              <a:t>Notiere deine Ergebnisse.</a:t>
            </a:r>
          </a:p>
          <a:p>
            <a:pPr marL="0" indent="0">
              <a:buNone/>
            </a:pP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21</a:t>
            </a:fld>
            <a:endParaRPr lang="de-DE" dirty="0"/>
          </a:p>
        </p:txBody>
      </p:sp>
      <p:sp>
        <p:nvSpPr>
          <p:cNvPr id="10" name="Textplatzhalter 9"/>
          <p:cNvSpPr>
            <a:spLocks noGrp="1"/>
          </p:cNvSpPr>
          <p:nvPr>
            <p:ph sz="quarter" idx="15"/>
          </p:nvPr>
        </p:nvSpPr>
        <p:spPr/>
        <p:txBody>
          <a:bodyPr/>
          <a:lstStyle/>
          <a:p>
            <a:endParaRPr lang="de-DE" dirty="0"/>
          </a:p>
        </p:txBody>
      </p:sp>
      <p:sp>
        <p:nvSpPr>
          <p:cNvPr id="5" name="Inhaltsplatzhalter 4"/>
          <p:cNvSpPr>
            <a:spLocks noGrp="1"/>
          </p:cNvSpPr>
          <p:nvPr>
            <p:ph sz="quarter" idx="14"/>
          </p:nvPr>
        </p:nvSpPr>
        <p:spPr/>
        <p:txBody>
          <a:bodyPr/>
          <a:lstStyle/>
          <a:p>
            <a:endParaRPr lang="de-DE"/>
          </a:p>
        </p:txBody>
      </p:sp>
      <p:pic>
        <p:nvPicPr>
          <p:cNvPr id="14" name="Inhaltsplatzhalter 12"/>
          <p:cNvPicPr>
            <a:picLocks noGrp="1" noChangeAspect="1"/>
          </p:cNvPicPr>
          <p:nvPr>
            <p:ph sz="quarter" idx="17"/>
          </p:nvPr>
        </p:nvPicPr>
        <p:blipFill>
          <a:blip r:embed="rId2"/>
          <a:stretch>
            <a:fillRect/>
          </a:stretch>
        </p:blipFill>
        <p:spPr>
          <a:xfrm>
            <a:off x="489001" y="4859338"/>
            <a:ext cx="785711" cy="900112"/>
          </a:xfrm>
          <a:prstGeom prst="rect">
            <a:avLst/>
          </a:prstGeom>
        </p:spPr>
      </p:pic>
      <p:pic>
        <p:nvPicPr>
          <p:cNvPr id="15" name="Inhaltsplatzhalter 14"/>
          <p:cNvPicPr>
            <a:picLocks noGrp="1" noChangeAspect="1"/>
          </p:cNvPicPr>
          <p:nvPr>
            <p:ph sz="quarter" idx="16"/>
          </p:nvPr>
        </p:nvPicPr>
        <p:blipFill>
          <a:blip r:embed="rId3"/>
          <a:stretch>
            <a:fillRect/>
          </a:stretch>
        </p:blipFill>
        <p:spPr>
          <a:xfrm>
            <a:off x="431800" y="3787636"/>
            <a:ext cx="900113" cy="811490"/>
          </a:xfrm>
          <a:prstGeom prst="rect">
            <a:avLst/>
          </a:prstGeom>
        </p:spPr>
      </p:pic>
      <p:pic>
        <p:nvPicPr>
          <p:cNvPr id="16" name="Inhaltsplatzhalter 26"/>
          <p:cNvPicPr>
            <a:picLocks noGrp="1" noChangeAspect="1"/>
          </p:cNvPicPr>
          <p:nvPr>
            <p:ph sz="quarter" idx="13"/>
          </p:nvPr>
        </p:nvPicPr>
        <p:blipFill>
          <a:blip r:embed="rId4"/>
          <a:stretch>
            <a:fillRect/>
          </a:stretch>
        </p:blipFill>
        <p:spPr>
          <a:xfrm>
            <a:off x="634565" y="503238"/>
            <a:ext cx="494582" cy="900112"/>
          </a:xfrm>
          <a:prstGeom prst="rect">
            <a:avLst/>
          </a:prstGeom>
        </p:spPr>
      </p:pic>
    </p:spTree>
    <p:extLst>
      <p:ext uri="{BB962C8B-B14F-4D97-AF65-F5344CB8AC3E}">
        <p14:creationId xmlns:p14="http://schemas.microsoft.com/office/powerpoint/2010/main" val="84564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22</a:t>
            </a:fld>
            <a:endParaRPr lang="de-DE"/>
          </a:p>
        </p:txBody>
      </p:sp>
    </p:spTree>
    <p:extLst>
      <p:ext uri="{BB962C8B-B14F-4D97-AF65-F5344CB8AC3E}">
        <p14:creationId xmlns:p14="http://schemas.microsoft.com/office/powerpoint/2010/main" val="3654665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23</a:t>
            </a:fld>
            <a:endParaRPr lang="de-DE"/>
          </a:p>
        </p:txBody>
      </p:sp>
    </p:spTree>
    <p:extLst>
      <p:ext uri="{BB962C8B-B14F-4D97-AF65-F5344CB8AC3E}">
        <p14:creationId xmlns:p14="http://schemas.microsoft.com/office/powerpoint/2010/main" val="1645601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b="1" dirty="0" smtClean="0"/>
              <a:t>Beobachtung</a:t>
            </a:r>
            <a:r>
              <a:rPr lang="de-DE" dirty="0" smtClean="0"/>
              <a:t>:</a:t>
            </a:r>
          </a:p>
          <a:p>
            <a:pPr marL="355600" indent="-3556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Wasser</a:t>
            </a:r>
            <a:r>
              <a:rPr lang="de-DE" sz="2200" dirty="0" smtClean="0"/>
              <a:t>: die Farbstoff-Lösung färbt sich </a:t>
            </a:r>
            <a:r>
              <a:rPr lang="de-DE" sz="2200" dirty="0" smtClean="0">
                <a:solidFill>
                  <a:srgbClr val="FFC000"/>
                </a:solidFill>
              </a:rPr>
              <a:t>gelb.</a:t>
            </a:r>
            <a:endParaRPr lang="de-DE" sz="2200" dirty="0">
              <a:solidFill>
                <a:srgbClr val="FFC000"/>
              </a:solidFill>
            </a:endParaRPr>
          </a:p>
          <a:p>
            <a:pPr marL="342900" indent="-342900">
              <a:buFont typeface="Arial" panose="020B0604020202020204" pitchFamily="34" charset="0"/>
              <a:buChar char="•"/>
            </a:pPr>
            <a:r>
              <a:rPr lang="de-DE" sz="2200" dirty="0"/>
              <a:t>Essigsäure: die Farbstoff-Lösung färbt sich </a:t>
            </a:r>
            <a:r>
              <a:rPr lang="de-DE" sz="2200" dirty="0" smtClean="0">
                <a:solidFill>
                  <a:schemeClr val="accent1"/>
                </a:solidFill>
              </a:rPr>
              <a:t>rot.</a:t>
            </a:r>
          </a:p>
          <a:p>
            <a:pPr marL="342900" indent="-342900">
              <a:buFont typeface="Arial" panose="020B0604020202020204" pitchFamily="34" charset="0"/>
              <a:buChar char="•"/>
            </a:pPr>
            <a:r>
              <a:rPr lang="de-DE" sz="2200" dirty="0"/>
              <a:t>Natronlauge: die </a:t>
            </a:r>
            <a:r>
              <a:rPr lang="de-DE" sz="2200" dirty="0" smtClean="0"/>
              <a:t>Farbstoff-Lösung </a:t>
            </a:r>
            <a:r>
              <a:rPr lang="de-DE" sz="2200" dirty="0"/>
              <a:t>färbt sich </a:t>
            </a:r>
            <a:r>
              <a:rPr lang="de-DE" sz="2200" dirty="0" smtClean="0">
                <a:solidFill>
                  <a:schemeClr val="tx2"/>
                </a:solidFill>
              </a:rPr>
              <a:t>blau.</a:t>
            </a:r>
          </a:p>
        </p:txBody>
      </p:sp>
      <p:sp>
        <p:nvSpPr>
          <p:cNvPr id="3" name="Foliennummernplatzhalter 2"/>
          <p:cNvSpPr>
            <a:spLocks noGrp="1"/>
          </p:cNvSpPr>
          <p:nvPr>
            <p:ph type="sldNum" sz="quarter" idx="12"/>
          </p:nvPr>
        </p:nvSpPr>
        <p:spPr/>
        <p:txBody>
          <a:bodyPr/>
          <a:lstStyle/>
          <a:p>
            <a:fld id="{649AAC7D-4B30-4604-BD35-0C4E56313D0D}" type="slidenum">
              <a:rPr lang="de-DE" smtClean="0"/>
              <a:t>24</a:t>
            </a:fld>
            <a:endParaRPr lang="de-DE"/>
          </a:p>
        </p:txBody>
      </p:sp>
    </p:spTree>
    <p:extLst>
      <p:ext uri="{BB962C8B-B14F-4D97-AF65-F5344CB8AC3E}">
        <p14:creationId xmlns:p14="http://schemas.microsoft.com/office/powerpoint/2010/main" val="4187814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Deutung</a:t>
            </a:r>
            <a:endParaRPr lang="de-DE" dirty="0"/>
          </a:p>
        </p:txBody>
      </p:sp>
      <p:sp>
        <p:nvSpPr>
          <p:cNvPr id="3" name="Inhaltsplatzhalter 2"/>
          <p:cNvSpPr>
            <a:spLocks noGrp="1"/>
          </p:cNvSpPr>
          <p:nvPr>
            <p:ph idx="1"/>
          </p:nvPr>
        </p:nvSpPr>
        <p:spPr>
          <a:xfrm>
            <a:off x="1367999" y="1440000"/>
            <a:ext cx="7378436" cy="4320000"/>
          </a:xfrm>
        </p:spPr>
        <p:txBody>
          <a:bodyPr/>
          <a:lstStyle/>
          <a:p>
            <a:r>
              <a:rPr lang="de-DE" dirty="0" smtClean="0"/>
              <a:t>Über den Farbstoff-Test kann man alle drei Stoffe über typische Farben unterscheiden.</a:t>
            </a:r>
          </a:p>
          <a:p>
            <a:pPr marL="457200" indent="-457200">
              <a:buFont typeface="+mj-lt"/>
              <a:buAutoNum type="arabicPeriod"/>
            </a:pPr>
            <a:endParaRPr lang="de-DE" dirty="0"/>
          </a:p>
          <a:p>
            <a:r>
              <a:rPr lang="de-DE" dirty="0" smtClean="0"/>
              <a:t>Du hast herausgefunden:</a:t>
            </a:r>
          </a:p>
          <a:p>
            <a:pPr marL="457200" indent="-457200">
              <a:buFont typeface="+mj-lt"/>
              <a:buAutoNum type="arabicPeriod"/>
            </a:pPr>
            <a:r>
              <a:rPr lang="de-DE" dirty="0" smtClean="0"/>
              <a:t>Die Farbstoff-Lösung zeigt Säure durch die </a:t>
            </a:r>
            <a:r>
              <a:rPr lang="de-DE" dirty="0" smtClean="0">
                <a:solidFill>
                  <a:schemeClr val="accent1"/>
                </a:solidFill>
              </a:rPr>
              <a:t>rote</a:t>
            </a:r>
            <a:r>
              <a:rPr lang="de-DE" dirty="0" smtClean="0"/>
              <a:t> Farbe an.</a:t>
            </a:r>
          </a:p>
          <a:p>
            <a:pPr marL="457200" indent="-457200">
              <a:buFont typeface="+mj-lt"/>
              <a:buAutoNum type="arabicPeriod"/>
            </a:pPr>
            <a:r>
              <a:rPr lang="de-DE" dirty="0" smtClean="0"/>
              <a:t>Die Farbstoff-Lösung </a:t>
            </a:r>
            <a:r>
              <a:rPr lang="de-DE" dirty="0"/>
              <a:t>zeigt </a:t>
            </a:r>
            <a:r>
              <a:rPr lang="de-DE" dirty="0" smtClean="0"/>
              <a:t>Lauge </a:t>
            </a:r>
            <a:r>
              <a:rPr lang="de-DE" dirty="0"/>
              <a:t>durch die </a:t>
            </a:r>
            <a:r>
              <a:rPr lang="de-DE" dirty="0" smtClean="0">
                <a:solidFill>
                  <a:schemeClr val="tx2"/>
                </a:solidFill>
              </a:rPr>
              <a:t>blaue</a:t>
            </a:r>
            <a:r>
              <a:rPr lang="de-DE" dirty="0" smtClean="0"/>
              <a:t> </a:t>
            </a:r>
            <a:r>
              <a:rPr lang="de-DE" dirty="0"/>
              <a:t>Farbe an</a:t>
            </a:r>
            <a:r>
              <a:rPr lang="de-DE" dirty="0" smtClean="0"/>
              <a:t>.</a:t>
            </a:r>
          </a:p>
          <a:p>
            <a:pPr marL="457200" indent="-457200">
              <a:buFont typeface="+mj-lt"/>
              <a:buAutoNum type="arabicPeriod"/>
            </a:pPr>
            <a:r>
              <a:rPr lang="de-DE" dirty="0" smtClean="0"/>
              <a:t>Die Farbstoff-Lösung zeigt Wasser durch </a:t>
            </a:r>
            <a:r>
              <a:rPr lang="de-DE" dirty="0" smtClean="0">
                <a:solidFill>
                  <a:srgbClr val="FFC000"/>
                </a:solidFill>
              </a:rPr>
              <a:t>gelbe </a:t>
            </a:r>
            <a:r>
              <a:rPr lang="de-DE" dirty="0" smtClean="0"/>
              <a:t>Farbe an.</a:t>
            </a:r>
          </a:p>
          <a:p>
            <a:pPr marL="457200" indent="-457200">
              <a:buFont typeface="+mj-lt"/>
              <a:buAutoNum type="arabicPeriod"/>
            </a:pPr>
            <a:endParaRPr lang="de-DE" dirty="0"/>
          </a:p>
          <a:p>
            <a:r>
              <a:rPr lang="de-DE" dirty="0" smtClean="0"/>
              <a:t>Stoffe, die Säuren und Laugen anzeigen können, nennt man </a:t>
            </a:r>
            <a:r>
              <a:rPr lang="de-DE" b="1" dirty="0" smtClean="0"/>
              <a:t>Indikatoren</a:t>
            </a:r>
            <a:r>
              <a:rPr lang="de-DE" dirty="0" smtClean="0"/>
              <a:t>.</a:t>
            </a:r>
          </a:p>
        </p:txBody>
      </p:sp>
      <p:sp>
        <p:nvSpPr>
          <p:cNvPr id="4" name="Foliennummernplatzhalter 3"/>
          <p:cNvSpPr>
            <a:spLocks noGrp="1"/>
          </p:cNvSpPr>
          <p:nvPr>
            <p:ph type="sldNum" sz="quarter" idx="12"/>
          </p:nvPr>
        </p:nvSpPr>
        <p:spPr/>
        <p:txBody>
          <a:bodyPr/>
          <a:lstStyle/>
          <a:p>
            <a:fld id="{649AAC7D-4B30-4604-BD35-0C4E56313D0D}" type="slidenum">
              <a:rPr lang="de-DE" smtClean="0"/>
              <a:t>25</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1753445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26</a:t>
            </a:fld>
            <a:endParaRPr lang="de-DE"/>
          </a:p>
        </p:txBody>
      </p:sp>
    </p:spTree>
    <p:extLst>
      <p:ext uri="{BB962C8B-B14F-4D97-AF65-F5344CB8AC3E}">
        <p14:creationId xmlns:p14="http://schemas.microsoft.com/office/powerpoint/2010/main" val="1485733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4 von 4</a:t>
            </a:r>
            <a:endParaRPr lang="de-DE" dirty="0"/>
          </a:p>
        </p:txBody>
      </p:sp>
      <p:sp>
        <p:nvSpPr>
          <p:cNvPr id="3" name="Inhaltsplatzhalter 2"/>
          <p:cNvSpPr>
            <a:spLocks noGrp="1"/>
          </p:cNvSpPr>
          <p:nvPr>
            <p:ph idx="1"/>
          </p:nvPr>
        </p:nvSpPr>
        <p:spPr/>
        <p:txBody>
          <a:bodyPr anchor="ctr"/>
          <a:lstStyle/>
          <a:p>
            <a:r>
              <a:rPr lang="de-DE" dirty="0" smtClean="0">
                <a:solidFill>
                  <a:schemeClr val="tx2"/>
                </a:solidFill>
              </a:rPr>
              <a:t>Fasse die typischen Eigenschaften von Säuren und Laugen in deinem Heft zusammen.</a:t>
            </a: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27</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7" name="Inhaltsplatzhalter 12"/>
          <p:cNvPicPr>
            <a:picLocks noChangeAspect="1"/>
          </p:cNvPicPr>
          <p:nvPr/>
        </p:nvPicPr>
        <p:blipFill>
          <a:blip r:embed="rId3"/>
          <a:stretch>
            <a:fillRect/>
          </a:stretch>
        </p:blipFill>
        <p:spPr>
          <a:xfrm>
            <a:off x="489000" y="3149944"/>
            <a:ext cx="785711" cy="900112"/>
          </a:xfrm>
          <a:prstGeom prst="rect">
            <a:avLst/>
          </a:prstGeom>
        </p:spPr>
      </p:pic>
    </p:spTree>
    <p:extLst>
      <p:ext uri="{BB962C8B-B14F-4D97-AF65-F5344CB8AC3E}">
        <p14:creationId xmlns:p14="http://schemas.microsoft.com/office/powerpoint/2010/main" val="526203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28</a:t>
            </a:fld>
            <a:endParaRPr lang="de-DE"/>
          </a:p>
        </p:txBody>
      </p:sp>
    </p:spTree>
    <p:extLst>
      <p:ext uri="{BB962C8B-B14F-4D97-AF65-F5344CB8AC3E}">
        <p14:creationId xmlns:p14="http://schemas.microsoft.com/office/powerpoint/2010/main" val="627797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29</a:t>
            </a:fld>
            <a:endParaRPr lang="de-DE"/>
          </a:p>
        </p:txBody>
      </p:sp>
    </p:spTree>
    <p:extLst>
      <p:ext uri="{BB962C8B-B14F-4D97-AF65-F5344CB8AC3E}">
        <p14:creationId xmlns:p14="http://schemas.microsoft.com/office/powerpoint/2010/main" val="155452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 einem Gefahrgut-Unfall ist die Autobahn vollgesperrt</a:t>
            </a:r>
            <a:endParaRPr lang="de-DE" dirty="0"/>
          </a:p>
        </p:txBody>
      </p:sp>
      <p:sp>
        <p:nvSpPr>
          <p:cNvPr id="3" name="Inhaltsplatzhalter 2"/>
          <p:cNvSpPr>
            <a:spLocks noGrp="1"/>
          </p:cNvSpPr>
          <p:nvPr>
            <p:ph idx="1"/>
          </p:nvPr>
        </p:nvSpPr>
        <p:spPr>
          <a:xfrm>
            <a:off x="4953000" y="1440000"/>
            <a:ext cx="4330148" cy="2212272"/>
          </a:xfrm>
        </p:spPr>
        <p:txBody>
          <a:bodyPr/>
          <a:lstStyle/>
          <a:p>
            <a:r>
              <a:rPr lang="de-DE" dirty="0" smtClean="0"/>
              <a:t>Bei einem Unfall wurden Stoffe freigesetzt, die das Gefahren-Symbol </a:t>
            </a:r>
            <a:r>
              <a:rPr lang="de-DE" dirty="0" smtClean="0">
                <a:solidFill>
                  <a:schemeClr val="accent1"/>
                </a:solidFill>
              </a:rPr>
              <a:t>ätzend</a:t>
            </a:r>
            <a:r>
              <a:rPr lang="de-DE" dirty="0" smtClean="0"/>
              <a:t> tragen. </a:t>
            </a:r>
          </a:p>
          <a:p>
            <a:endParaRPr lang="de-DE" dirty="0"/>
          </a:p>
          <a:p>
            <a:endParaRPr lang="de-DE" dirty="0" smtClean="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6" name="Inhaltsplatzhalter 6"/>
          <p:cNvPicPr>
            <a:picLocks noGrp="1" noChangeAspect="1"/>
          </p:cNvPicPr>
          <p:nvPr>
            <p:ph sz="quarter" idx="13"/>
          </p:nvPr>
        </p:nvPicPr>
        <p:blipFill>
          <a:blip r:embed="rId2"/>
          <a:stretch>
            <a:fillRect/>
          </a:stretch>
        </p:blipFill>
        <p:spPr>
          <a:xfrm>
            <a:off x="610310" y="503238"/>
            <a:ext cx="543092" cy="900112"/>
          </a:xfrm>
          <a:prstGeom prst="rect">
            <a:avLst/>
          </a:prstGeom>
        </p:spPr>
      </p:pic>
      <p:pic>
        <p:nvPicPr>
          <p:cNvPr id="7" name="Grafik 6"/>
          <p:cNvPicPr>
            <a:picLocks noChangeAspect="1"/>
          </p:cNvPicPr>
          <p:nvPr/>
        </p:nvPicPr>
        <p:blipFill>
          <a:blip r:embed="rId3"/>
          <a:stretch>
            <a:fillRect/>
          </a:stretch>
        </p:blipFill>
        <p:spPr>
          <a:xfrm>
            <a:off x="5080147" y="2651490"/>
            <a:ext cx="975148" cy="986229"/>
          </a:xfrm>
          <a:prstGeom prst="rect">
            <a:avLst/>
          </a:prstGeom>
        </p:spPr>
      </p:pic>
      <p:pic>
        <p:nvPicPr>
          <p:cNvPr id="8" name="Grafik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2768" y="1552809"/>
            <a:ext cx="3760232" cy="2099463"/>
          </a:xfrm>
          <a:prstGeom prst="rect">
            <a:avLst/>
          </a:prstGeom>
        </p:spPr>
      </p:pic>
      <p:sp>
        <p:nvSpPr>
          <p:cNvPr id="9" name="Textfeld 8"/>
          <p:cNvSpPr txBox="1"/>
          <p:nvPr/>
        </p:nvSpPr>
        <p:spPr>
          <a:xfrm>
            <a:off x="1192768" y="3652272"/>
            <a:ext cx="325730" cy="246221"/>
          </a:xfrm>
          <a:prstGeom prst="rect">
            <a:avLst/>
          </a:prstGeom>
          <a:noFill/>
        </p:spPr>
        <p:txBody>
          <a:bodyPr wrap="none" rtlCol="0">
            <a:spAutoFit/>
          </a:bodyPr>
          <a:lstStyle/>
          <a:p>
            <a:r>
              <a:rPr lang="de-DE" sz="1000" dirty="0" smtClean="0"/>
              <a:t>[1]</a:t>
            </a:r>
            <a:endParaRPr lang="de-DE" sz="1000" dirty="0"/>
          </a:p>
        </p:txBody>
      </p:sp>
      <p:sp>
        <p:nvSpPr>
          <p:cNvPr id="5" name="Textfeld 4"/>
          <p:cNvSpPr txBox="1"/>
          <p:nvPr/>
        </p:nvSpPr>
        <p:spPr>
          <a:xfrm>
            <a:off x="1153402" y="4035289"/>
            <a:ext cx="8129746" cy="2031325"/>
          </a:xfrm>
          <a:prstGeom prst="rect">
            <a:avLst/>
          </a:prstGeom>
          <a:noFill/>
        </p:spPr>
        <p:txBody>
          <a:bodyPr wrap="square" rtlCol="0">
            <a:spAutoFit/>
          </a:bodyPr>
          <a:lstStyle/>
          <a:p>
            <a:r>
              <a:rPr lang="de-DE" dirty="0"/>
              <a:t>Feuerwehr und Polizei wissen nicht, um welchen Stoff es sich handelt und </a:t>
            </a:r>
            <a:r>
              <a:rPr lang="de-DE" dirty="0" smtClean="0"/>
              <a:t>wie man mit ihnen umgehen soll, ohne sich zu schaden.</a:t>
            </a:r>
            <a:endParaRPr lang="de-DE" dirty="0"/>
          </a:p>
          <a:p>
            <a:endParaRPr lang="de-DE" dirty="0"/>
          </a:p>
          <a:p>
            <a:r>
              <a:rPr lang="de-DE" dirty="0"/>
              <a:t>Sie ziehen einen Chemiker als Experten hinzu</a:t>
            </a:r>
            <a:r>
              <a:rPr lang="de-DE" dirty="0" smtClean="0"/>
              <a:t>.</a:t>
            </a:r>
          </a:p>
          <a:p>
            <a:endParaRPr lang="de-DE" dirty="0"/>
          </a:p>
          <a:p>
            <a:r>
              <a:rPr lang="de-DE" dirty="0" smtClean="0"/>
              <a:t>Die Situation kann sich so ähnlich, mit sehr geringen Stoff-Mengen, auch im Schul-Labor zutragen.</a:t>
            </a:r>
            <a:endParaRPr lang="de-DE" dirty="0"/>
          </a:p>
        </p:txBody>
      </p:sp>
    </p:spTree>
    <p:extLst>
      <p:ext uri="{BB962C8B-B14F-4D97-AF65-F5344CB8AC3E}">
        <p14:creationId xmlns:p14="http://schemas.microsoft.com/office/powerpoint/2010/main" val="363146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Das sollte bleiben</a:t>
            </a:r>
            <a:endParaRPr lang="de-DE" dirty="0"/>
          </a:p>
        </p:txBody>
      </p:sp>
      <p:sp>
        <p:nvSpPr>
          <p:cNvPr id="2" name="Inhaltsplatzhalter 1"/>
          <p:cNvSpPr>
            <a:spLocks noGrp="1"/>
          </p:cNvSpPr>
          <p:nvPr>
            <p:ph idx="1"/>
          </p:nvPr>
        </p:nvSpPr>
        <p:spPr/>
        <p:txBody>
          <a:bodyPr/>
          <a:lstStyle/>
          <a:p>
            <a:r>
              <a:rPr lang="de-DE" b="1" dirty="0" smtClean="0"/>
              <a:t>Säuren </a:t>
            </a:r>
            <a:r>
              <a:rPr lang="de-DE" dirty="0" smtClean="0"/>
              <a:t>(auch „saure Lösungen“):</a:t>
            </a:r>
          </a:p>
          <a:p>
            <a:pPr marL="177800" indent="-177800">
              <a:buFont typeface="Arial" panose="020B0604020202020204" pitchFamily="34" charset="0"/>
              <a:buChar char="•"/>
            </a:pPr>
            <a:r>
              <a:rPr lang="de-DE" dirty="0" smtClean="0"/>
              <a:t>ändern die Farbe von Indikatoren und</a:t>
            </a:r>
          </a:p>
          <a:p>
            <a:pPr marL="177800" indent="-177800">
              <a:buFont typeface="Arial" panose="020B0604020202020204" pitchFamily="34" charset="0"/>
              <a:buChar char="•"/>
            </a:pPr>
            <a:r>
              <a:rPr lang="de-DE" dirty="0" smtClean="0"/>
              <a:t>leiten den elektrischen Strom.</a:t>
            </a:r>
          </a:p>
          <a:p>
            <a:endParaRPr lang="de-DE" dirty="0"/>
          </a:p>
          <a:p>
            <a:r>
              <a:rPr lang="de-DE" b="1" dirty="0" smtClean="0"/>
              <a:t>Laugen </a:t>
            </a:r>
            <a:r>
              <a:rPr lang="de-DE" dirty="0" smtClean="0"/>
              <a:t>(auch „basische Lösungen“):</a:t>
            </a:r>
          </a:p>
          <a:p>
            <a:pPr marL="177800" indent="-177800">
              <a:buFont typeface="Arial" panose="020B0604020202020204" pitchFamily="34" charset="0"/>
              <a:buChar char="•"/>
            </a:pPr>
            <a:r>
              <a:rPr lang="de-DE" dirty="0" smtClean="0"/>
              <a:t>fühlen sich seifig an,</a:t>
            </a:r>
          </a:p>
          <a:p>
            <a:pPr marL="177800" indent="-177800">
              <a:buFont typeface="Arial" panose="020B0604020202020204" pitchFamily="34" charset="0"/>
              <a:buChar char="•"/>
            </a:pPr>
            <a:r>
              <a:rPr lang="de-DE" dirty="0" smtClean="0"/>
              <a:t>ändern die Farbe von Indikatoren und</a:t>
            </a:r>
          </a:p>
          <a:p>
            <a:pPr marL="177800" indent="-177800">
              <a:buFont typeface="Arial" panose="020B0604020202020204" pitchFamily="34" charset="0"/>
              <a:buChar char="•"/>
            </a:pPr>
            <a:r>
              <a:rPr lang="de-DE" dirty="0" smtClean="0"/>
              <a:t>leiten den elektrischen Strom.</a:t>
            </a:r>
          </a:p>
          <a:p>
            <a:endParaRPr lang="de-DE" dirty="0"/>
          </a:p>
          <a:p>
            <a:r>
              <a:rPr lang="de-DE" sz="2400" dirty="0" smtClean="0"/>
              <a:t>Säuren und Laugen sind ätzend.</a:t>
            </a:r>
            <a:endParaRPr lang="de-DE" sz="2400" dirty="0"/>
          </a:p>
        </p:txBody>
      </p:sp>
      <p:sp>
        <p:nvSpPr>
          <p:cNvPr id="3" name="Foliennummernplatzhalter 2"/>
          <p:cNvSpPr>
            <a:spLocks noGrp="1"/>
          </p:cNvSpPr>
          <p:nvPr>
            <p:ph type="sldNum" sz="quarter" idx="12"/>
          </p:nvPr>
        </p:nvSpPr>
        <p:spPr/>
        <p:txBody>
          <a:bodyPr/>
          <a:lstStyle/>
          <a:p>
            <a:fld id="{649AAC7D-4B30-4604-BD35-0C4E56313D0D}" type="slidenum">
              <a:rPr lang="de-DE" smtClean="0"/>
              <a:t>30</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pic>
        <p:nvPicPr>
          <p:cNvPr id="7" name="Grafik 6"/>
          <p:cNvPicPr>
            <a:picLocks noChangeAspect="1"/>
          </p:cNvPicPr>
          <p:nvPr/>
        </p:nvPicPr>
        <p:blipFill>
          <a:blip r:embed="rId3"/>
          <a:stretch>
            <a:fillRect/>
          </a:stretch>
        </p:blipFill>
        <p:spPr>
          <a:xfrm>
            <a:off x="6569509" y="3879685"/>
            <a:ext cx="1072989" cy="1085182"/>
          </a:xfrm>
          <a:prstGeom prst="rect">
            <a:avLst/>
          </a:prstGeom>
        </p:spPr>
      </p:pic>
    </p:spTree>
    <p:extLst>
      <p:ext uri="{BB962C8B-B14F-4D97-AF65-F5344CB8AC3E}">
        <p14:creationId xmlns:p14="http://schemas.microsoft.com/office/powerpoint/2010/main" val="3525344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a:t>
            </a:r>
            <a:endParaRPr lang="de-DE" dirty="0"/>
          </a:p>
        </p:txBody>
      </p:sp>
      <p:sp>
        <p:nvSpPr>
          <p:cNvPr id="3" name="Inhaltsplatzhalter 2"/>
          <p:cNvSpPr>
            <a:spLocks noGrp="1"/>
          </p:cNvSpPr>
          <p:nvPr>
            <p:ph idx="1"/>
          </p:nvPr>
        </p:nvSpPr>
        <p:spPr/>
        <p:txBody>
          <a:bodyPr anchor="t"/>
          <a:lstStyle/>
          <a:p>
            <a:r>
              <a:rPr lang="de-DE" dirty="0" smtClean="0"/>
              <a:t>In der Kiste findest du eine weitere Probe, die Nr. 4.</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31</a:t>
            </a:fld>
            <a:endParaRPr lang="de-DE"/>
          </a:p>
        </p:txBody>
      </p:sp>
      <p:sp>
        <p:nvSpPr>
          <p:cNvPr id="8" name="Textplatzhalter 7"/>
          <p:cNvSpPr>
            <a:spLocks noGrp="1"/>
          </p:cNvSpPr>
          <p:nvPr>
            <p:ph type="body" sz="quarter" idx="15"/>
          </p:nvPr>
        </p:nvSpPr>
        <p:spPr/>
        <p:txBody>
          <a:bodyPr/>
          <a:lstStyle/>
          <a:p>
            <a:r>
              <a:rPr lang="de-DE" dirty="0"/>
              <a:t>Notiere, wie du als Experte </a:t>
            </a:r>
            <a:r>
              <a:rPr lang="de-DE" dirty="0" smtClean="0"/>
              <a:t>entscheiden würdest, ob es sich dabei um eine Säure, um Wasser oder um eine Lauge handelt.</a:t>
            </a:r>
            <a:endParaRPr lang="de-DE" dirty="0"/>
          </a:p>
        </p:txBody>
      </p:sp>
      <p:pic>
        <p:nvPicPr>
          <p:cNvPr id="10"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1"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Tree>
    <p:extLst>
      <p:ext uri="{BB962C8B-B14F-4D97-AF65-F5344CB8AC3E}">
        <p14:creationId xmlns:p14="http://schemas.microsoft.com/office/powerpoint/2010/main" val="1643940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32</a:t>
            </a:fld>
            <a:endParaRPr lang="de-DE"/>
          </a:p>
        </p:txBody>
      </p:sp>
    </p:spTree>
    <p:extLst>
      <p:ext uri="{BB962C8B-B14F-4D97-AF65-F5344CB8AC3E}">
        <p14:creationId xmlns:p14="http://schemas.microsoft.com/office/powerpoint/2010/main" val="3880519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33</a:t>
            </a:fld>
            <a:endParaRPr lang="de-DE"/>
          </a:p>
        </p:txBody>
      </p:sp>
    </p:spTree>
    <p:extLst>
      <p:ext uri="{BB962C8B-B14F-4D97-AF65-F5344CB8AC3E}">
        <p14:creationId xmlns:p14="http://schemas.microsoft.com/office/powerpoint/2010/main" val="2223385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Zwei der drei mit dieser Kiste gelernten Tests kannst du nicht einsetzen:</a:t>
            </a:r>
          </a:p>
          <a:p>
            <a:pPr marL="342900" indent="-342900">
              <a:buFont typeface="Arial" panose="020B0604020202020204" pitchFamily="34" charset="0"/>
              <a:buChar char="•"/>
            </a:pPr>
            <a:r>
              <a:rPr lang="de-DE" dirty="0" smtClean="0"/>
              <a:t>Fühl-Test</a:t>
            </a:r>
          </a:p>
          <a:p>
            <a:pPr marL="342900" indent="-342900">
              <a:buFont typeface="Arial" panose="020B0604020202020204" pitchFamily="34" charset="0"/>
              <a:buChar char="•"/>
            </a:pPr>
            <a:r>
              <a:rPr lang="de-DE" dirty="0" smtClean="0"/>
              <a:t>Leitfähigkeits-Test.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34</a:t>
            </a:fld>
            <a:endParaRPr lang="de-DE"/>
          </a:p>
        </p:txBody>
      </p:sp>
      <p:sp>
        <p:nvSpPr>
          <p:cNvPr id="4" name="Inhaltsplatzhalter 3"/>
          <p:cNvSpPr>
            <a:spLocks noGrp="1"/>
          </p:cNvSpPr>
          <p:nvPr>
            <p:ph sz="quarter" idx="14"/>
          </p:nvPr>
        </p:nvSpPr>
        <p:spPr/>
        <p:txBody>
          <a:bodyPr/>
          <a:lstStyle/>
          <a:p>
            <a:endParaRPr lang="de-DE"/>
          </a:p>
        </p:txBody>
      </p:sp>
      <p:sp>
        <p:nvSpPr>
          <p:cNvPr id="5" name="Textplatzhalter 4"/>
          <p:cNvSpPr>
            <a:spLocks noGrp="1"/>
          </p:cNvSpPr>
          <p:nvPr>
            <p:ph type="body" sz="quarter" idx="15"/>
          </p:nvPr>
        </p:nvSpPr>
        <p:spPr/>
        <p:txBody>
          <a:bodyPr/>
          <a:lstStyle/>
          <a:p>
            <a:r>
              <a:rPr lang="de-DE" dirty="0" smtClean="0"/>
              <a:t>Begründe, warum.</a:t>
            </a:r>
            <a:endParaRPr lang="de-DE" dirty="0"/>
          </a:p>
        </p:txBody>
      </p:sp>
    </p:spTree>
    <p:extLst>
      <p:ext uri="{BB962C8B-B14F-4D97-AF65-F5344CB8AC3E}">
        <p14:creationId xmlns:p14="http://schemas.microsoft.com/office/powerpoint/2010/main" val="496991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35</a:t>
            </a:fld>
            <a:endParaRPr lang="de-DE"/>
          </a:p>
        </p:txBody>
      </p:sp>
    </p:spTree>
    <p:extLst>
      <p:ext uri="{BB962C8B-B14F-4D97-AF65-F5344CB8AC3E}">
        <p14:creationId xmlns:p14="http://schemas.microsoft.com/office/powerpoint/2010/main" val="3149981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457200" indent="-457200">
              <a:buFont typeface="+mj-lt"/>
              <a:buAutoNum type="arabicPeriod"/>
            </a:pPr>
            <a:r>
              <a:rPr lang="de-DE" dirty="0" smtClean="0"/>
              <a:t>Mit dem Fühl-Test kann man nicht entscheiden, ob es sich um eine Säure oder Wasser handelt.</a:t>
            </a:r>
          </a:p>
          <a:p>
            <a:pPr marL="457200" indent="-457200">
              <a:buFont typeface="+mj-lt"/>
              <a:buAutoNum type="arabicPeriod"/>
            </a:pPr>
            <a:endParaRPr lang="de-DE" dirty="0"/>
          </a:p>
          <a:p>
            <a:pPr marL="457200" indent="-457200">
              <a:buFont typeface="+mj-lt"/>
              <a:buAutoNum type="arabicPeriod"/>
            </a:pPr>
            <a:r>
              <a:rPr lang="de-DE" dirty="0" smtClean="0"/>
              <a:t>Mit dem Test auf Leitfähigkeit kann man nicht entscheiden, ob eine Säure oder eine Lauge vorliegt, beide leiten den Strom. </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36</a:t>
            </a:fld>
            <a:endParaRPr lang="de-DE"/>
          </a:p>
        </p:txBody>
      </p:sp>
    </p:spTree>
    <p:extLst>
      <p:ext uri="{BB962C8B-B14F-4D97-AF65-F5344CB8AC3E}">
        <p14:creationId xmlns:p14="http://schemas.microsoft.com/office/powerpoint/2010/main" val="2607183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37</a:t>
            </a:fld>
            <a:endParaRPr lang="de-DE"/>
          </a:p>
        </p:txBody>
      </p:sp>
    </p:spTree>
    <p:extLst>
      <p:ext uri="{BB962C8B-B14F-4D97-AF65-F5344CB8AC3E}">
        <p14:creationId xmlns:p14="http://schemas.microsoft.com/office/powerpoint/2010/main" val="2458939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Nur der Indikator hilft. Je nach Farbe kann die Lösung eindeutig als Säure, Lauge oder dazwischen liegend identifiziert werden.</a:t>
            </a:r>
          </a:p>
          <a:p>
            <a:endParaRPr lang="de-DE" dirty="0"/>
          </a:p>
          <a:p>
            <a:r>
              <a:rPr lang="de-DE" dirty="0" smtClean="0"/>
              <a:t>Bei Probe 4 handelt es sich um eine verdünnte Lösung von Geschirr-Reiniger.</a:t>
            </a:r>
          </a:p>
          <a:p>
            <a:endParaRPr lang="de-DE" dirty="0"/>
          </a:p>
          <a:p>
            <a:r>
              <a:rPr lang="de-DE" dirty="0" smtClean="0">
                <a:solidFill>
                  <a:schemeClr val="bg2"/>
                </a:solidFill>
              </a:rPr>
              <a:t>Die Indikator-Lösung färbt sich blau, </a:t>
            </a:r>
            <a:r>
              <a:rPr lang="de-DE" dirty="0" smtClean="0"/>
              <a:t>also reinigt man Geschirr mit einer Lauge.</a:t>
            </a:r>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38</a:t>
            </a:fld>
            <a:endParaRPr lang="de-DE"/>
          </a:p>
        </p:txBody>
      </p:sp>
    </p:spTree>
    <p:extLst>
      <p:ext uri="{BB962C8B-B14F-4D97-AF65-F5344CB8AC3E}">
        <p14:creationId xmlns:p14="http://schemas.microsoft.com/office/powerpoint/2010/main" val="3137962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Selbsteinschätzung</a:t>
            </a:r>
            <a:endParaRPr lang="de-DE" dirty="0"/>
          </a:p>
        </p:txBody>
      </p:sp>
      <p:sp>
        <p:nvSpPr>
          <p:cNvPr id="3" name="Foliennummernplatzhalter 2"/>
          <p:cNvSpPr>
            <a:spLocks noGrp="1"/>
          </p:cNvSpPr>
          <p:nvPr>
            <p:ph type="sldNum" sz="quarter" idx="10"/>
          </p:nvPr>
        </p:nvSpPr>
        <p:spPr/>
        <p:txBody>
          <a:bodyPr/>
          <a:lstStyle/>
          <a:p>
            <a:fld id="{649AAC7D-4B30-4604-BD35-0C4E56313D0D}" type="slidenum">
              <a:rPr lang="de-DE" smtClean="0"/>
              <a:pPr/>
              <a:t>39</a:t>
            </a:fld>
            <a:endParaRPr lang="de-DE" dirty="0"/>
          </a:p>
        </p:txBody>
      </p:sp>
      <p:sp>
        <p:nvSpPr>
          <p:cNvPr id="4" name="Textplatzhalter 3"/>
          <p:cNvSpPr>
            <a:spLocks noGrp="1"/>
          </p:cNvSpPr>
          <p:nvPr>
            <p:ph type="body" sz="quarter" idx="11"/>
          </p:nvPr>
        </p:nvSpPr>
        <p:spPr/>
        <p:txBody>
          <a:bodyPr/>
          <a:lstStyle/>
          <a:p>
            <a:r>
              <a:rPr lang="de-DE" dirty="0" smtClean="0"/>
              <a:t>Wie sicher kannst du typische Eigenschaften von Säuren und Laugen beschreiben?</a:t>
            </a:r>
            <a:endParaRPr lang="de-DE" dirty="0"/>
          </a:p>
        </p:txBody>
      </p:sp>
      <p:sp>
        <p:nvSpPr>
          <p:cNvPr id="5" name="Textplatzhalter 4"/>
          <p:cNvSpPr>
            <a:spLocks noGrp="1"/>
          </p:cNvSpPr>
          <p:nvPr>
            <p:ph type="body" sz="quarter" idx="12"/>
          </p:nvPr>
        </p:nvSpPr>
        <p:spPr/>
        <p:txBody>
          <a:bodyPr/>
          <a:lstStyle/>
          <a:p>
            <a:r>
              <a:rPr lang="de-DE" dirty="0"/>
              <a:t>Hast du ein grünes Smiley gewählt, freu dich, alles perfekt.</a:t>
            </a:r>
          </a:p>
          <a:p>
            <a:r>
              <a:rPr lang="de-DE" dirty="0"/>
              <a:t>Hast du ein gelbes Smiley gewählt, schau dir nochmals die Lösung auf Seite </a:t>
            </a:r>
            <a:r>
              <a:rPr lang="de-DE" dirty="0" smtClean="0"/>
              <a:t>30 </a:t>
            </a:r>
            <a:r>
              <a:rPr lang="de-DE" dirty="0"/>
              <a:t>an.</a:t>
            </a:r>
          </a:p>
          <a:p>
            <a:r>
              <a:rPr lang="de-DE" dirty="0"/>
              <a:t>Hast du ein rotes Smiley gewählt, frag den Betreuer bzw. Lehrer nach einem Rat</a:t>
            </a:r>
            <a:r>
              <a:rPr lang="de-DE" dirty="0" smtClean="0"/>
              <a:t>.</a:t>
            </a:r>
            <a:endParaRPr lang="de-DE" dirty="0"/>
          </a:p>
        </p:txBody>
      </p:sp>
    </p:spTree>
    <p:extLst>
      <p:ext uri="{BB962C8B-B14F-4D97-AF65-F5344CB8AC3E}">
        <p14:creationId xmlns:p14="http://schemas.microsoft.com/office/powerpoint/2010/main" val="7917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a:t>
            </a:fld>
            <a:endParaRPr lang="de-DE"/>
          </a:p>
        </p:txBody>
      </p:sp>
    </p:spTree>
    <p:extLst>
      <p:ext uri="{BB962C8B-B14F-4D97-AF65-F5344CB8AC3E}">
        <p14:creationId xmlns:p14="http://schemas.microsoft.com/office/powerpoint/2010/main" val="4092016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40</a:t>
            </a:fld>
            <a:endParaRPr lang="de-DE"/>
          </a:p>
        </p:txBody>
      </p:sp>
    </p:spTree>
    <p:extLst>
      <p:ext uri="{BB962C8B-B14F-4D97-AF65-F5344CB8AC3E}">
        <p14:creationId xmlns:p14="http://schemas.microsoft.com/office/powerpoint/2010/main" val="903420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Indikatoren</a:t>
            </a:r>
            <a:endParaRPr lang="de-DE" dirty="0"/>
          </a:p>
        </p:txBody>
      </p:sp>
      <p:sp>
        <p:nvSpPr>
          <p:cNvPr id="3" name="Inhaltsplatzhalter 2"/>
          <p:cNvSpPr>
            <a:spLocks noGrp="1"/>
          </p:cNvSpPr>
          <p:nvPr>
            <p:ph idx="1"/>
          </p:nvPr>
        </p:nvSpPr>
        <p:spPr/>
        <p:txBody>
          <a:bodyPr/>
          <a:lstStyle/>
          <a:p>
            <a:r>
              <a:rPr lang="de-DE" sz="1800" dirty="0" smtClean="0"/>
              <a:t>Früher, als man Indikatoren noch nicht kannte, haben Chemiker (Alchemisten) Stoffe oft geschmeckt, um auf sauren oder seifigen Geschmack zu testen. Das ging nicht ohne gesundheitliche Schäden ab, denn konzentrierte Säuren waren durchaus bekannt.</a:t>
            </a:r>
          </a:p>
          <a:p>
            <a:endParaRPr lang="de-DE" sz="1800" dirty="0" smtClean="0"/>
          </a:p>
          <a:p>
            <a:r>
              <a:rPr lang="de-DE" sz="1800" dirty="0" smtClean="0"/>
              <a:t>Heute ist weder Fühlen noch Schmecken von Chemikalien nötig.</a:t>
            </a:r>
            <a:br>
              <a:rPr lang="de-DE" sz="1800" dirty="0" smtClean="0"/>
            </a:br>
            <a:r>
              <a:rPr lang="de-DE" sz="1800" dirty="0" smtClean="0">
                <a:solidFill>
                  <a:schemeClr val="accent1"/>
                </a:solidFill>
              </a:rPr>
              <a:t>Es ist in der Chemie sogar streng verboten.</a:t>
            </a:r>
          </a:p>
          <a:p>
            <a:endParaRPr lang="de-DE" sz="1800" dirty="0" smtClean="0"/>
          </a:p>
          <a:p>
            <a:r>
              <a:rPr lang="de-DE" sz="1800" dirty="0" smtClean="0"/>
              <a:t>Moderne Chemiker kennen viele Indikator-Stoffe. In der Kiste wird ein Gemisch aus mehreren Farbstoffen verwendet, sogenannter Universal-Indikator.</a:t>
            </a:r>
          </a:p>
          <a:p>
            <a:endParaRPr lang="de-DE" sz="1800" dirty="0"/>
          </a:p>
          <a:p>
            <a:r>
              <a:rPr lang="de-DE" sz="1800" dirty="0" smtClean="0"/>
              <a:t>Viele Pflanzen-Farbstoffe können als Indikator benutzt werden. Vielleicht kannst du deine Lehrkraft überzeugen, dass du ein paar Pflanzenfarbstoffe testen darfst.</a:t>
            </a:r>
            <a:endParaRPr lang="de-DE" sz="1800" dirty="0"/>
          </a:p>
        </p:txBody>
      </p:sp>
      <p:sp>
        <p:nvSpPr>
          <p:cNvPr id="4" name="Foliennummernplatzhalter 3"/>
          <p:cNvSpPr>
            <a:spLocks noGrp="1"/>
          </p:cNvSpPr>
          <p:nvPr>
            <p:ph type="sldNum" sz="quarter" idx="12"/>
          </p:nvPr>
        </p:nvSpPr>
        <p:spPr/>
        <p:txBody>
          <a:bodyPr/>
          <a:lstStyle/>
          <a:p>
            <a:fld id="{649AAC7D-4B30-4604-BD35-0C4E56313D0D}" type="slidenum">
              <a:rPr lang="de-DE" smtClean="0"/>
              <a:t>41</a:t>
            </a:fld>
            <a:endParaRPr lang="de-DE"/>
          </a:p>
        </p:txBody>
      </p:sp>
      <p:pic>
        <p:nvPicPr>
          <p:cNvPr id="6" name="Inhaltsplatzhalter 10"/>
          <p:cNvPicPr>
            <a:picLocks noGrp="1" noChangeAspect="1"/>
          </p:cNvPicPr>
          <p:nvPr>
            <p:ph sz="quarter" idx="13"/>
          </p:nvPr>
        </p:nvPicPr>
        <p:blipFill>
          <a:blip r:embed="rId2"/>
          <a:stretch>
            <a:fillRect/>
          </a:stretch>
        </p:blipFill>
        <p:spPr>
          <a:xfrm>
            <a:off x="614682" y="503238"/>
            <a:ext cx="534349" cy="900112"/>
          </a:xfrm>
          <a:prstGeom prst="rect">
            <a:avLst/>
          </a:prstGeom>
        </p:spPr>
      </p:pic>
      <p:sp>
        <p:nvSpPr>
          <p:cNvPr id="5" name="Textfeld 4"/>
          <p:cNvSpPr txBox="1"/>
          <p:nvPr/>
        </p:nvSpPr>
        <p:spPr>
          <a:xfrm>
            <a:off x="6351106" y="5993296"/>
            <a:ext cx="3190462" cy="369332"/>
          </a:xfrm>
          <a:prstGeom prst="rect">
            <a:avLst/>
          </a:prstGeom>
          <a:noFill/>
        </p:spPr>
        <p:txBody>
          <a:bodyPr wrap="square" rtlCol="0">
            <a:spAutoFit/>
          </a:bodyPr>
          <a:lstStyle/>
          <a:p>
            <a:pPr algn="r"/>
            <a:r>
              <a:rPr lang="de-DE" dirty="0" smtClean="0">
                <a:solidFill>
                  <a:schemeClr val="tx2"/>
                </a:solidFill>
              </a:rPr>
              <a:t>Beachte auch die Rückseite.</a:t>
            </a:r>
            <a:endParaRPr lang="de-DE" dirty="0">
              <a:solidFill>
                <a:schemeClr val="tx2"/>
              </a:solidFill>
            </a:endParaRPr>
          </a:p>
        </p:txBody>
      </p:sp>
    </p:spTree>
    <p:extLst>
      <p:ext uri="{BB962C8B-B14F-4D97-AF65-F5344CB8AC3E}">
        <p14:creationId xmlns:p14="http://schemas.microsoft.com/office/powerpoint/2010/main" val="1530370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„seifige“ Gefühl bei Laugen</a:t>
            </a:r>
            <a:endParaRPr lang="de-DE" dirty="0"/>
          </a:p>
        </p:txBody>
      </p:sp>
      <p:sp>
        <p:nvSpPr>
          <p:cNvPr id="3" name="Inhaltsplatzhalter 2"/>
          <p:cNvSpPr>
            <a:spLocks noGrp="1"/>
          </p:cNvSpPr>
          <p:nvPr>
            <p:ph idx="1"/>
          </p:nvPr>
        </p:nvSpPr>
        <p:spPr/>
        <p:txBody>
          <a:bodyPr/>
          <a:lstStyle/>
          <a:p>
            <a:pPr marL="0" indent="0">
              <a:buNone/>
            </a:pPr>
            <a:r>
              <a:rPr lang="de-DE" sz="1800" dirty="0" smtClean="0"/>
              <a:t>Das typische Gefühl, das sich beim Anfassen von Laugen einstellt, beruht darauf, dass sie die oberste Hautschicht aus toten Zellen (die Hornhaut) </a:t>
            </a:r>
            <a:r>
              <a:rPr lang="de-DE" sz="1800" dirty="0" err="1" smtClean="0"/>
              <a:t>anlösen</a:t>
            </a:r>
            <a:r>
              <a:rPr lang="de-DE" sz="1800" dirty="0" smtClean="0"/>
              <a:t>.</a:t>
            </a:r>
          </a:p>
          <a:p>
            <a:pPr marL="0" indent="0">
              <a:buNone/>
            </a:pPr>
            <a:endParaRPr lang="de-DE" sz="1800" dirty="0" smtClean="0"/>
          </a:p>
          <a:p>
            <a:pPr marL="0" indent="0">
              <a:buNone/>
            </a:pPr>
            <a:r>
              <a:rPr lang="de-DE" sz="1800" dirty="0" smtClean="0"/>
              <a:t>Bei stark verdünnten Laugen, wie im vorliegenden Fall, ist das kein Problem. </a:t>
            </a:r>
            <a:endParaRPr lang="de-DE" sz="1800" dirty="0" smtClean="0">
              <a:solidFill>
                <a:schemeClr val="accent1"/>
              </a:solidFill>
            </a:endParaRPr>
          </a:p>
          <a:p>
            <a:pPr marL="0" indent="0">
              <a:buNone/>
            </a:pPr>
            <a:endParaRPr lang="de-DE" sz="1800" dirty="0" smtClean="0"/>
          </a:p>
          <a:p>
            <a:pPr marL="0" indent="0">
              <a:buNone/>
            </a:pPr>
            <a:r>
              <a:rPr lang="de-DE" sz="1800" dirty="0" smtClean="0"/>
              <a:t>Der Versuch soll dennoch zeigen, dass Laugen gefährlich sein können. Sie werden gerne unterschätzt, da sie im Alltag seltener vorkommen als Säuren. Ein Spritzer in die Augen ist durchaus gefährlicher als ein Säure-Spritzer.</a:t>
            </a:r>
          </a:p>
          <a:p>
            <a:pPr marL="0" indent="0">
              <a:buNone/>
            </a:pPr>
            <a:endParaRPr lang="de-DE" sz="1800" dirty="0"/>
          </a:p>
          <a:p>
            <a:pPr marL="0" indent="0">
              <a:buNone/>
            </a:pPr>
            <a:endParaRPr lang="de-DE" sz="1800" dirty="0"/>
          </a:p>
          <a:p>
            <a:pPr marL="0" indent="0">
              <a:buNone/>
            </a:pPr>
            <a:r>
              <a:rPr lang="de-DE" sz="1800" b="1" dirty="0" smtClean="0"/>
              <a:t>Deshalb:</a:t>
            </a:r>
          </a:p>
          <a:p>
            <a:pPr marL="0" indent="0">
              <a:buNone/>
            </a:pPr>
            <a:r>
              <a:rPr lang="de-DE" sz="1800" b="1" dirty="0" smtClean="0">
                <a:solidFill>
                  <a:schemeClr val="bg2"/>
                </a:solidFill>
              </a:rPr>
              <a:t>Immer sorgfältig arbeiten und stets Schutzbrille tragen.</a:t>
            </a:r>
            <a:endParaRPr lang="de-DE" sz="1800" b="1" dirty="0">
              <a:solidFill>
                <a:schemeClr val="bg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42</a:t>
            </a:fld>
            <a:endParaRPr lang="de-DE"/>
          </a:p>
        </p:txBody>
      </p:sp>
      <p:pic>
        <p:nvPicPr>
          <p:cNvPr id="6" name="Inhaltsplatzhalter 10"/>
          <p:cNvPicPr>
            <a:picLocks noGrp="1" noChangeAspect="1"/>
          </p:cNvPicPr>
          <p:nvPr>
            <p:ph sz="quarter" idx="13"/>
          </p:nvPr>
        </p:nvPicPr>
        <p:blipFill>
          <a:blip r:embed="rId2"/>
          <a:stretch>
            <a:fillRect/>
          </a:stretch>
        </p:blipFill>
        <p:spPr>
          <a:xfrm>
            <a:off x="614682" y="503238"/>
            <a:ext cx="534349" cy="900112"/>
          </a:xfrm>
          <a:prstGeom prst="rect">
            <a:avLst/>
          </a:prstGeom>
        </p:spPr>
      </p:pic>
      <p:sp>
        <p:nvSpPr>
          <p:cNvPr id="5" name="Inhaltsplatzhalter 4"/>
          <p:cNvSpPr>
            <a:spLocks noGrp="1"/>
          </p:cNvSpPr>
          <p:nvPr>
            <p:ph sz="quarter" idx="14"/>
          </p:nvPr>
        </p:nvSpPr>
        <p:spPr/>
        <p:txBody>
          <a:bodyPr/>
          <a:lstStyle/>
          <a:p>
            <a:endParaRPr lang="de-DE"/>
          </a:p>
        </p:txBody>
      </p:sp>
      <p:pic>
        <p:nvPicPr>
          <p:cNvPr id="11" name="Inhaltsplatzhalter 10"/>
          <p:cNvPicPr>
            <a:picLocks noGrp="1" noChangeAspect="1"/>
          </p:cNvPicPr>
          <p:nvPr>
            <p:ph sz="quarter" idx="16"/>
          </p:nvPr>
        </p:nvPicPr>
        <p:blipFill>
          <a:blip r:embed="rId3"/>
          <a:stretch>
            <a:fillRect/>
          </a:stretch>
        </p:blipFill>
        <p:spPr>
          <a:xfrm>
            <a:off x="450045" y="3743325"/>
            <a:ext cx="863622" cy="900113"/>
          </a:xfrm>
          <a:prstGeom prst="rect">
            <a:avLst/>
          </a:prstGeom>
        </p:spPr>
      </p:pic>
      <p:pic>
        <p:nvPicPr>
          <p:cNvPr id="10" name="Inhaltsplatzhalter 9"/>
          <p:cNvPicPr>
            <a:picLocks noGrp="1" noChangeAspect="1"/>
          </p:cNvPicPr>
          <p:nvPr>
            <p:ph sz="quarter" idx="17"/>
          </p:nvPr>
        </p:nvPicPr>
        <p:blipFill>
          <a:blip r:embed="rId4"/>
          <a:stretch>
            <a:fillRect/>
          </a:stretch>
        </p:blipFill>
        <p:spPr>
          <a:xfrm>
            <a:off x="433761" y="5010664"/>
            <a:ext cx="896190" cy="597460"/>
          </a:xfrm>
          <a:prstGeom prst="rect">
            <a:avLst/>
          </a:prstGeom>
        </p:spPr>
      </p:pic>
      <p:pic>
        <p:nvPicPr>
          <p:cNvPr id="12" name="Inhaltsplatzhalter 22"/>
          <p:cNvPicPr>
            <a:picLocks noGrp="1" noChangeAspect="1"/>
          </p:cNvPicPr>
          <p:nvPr>
            <p:ph sz="quarter" idx="15"/>
          </p:nvPr>
        </p:nvPicPr>
        <p:blipFill>
          <a:blip r:embed="rId5"/>
          <a:stretch>
            <a:fillRect/>
          </a:stretch>
        </p:blipFill>
        <p:spPr>
          <a:prstGeom prst="rect">
            <a:avLst/>
          </a:prstGeom>
        </p:spPr>
      </p:pic>
    </p:spTree>
    <p:extLst>
      <p:ext uri="{BB962C8B-B14F-4D97-AF65-F5344CB8AC3E}">
        <p14:creationId xmlns:p14="http://schemas.microsoft.com/office/powerpoint/2010/main" val="2739105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Die Lösungen aus der Zellkultur-Platte können in den Ausguss gegeben werden.</a:t>
            </a:r>
          </a:p>
          <a:p>
            <a:r>
              <a:rPr lang="de-DE" dirty="0" smtClean="0"/>
              <a:t>Die Zellkultur-Platte mehrmals gründlich mit Wasser ausspülen, abtrocknen und zurück in die Kiste räumen.</a:t>
            </a:r>
          </a:p>
          <a:p>
            <a:r>
              <a:rPr lang="de-DE" dirty="0"/>
              <a:t>Keine leeren Flaschen zurück in die Kiste </a:t>
            </a:r>
            <a:r>
              <a:rPr lang="de-DE" dirty="0" smtClean="0"/>
              <a:t>räumen: sollten die Lösungen nach deinem Versuch leer sein, dann teile das bitte deinem Betreuer bzw. deiner Lehrkraft mit, damit diese wieder aufgefüllt werden.</a:t>
            </a:r>
          </a:p>
          <a:p>
            <a:r>
              <a:rPr lang="de-DE" dirty="0" smtClean="0"/>
              <a:t>Stecke die Isolierkappen zurück auf die Drähte des Leitfähigkeitstesters.</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43</a:t>
            </a:fld>
            <a:endParaRPr lang="de-DE"/>
          </a:p>
        </p:txBody>
      </p:sp>
    </p:spTree>
    <p:extLst>
      <p:ext uri="{BB962C8B-B14F-4D97-AF65-F5344CB8AC3E}">
        <p14:creationId xmlns:p14="http://schemas.microsoft.com/office/powerpoint/2010/main" val="2799913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44</a:t>
            </a:fld>
            <a:endParaRPr lang="de-DE"/>
          </a:p>
        </p:txBody>
      </p:sp>
    </p:spTree>
    <p:extLst>
      <p:ext uri="{BB962C8B-B14F-4D97-AF65-F5344CB8AC3E}">
        <p14:creationId xmlns:p14="http://schemas.microsoft.com/office/powerpoint/2010/main" val="3652445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u="sng" dirty="0"/>
              <a:t>Bildquellen</a:t>
            </a:r>
            <a:r>
              <a:rPr lang="de-DE" dirty="0"/>
              <a:t>:</a:t>
            </a:r>
          </a:p>
          <a:p>
            <a:r>
              <a:rPr lang="de-DE" dirty="0"/>
              <a:t>[1]: http://www.feuerwehr-elze.de/2011/11/01/einsaetze/unfall-gefahrguttransporter-a7-berkhof-schwarmstedt/ </a:t>
            </a:r>
          </a:p>
          <a:p>
            <a:r>
              <a:rPr lang="de-DE" dirty="0"/>
              <a:t>http://www.feuerwehr-elze.de/wp-content/gallery/einsatze-2011/2011-11-01_altoel-transporter_1.jpg, Stand 14.04.2016 </a:t>
            </a:r>
            <a:endParaRPr lang="de-DE" dirty="0" smtClean="0"/>
          </a:p>
          <a:p>
            <a:endParaRPr lang="de-DE" dirty="0"/>
          </a:p>
          <a:p>
            <a:r>
              <a:rPr lang="de-DE" dirty="0"/>
              <a:t>Alle Graphiken wurden in der Abteilung Didaktik der Chemie, Universität Bayreuth erstellt</a:t>
            </a:r>
            <a:r>
              <a:rPr lang="de-DE" dirty="0" smtClean="0"/>
              <a:t>.</a:t>
            </a:r>
            <a:endParaRPr lang="de-DE" dirty="0"/>
          </a:p>
        </p:txBody>
      </p:sp>
      <p:sp>
        <p:nvSpPr>
          <p:cNvPr id="3" name="Foliennummernplatzhalter 2"/>
          <p:cNvSpPr>
            <a:spLocks noGrp="1"/>
          </p:cNvSpPr>
          <p:nvPr>
            <p:ph type="sldNum" sz="quarter" idx="12"/>
          </p:nvPr>
        </p:nvSpPr>
        <p:spPr/>
        <p:txBody>
          <a:bodyPr/>
          <a:lstStyle/>
          <a:p>
            <a:fld id="{512B0DB9-0322-4ED9-940E-5222A7C612BE}" type="slidenum">
              <a:rPr lang="de-DE" smtClean="0"/>
              <a:pPr/>
              <a:t>45</a:t>
            </a:fld>
            <a:endParaRPr lang="de-DE"/>
          </a:p>
        </p:txBody>
      </p:sp>
      <p:sp>
        <p:nvSpPr>
          <p:cNvPr id="4" name="Inhaltsplatzhalter 3"/>
          <p:cNvSpPr>
            <a:spLocks noGrp="1"/>
          </p:cNvSpPr>
          <p:nvPr>
            <p:ph idx="13"/>
          </p:nvPr>
        </p:nvSpPr>
        <p:spPr/>
        <p:txBody>
          <a:bodyPr/>
          <a:lstStyle/>
          <a:p>
            <a:r>
              <a:rPr lang="de-DE" dirty="0"/>
              <a:t>Diese Anleitung wurde gefertigt von</a:t>
            </a:r>
            <a:br>
              <a:rPr lang="de-DE" dirty="0"/>
            </a:br>
            <a:r>
              <a:rPr lang="de-DE" b="1" dirty="0" smtClean="0">
                <a:latin typeface="Arial" charset="0"/>
              </a:rPr>
              <a:t>Ulrike Borken </a:t>
            </a:r>
            <a:r>
              <a:rPr lang="de-DE" dirty="0" smtClean="0">
                <a:latin typeface="Arial" charset="0"/>
              </a:rPr>
              <a:t>und</a:t>
            </a:r>
            <a:r>
              <a:rPr lang="de-DE" b="1" dirty="0" smtClean="0">
                <a:latin typeface="Arial" charset="0"/>
              </a:rPr>
              <a:t> Martina Fischer</a:t>
            </a:r>
            <a:r>
              <a:rPr lang="de-DE" dirty="0" smtClean="0"/>
              <a:t>.</a:t>
            </a:r>
            <a:r>
              <a:rPr lang="de-DE" dirty="0"/>
              <a:t/>
            </a:r>
            <a:br>
              <a:rPr lang="de-DE" dirty="0"/>
            </a:br>
            <a:r>
              <a:rPr lang="de-DE" dirty="0"/>
              <a:t>Im Rahmen des AK Selbst Organisiertes Lernen (SOL)</a:t>
            </a:r>
          </a:p>
          <a:p>
            <a:r>
              <a:rPr lang="de-DE" dirty="0"/>
              <a:t>in der Abteilung für Didaktik der Chemie</a:t>
            </a:r>
            <a:br>
              <a:rPr lang="de-DE" dirty="0"/>
            </a:br>
            <a:r>
              <a:rPr lang="de-DE" dirty="0"/>
              <a:t>an der Universität Bayreuth</a:t>
            </a:r>
            <a:r>
              <a:rPr lang="de-DE" dirty="0" smtClean="0"/>
              <a:t>.</a:t>
            </a:r>
            <a:endParaRPr lang="de-DE" dirty="0"/>
          </a:p>
        </p:txBody>
      </p:sp>
    </p:spTree>
    <p:extLst>
      <p:ext uri="{BB962C8B-B14F-4D97-AF65-F5344CB8AC3E}">
        <p14:creationId xmlns:p14="http://schemas.microsoft.com/office/powerpoint/2010/main" val="207837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Du kannst schon:</a:t>
            </a:r>
            <a:endParaRPr lang="de-DE" dirty="0"/>
          </a:p>
        </p:txBody>
      </p:sp>
      <p:sp>
        <p:nvSpPr>
          <p:cNvPr id="3" name="Inhaltsplatzhalter 2"/>
          <p:cNvSpPr>
            <a:spLocks noGrp="1"/>
          </p:cNvSpPr>
          <p:nvPr>
            <p:ph idx="1"/>
          </p:nvPr>
        </p:nvSpPr>
        <p:spPr/>
        <p:txBody>
          <a:bodyPr/>
          <a:lstStyle/>
          <a:p>
            <a:endParaRPr lang="de-DE" dirty="0" smtClean="0"/>
          </a:p>
          <a:p>
            <a:r>
              <a:rPr lang="de-DE" dirty="0" smtClean="0"/>
              <a:t>… </a:t>
            </a:r>
            <a:r>
              <a:rPr lang="de-DE" dirty="0"/>
              <a:t>die allgemeinen Sicherheits- und Schutz-Maßnahmen zum Arbeiten im Labor anwenden</a:t>
            </a:r>
            <a:r>
              <a:rPr lang="de-DE" dirty="0" smtClean="0"/>
              <a:t>.</a:t>
            </a:r>
          </a:p>
          <a:p>
            <a:endParaRPr lang="de-DE" dirty="0" smtClean="0"/>
          </a:p>
          <a:p>
            <a:endParaRPr lang="de-DE" dirty="0"/>
          </a:p>
          <a:p>
            <a:r>
              <a:rPr lang="de-DE" dirty="0" smtClean="0"/>
              <a:t>… wissenschaftliche </a:t>
            </a:r>
            <a:r>
              <a:rPr lang="de-DE" dirty="0"/>
              <a:t>Notizen machen (protokollieren</a:t>
            </a:r>
            <a:r>
              <a:rPr lang="de-DE" dirty="0" smtClean="0"/>
              <a:t>).</a:t>
            </a:r>
          </a:p>
          <a:p>
            <a:pPr marL="0" indent="0">
              <a:buNone/>
            </a:pPr>
            <a:endParaRPr lang="de-DE" dirty="0">
              <a:solidFill>
                <a:schemeClr val="accent2"/>
              </a:solidFill>
            </a:endParaRPr>
          </a:p>
          <a:p>
            <a:endParaRPr lang="de-DE" dirty="0" smtClean="0"/>
          </a:p>
        </p:txBody>
      </p:sp>
      <p:sp>
        <p:nvSpPr>
          <p:cNvPr id="4" name="Foliennummernplatzhalter 3"/>
          <p:cNvSpPr>
            <a:spLocks noGrp="1"/>
          </p:cNvSpPr>
          <p:nvPr>
            <p:ph type="sldNum" sz="quarter" idx="12"/>
          </p:nvPr>
        </p:nvSpPr>
        <p:spPr/>
        <p:txBody>
          <a:bodyPr/>
          <a:lstStyle/>
          <a:p>
            <a:fld id="{649AAC7D-4B30-4604-BD35-0C4E56313D0D}" type="slidenum">
              <a:rPr lang="de-DE" smtClean="0"/>
              <a:pPr/>
              <a:t>5</a:t>
            </a:fld>
            <a:endParaRPr lang="de-DE"/>
          </a:p>
        </p:txBody>
      </p:sp>
      <p:sp>
        <p:nvSpPr>
          <p:cNvPr id="9" name="Inhaltsplatzhalter 8"/>
          <p:cNvSpPr>
            <a:spLocks noGrp="1"/>
          </p:cNvSpPr>
          <p:nvPr>
            <p:ph sz="quarter" idx="17"/>
          </p:nvPr>
        </p:nvSpPr>
        <p:spPr/>
        <p:txBody>
          <a:bodyPr/>
          <a:lstStyle/>
          <a:p>
            <a:endParaRPr lang="de-DE"/>
          </a:p>
        </p:txBody>
      </p:sp>
      <p:pic>
        <p:nvPicPr>
          <p:cNvPr id="10" name="Inhaltsplatzhalter 17"/>
          <p:cNvPicPr>
            <a:picLocks noGrp="1" noChangeAspect="1"/>
          </p:cNvPicPr>
          <p:nvPr>
            <p:ph sz="quarter" idx="13"/>
          </p:nvPr>
        </p:nvPicPr>
        <p:blipFill>
          <a:blip r:embed="rId2"/>
          <a:stretch>
            <a:fillRect/>
          </a:stretch>
        </p:blipFill>
        <p:spPr>
          <a:xfrm>
            <a:off x="476537" y="503238"/>
            <a:ext cx="810639" cy="900112"/>
          </a:xfrm>
          <a:prstGeom prst="rect">
            <a:avLst/>
          </a:prstGeom>
        </p:spPr>
      </p:pic>
      <p:pic>
        <p:nvPicPr>
          <p:cNvPr id="11" name="Inhaltsplatzhalter 12"/>
          <p:cNvPicPr>
            <a:picLocks noGrp="1" noChangeAspect="1"/>
          </p:cNvPicPr>
          <p:nvPr>
            <p:ph sz="quarter" idx="14"/>
          </p:nvPr>
        </p:nvPicPr>
        <p:blipFill>
          <a:blip r:embed="rId3"/>
          <a:stretch>
            <a:fillRect/>
          </a:stretch>
        </p:blipFill>
        <p:spPr>
          <a:xfrm>
            <a:off x="431800" y="1662916"/>
            <a:ext cx="900113" cy="596880"/>
          </a:xfrm>
          <a:prstGeom prst="rect">
            <a:avLst/>
          </a:prstGeom>
        </p:spPr>
      </p:pic>
      <p:pic>
        <p:nvPicPr>
          <p:cNvPr id="12" name="Inhaltsplatzhalter 12"/>
          <p:cNvPicPr>
            <a:picLocks noGrp="1" noChangeAspect="1"/>
          </p:cNvPicPr>
          <p:nvPr>
            <p:ph sz="quarter" idx="15"/>
          </p:nvPr>
        </p:nvPicPr>
        <p:blipFill>
          <a:blip r:embed="rId4"/>
          <a:stretch>
            <a:fillRect/>
          </a:stretch>
        </p:blipFill>
        <p:spPr>
          <a:xfrm>
            <a:off x="489001" y="2627313"/>
            <a:ext cx="785711" cy="900112"/>
          </a:xfrm>
          <a:prstGeom prst="rect">
            <a:avLst/>
          </a:prstGeom>
        </p:spPr>
      </p:pic>
      <p:sp>
        <p:nvSpPr>
          <p:cNvPr id="5" name="Inhaltsplatzhalter 4"/>
          <p:cNvSpPr>
            <a:spLocks noGrp="1"/>
          </p:cNvSpPr>
          <p:nvPr>
            <p:ph sz="quarter" idx="16"/>
          </p:nvPr>
        </p:nvSpPr>
        <p:spPr/>
        <p:txBody>
          <a:bodyPr/>
          <a:lstStyle/>
          <a:p>
            <a:endParaRPr lang="de-DE"/>
          </a:p>
        </p:txBody>
      </p:sp>
    </p:spTree>
    <p:extLst>
      <p:ext uri="{BB962C8B-B14F-4D97-AF65-F5344CB8AC3E}">
        <p14:creationId xmlns:p14="http://schemas.microsoft.com/office/powerpoint/2010/main" val="375689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a:t>
            </a:fld>
            <a:endParaRPr lang="de-DE"/>
          </a:p>
        </p:txBody>
      </p:sp>
    </p:spTree>
    <p:extLst>
      <p:ext uri="{BB962C8B-B14F-4D97-AF65-F5344CB8AC3E}">
        <p14:creationId xmlns:p14="http://schemas.microsoft.com/office/powerpoint/2010/main" val="283923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Mit dieser Kiste kannst du…</a:t>
            </a:r>
            <a:endParaRPr lang="de-DE" dirty="0"/>
          </a:p>
        </p:txBody>
      </p:sp>
      <p:sp>
        <p:nvSpPr>
          <p:cNvPr id="3" name="Inhaltsplatzhalter 2"/>
          <p:cNvSpPr>
            <a:spLocks noGrp="1"/>
          </p:cNvSpPr>
          <p:nvPr>
            <p:ph idx="1"/>
          </p:nvPr>
        </p:nvSpPr>
        <p:spPr/>
        <p:txBody>
          <a:bodyPr/>
          <a:lstStyle/>
          <a:p>
            <a:endParaRPr lang="de-DE" dirty="0" smtClean="0"/>
          </a:p>
          <a:p>
            <a:r>
              <a:rPr lang="de-DE" dirty="0" smtClean="0"/>
              <a:t>… in die Rolle des Experten schlüpfen.</a:t>
            </a:r>
          </a:p>
          <a:p>
            <a:endParaRPr lang="de-DE" sz="1200" dirty="0" smtClean="0"/>
          </a:p>
          <a:p>
            <a:endParaRPr lang="de-DE" dirty="0"/>
          </a:p>
          <a:p>
            <a:r>
              <a:rPr lang="de-DE" dirty="0" smtClean="0"/>
              <a:t>Du kannst ein Verfahren entwickeln, wie man die drei klaren, farblosen Flüssigkeiten aus der Kiste unterscheiden kann.</a:t>
            </a:r>
          </a:p>
          <a:p>
            <a:endParaRPr lang="de-DE" sz="1200" dirty="0"/>
          </a:p>
          <a:p>
            <a:r>
              <a:rPr lang="de-DE" dirty="0" smtClean="0"/>
              <a:t>Die Stoffe sind alle ungefährlich. Es handelt sich um Modell-Substanzen für die möglicherweise gefährlichen aus dem Unfall.</a:t>
            </a:r>
          </a:p>
          <a:p>
            <a:endParaRPr lang="de-DE" dirty="0"/>
          </a:p>
          <a:p>
            <a:r>
              <a:rPr lang="de-DE" dirty="0" smtClean="0"/>
              <a:t>So nebenher lernst du, einen Leitfähigkeitsprüfer einzusetzen. Lass dir die Fähigkeit im Labor-Führerschein eintragen.</a:t>
            </a:r>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dirty="0"/>
          </a:p>
        </p:txBody>
      </p:sp>
      <p:pic>
        <p:nvPicPr>
          <p:cNvPr id="10" name="Inhaltsplatzhalter 2"/>
          <p:cNvPicPr>
            <a:picLocks noGrp="1" noChangeAspect="1"/>
          </p:cNvPicPr>
          <p:nvPr>
            <p:ph sz="quarter" idx="13"/>
          </p:nvPr>
        </p:nvPicPr>
        <p:blipFill>
          <a:blip r:embed="rId2"/>
          <a:stretch>
            <a:fillRect/>
          </a:stretch>
        </p:blipFill>
        <p:spPr>
          <a:xfrm>
            <a:off x="431800" y="510916"/>
            <a:ext cx="900113" cy="884756"/>
          </a:xfrm>
          <a:prstGeom prst="rect">
            <a:avLst/>
          </a:prstGeom>
        </p:spPr>
      </p:pic>
      <p:sp>
        <p:nvSpPr>
          <p:cNvPr id="5" name="Inhaltsplatzhalter 4"/>
          <p:cNvSpPr>
            <a:spLocks noGrp="1"/>
          </p:cNvSpPr>
          <p:nvPr>
            <p:ph sz="quarter" idx="14"/>
          </p:nvPr>
        </p:nvSpPr>
        <p:spPr/>
        <p:txBody>
          <a:bodyPr/>
          <a:lstStyle/>
          <a:p>
            <a:endParaRPr lang="de-DE"/>
          </a:p>
        </p:txBody>
      </p:sp>
      <p:pic>
        <p:nvPicPr>
          <p:cNvPr id="11" name="Inhaltsplatzhalter 14"/>
          <p:cNvPicPr>
            <a:picLocks noGrp="1" noChangeAspect="1"/>
          </p:cNvPicPr>
          <p:nvPr>
            <p:ph sz="quarter" idx="15"/>
          </p:nvPr>
        </p:nvPicPr>
        <p:blipFill>
          <a:blip r:embed="rId3"/>
          <a:stretch>
            <a:fillRect/>
          </a:stretch>
        </p:blipFill>
        <p:spPr>
          <a:xfrm>
            <a:off x="431800" y="2671624"/>
            <a:ext cx="900113" cy="811490"/>
          </a:xfrm>
          <a:prstGeom prst="rect">
            <a:avLst/>
          </a:prstGeom>
        </p:spPr>
      </p:pic>
      <p:pic>
        <p:nvPicPr>
          <p:cNvPr id="12" name="Inhaltsplatzhalter 15"/>
          <p:cNvPicPr>
            <a:picLocks noGrp="1" noChangeAspect="1"/>
          </p:cNvPicPr>
          <p:nvPr>
            <p:ph sz="quarter" idx="16"/>
          </p:nvPr>
        </p:nvPicPr>
        <p:blipFill>
          <a:blip r:embed="rId4"/>
          <a:stretch>
            <a:fillRect/>
          </a:stretch>
        </p:blipFill>
        <p:spPr>
          <a:xfrm>
            <a:off x="431800" y="3774518"/>
            <a:ext cx="900113" cy="837726"/>
          </a:xfrm>
          <a:prstGeom prst="rect">
            <a:avLst/>
          </a:prstGeom>
        </p:spPr>
      </p:pic>
      <p:pic>
        <p:nvPicPr>
          <p:cNvPr id="13" name="Inhaltsplatzhalter 4"/>
          <p:cNvPicPr>
            <a:picLocks noGrp="1" noChangeAspect="1"/>
          </p:cNvPicPr>
          <p:nvPr>
            <p:ph sz="quarter" idx="17"/>
          </p:nvPr>
        </p:nvPicPr>
        <p:blipFill>
          <a:blip r:embed="rId5"/>
          <a:stretch>
            <a:fillRect/>
          </a:stretch>
        </p:blipFill>
        <p:spPr>
          <a:xfrm>
            <a:off x="673512" y="4859338"/>
            <a:ext cx="416688" cy="900112"/>
          </a:xfrm>
          <a:prstGeom prst="rect">
            <a:avLst/>
          </a:prstGeom>
        </p:spPr>
      </p:pic>
    </p:spTree>
    <p:extLst>
      <p:ext uri="{BB962C8B-B14F-4D97-AF65-F5344CB8AC3E}">
        <p14:creationId xmlns:p14="http://schemas.microsoft.com/office/powerpoint/2010/main" val="76100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a:t>
            </a:fld>
            <a:endParaRPr lang="de-DE"/>
          </a:p>
        </p:txBody>
      </p:sp>
    </p:spTree>
    <p:extLst>
      <p:ext uri="{BB962C8B-B14F-4D97-AF65-F5344CB8AC3E}">
        <p14:creationId xmlns:p14="http://schemas.microsoft.com/office/powerpoint/2010/main" val="237300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Aufgabe 1 von 4: der Fühl-Test</a:t>
            </a:r>
            <a:endParaRPr lang="de-DE" dirty="0"/>
          </a:p>
        </p:txBody>
      </p:sp>
      <p:sp>
        <p:nvSpPr>
          <p:cNvPr id="11" name="Inhaltsplatzhalter 10"/>
          <p:cNvSpPr>
            <a:spLocks noGrp="1"/>
          </p:cNvSpPr>
          <p:nvPr>
            <p:ph idx="1"/>
          </p:nvPr>
        </p:nvSpPr>
        <p:spPr/>
        <p:txBody>
          <a:bodyPr/>
          <a:lstStyle/>
          <a:p>
            <a:pPr marL="0" indent="0">
              <a:buNone/>
            </a:pPr>
            <a:r>
              <a:rPr lang="de-DE" sz="1800" dirty="0" smtClean="0"/>
              <a:t>In der Kiste findest du die Proben 1-3, die folgende Stoffe enthalten:</a:t>
            </a:r>
          </a:p>
          <a:p>
            <a:pPr marL="342900" indent="-342900">
              <a:buFont typeface="+mj-lt"/>
              <a:buAutoNum type="arabicPeriod"/>
            </a:pPr>
            <a:r>
              <a:rPr lang="de-DE" sz="1800" dirty="0" smtClean="0"/>
              <a:t>destilliertes (reines) Wasser,</a:t>
            </a:r>
            <a:endParaRPr lang="de-DE" sz="1800" dirty="0"/>
          </a:p>
          <a:p>
            <a:pPr marL="342900" indent="-342900">
              <a:buFont typeface="+mj-lt"/>
              <a:buAutoNum type="arabicPeriod"/>
            </a:pPr>
            <a:r>
              <a:rPr lang="de-DE" sz="1800" dirty="0" smtClean="0"/>
              <a:t>stark verdünnte Essigsäure,</a:t>
            </a:r>
          </a:p>
          <a:p>
            <a:pPr marL="342900" indent="-342900">
              <a:buFont typeface="+mj-lt"/>
              <a:buAutoNum type="arabicPeriod"/>
            </a:pPr>
            <a:r>
              <a:rPr lang="de-DE" sz="1800" dirty="0" smtClean="0"/>
              <a:t>stark verdünnte Natronlauge.</a:t>
            </a:r>
          </a:p>
          <a:p>
            <a:pPr marL="0" indent="0">
              <a:buNone/>
            </a:pPr>
            <a:endParaRPr lang="de-DE" sz="1800" dirty="0"/>
          </a:p>
          <a:p>
            <a:pPr marL="0" indent="0">
              <a:buNone/>
            </a:pPr>
            <a:r>
              <a:rPr lang="de-DE" sz="1800" dirty="0" smtClean="0">
                <a:solidFill>
                  <a:schemeClr val="tx2"/>
                </a:solidFill>
              </a:rPr>
              <a:t>Untersuche, wie sich die verschiedenen Lösungen anfühlen. </a:t>
            </a:r>
            <a:r>
              <a:rPr lang="de-DE" sz="1800" dirty="0" smtClean="0">
                <a:solidFill>
                  <a:srgbClr val="FF0000"/>
                </a:solidFill>
              </a:rPr>
              <a:t>Ausnahmsweise</a:t>
            </a:r>
            <a:r>
              <a:rPr lang="de-DE" sz="1800" dirty="0" smtClean="0"/>
              <a:t> darfst du die Stoffe anfassen: gib jeweils einen Tropfen der Lösung auf einen Finger und verreibe ihn zwischen zwei Fingern. </a:t>
            </a:r>
          </a:p>
          <a:p>
            <a:pPr marL="0" indent="0">
              <a:buNone/>
            </a:pPr>
            <a:r>
              <a:rPr lang="de-DE" sz="1800" dirty="0" smtClean="0"/>
              <a:t>Reiniger deine Finger mit viel Wasser (ohne Seife), bevor du mit der nächsten Lösung fortfährst.</a:t>
            </a:r>
          </a:p>
          <a:p>
            <a:endParaRPr lang="de-DE" dirty="0" smtClean="0"/>
          </a:p>
          <a:p>
            <a:endParaRPr lang="de-DE" dirty="0"/>
          </a:p>
          <a:p>
            <a:pPr marL="0" indent="0">
              <a:buNone/>
            </a:pPr>
            <a:r>
              <a:rPr lang="de-DE" dirty="0">
                <a:solidFill>
                  <a:schemeClr val="tx2"/>
                </a:solidFill>
              </a:rPr>
              <a:t>Notiere deine Ergebnisse</a:t>
            </a:r>
            <a:r>
              <a:rPr lang="de-DE" dirty="0" smtClean="0">
                <a:solidFill>
                  <a:schemeClr val="tx2"/>
                </a:solidFill>
              </a:rPr>
              <a:t>.</a:t>
            </a: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9</a:t>
            </a:fld>
            <a:endParaRPr lang="de-DE" dirty="0"/>
          </a:p>
        </p:txBody>
      </p:sp>
      <p:sp>
        <p:nvSpPr>
          <p:cNvPr id="10" name="Textplatzhalter 9"/>
          <p:cNvSpPr>
            <a:spLocks noGrp="1"/>
          </p:cNvSpPr>
          <p:nvPr>
            <p:ph sz="quarter" idx="15"/>
          </p:nvPr>
        </p:nvSpPr>
        <p:spPr/>
        <p:txBody>
          <a:bodyPr/>
          <a:lstStyle/>
          <a:p>
            <a:endParaRPr lang="de-DE" dirty="0"/>
          </a:p>
        </p:txBody>
      </p:sp>
      <p:pic>
        <p:nvPicPr>
          <p:cNvPr id="14" name="Inhaltsplatzhalter 12"/>
          <p:cNvPicPr>
            <a:picLocks noGrp="1" noChangeAspect="1"/>
          </p:cNvPicPr>
          <p:nvPr>
            <p:ph sz="quarter" idx="17"/>
          </p:nvPr>
        </p:nvPicPr>
        <p:blipFill>
          <a:blip r:embed="rId2"/>
          <a:stretch>
            <a:fillRect/>
          </a:stretch>
        </p:blipFill>
        <p:spPr>
          <a:xfrm>
            <a:off x="489001" y="4859338"/>
            <a:ext cx="785711" cy="900112"/>
          </a:xfrm>
          <a:prstGeom prst="rect">
            <a:avLst/>
          </a:prstGeom>
        </p:spPr>
      </p:pic>
      <p:sp>
        <p:nvSpPr>
          <p:cNvPr id="3" name="Inhaltsplatzhalter 2"/>
          <p:cNvSpPr>
            <a:spLocks noGrp="1"/>
          </p:cNvSpPr>
          <p:nvPr>
            <p:ph sz="quarter" idx="14"/>
          </p:nvPr>
        </p:nvSpPr>
        <p:spPr/>
        <p:txBody>
          <a:bodyPr/>
          <a:lstStyle/>
          <a:p>
            <a:endParaRPr lang="de-DE"/>
          </a:p>
        </p:txBody>
      </p:sp>
      <p:pic>
        <p:nvPicPr>
          <p:cNvPr id="12" name="Inhaltsplatzhalter 14"/>
          <p:cNvPicPr>
            <a:picLocks noGrp="1" noChangeAspect="1"/>
          </p:cNvPicPr>
          <p:nvPr>
            <p:ph sz="quarter" idx="16"/>
          </p:nvPr>
        </p:nvPicPr>
        <p:blipFill>
          <a:blip r:embed="rId3"/>
          <a:stretch>
            <a:fillRect/>
          </a:stretch>
        </p:blipFill>
        <p:spPr>
          <a:xfrm>
            <a:off x="431800" y="3787636"/>
            <a:ext cx="900113" cy="811490"/>
          </a:xfrm>
          <a:prstGeom prst="rect">
            <a:avLst/>
          </a:prstGeom>
        </p:spPr>
      </p:pic>
      <p:pic>
        <p:nvPicPr>
          <p:cNvPr id="13" name="Inhaltsplatzhalter 26"/>
          <p:cNvPicPr>
            <a:picLocks noGrp="1" noChangeAspect="1"/>
          </p:cNvPicPr>
          <p:nvPr>
            <p:ph sz="quarter" idx="13"/>
          </p:nvPr>
        </p:nvPicPr>
        <p:blipFill>
          <a:blip r:embed="rId4"/>
          <a:stretch>
            <a:fillRect/>
          </a:stretch>
        </p:blipFill>
        <p:spPr>
          <a:xfrm>
            <a:off x="634565" y="503238"/>
            <a:ext cx="494582" cy="900112"/>
          </a:xfrm>
          <a:prstGeom prst="rect">
            <a:avLst/>
          </a:prstGeom>
        </p:spPr>
      </p:pic>
    </p:spTree>
    <p:extLst>
      <p:ext uri="{BB962C8B-B14F-4D97-AF65-F5344CB8AC3E}">
        <p14:creationId xmlns:p14="http://schemas.microsoft.com/office/powerpoint/2010/main" val="238822332"/>
      </p:ext>
    </p:extLst>
  </p:cSld>
  <p:clrMapOvr>
    <a:masterClrMapping/>
  </p:clrMapOvr>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1221</Words>
  <Application>Microsoft Office PowerPoint</Application>
  <PresentationFormat>A4-Papier (210 x 297 mm)</PresentationFormat>
  <Paragraphs>213</Paragraphs>
  <Slides>45</Slides>
  <Notes>0</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45</vt:i4>
      </vt:variant>
    </vt:vector>
  </HeadingPairs>
  <TitlesOfParts>
    <vt:vector size="50" baseType="lpstr">
      <vt:lpstr>Arial</vt:lpstr>
      <vt:lpstr>Calibri</vt:lpstr>
      <vt:lpstr>1_Titel</vt:lpstr>
      <vt:lpstr>2_Aufgaben</vt:lpstr>
      <vt:lpstr>3_Rueckseiten</vt:lpstr>
      <vt:lpstr>Chemiker sind Helfer</vt:lpstr>
      <vt:lpstr>PowerPoint-Präsentation</vt:lpstr>
      <vt:lpstr>Nach einem Gefahrgut-Unfall ist die Autobahn vollgesperrt</vt:lpstr>
      <vt:lpstr>PowerPoint-Präsentation</vt:lpstr>
      <vt:lpstr>Du kannst schon:</vt:lpstr>
      <vt:lpstr>PowerPoint-Präsentation</vt:lpstr>
      <vt:lpstr>Mit dieser Kiste kannst du…</vt:lpstr>
      <vt:lpstr>PowerPoint-Präsentation</vt:lpstr>
      <vt:lpstr>Aufgabe 1 von 4: der Fühl-Test</vt:lpstr>
      <vt:lpstr>PowerPoint-Präsentation</vt:lpstr>
      <vt:lpstr>PowerPoint-Präsentation</vt:lpstr>
      <vt:lpstr>PowerPoint-Präsentation</vt:lpstr>
      <vt:lpstr>Deutung</vt:lpstr>
      <vt:lpstr>PowerPoint-Präsentation</vt:lpstr>
      <vt:lpstr>Aufgabe 2 von 4: Test auf Leitfähigkeit</vt:lpstr>
      <vt:lpstr>Der Leitfähigkeitstester</vt:lpstr>
      <vt:lpstr>PowerPoint-Präsentation</vt:lpstr>
      <vt:lpstr>PowerPoint-Präsentation</vt:lpstr>
      <vt:lpstr>Deutung</vt:lpstr>
      <vt:lpstr>PowerPoint-Präsentation</vt:lpstr>
      <vt:lpstr>Aufgabe 3 von 4: Test mit Farbstoff</vt:lpstr>
      <vt:lpstr>PowerPoint-Präsentation</vt:lpstr>
      <vt:lpstr>PowerPoint-Präsentation</vt:lpstr>
      <vt:lpstr>PowerPoint-Präsentation</vt:lpstr>
      <vt:lpstr>Deutung</vt:lpstr>
      <vt:lpstr>PowerPoint-Präsentation</vt:lpstr>
      <vt:lpstr>Aufgabe 4 von 4</vt:lpstr>
      <vt:lpstr>PowerPoint-Präsentation</vt:lpstr>
      <vt:lpstr>PowerPoint-Präsentation</vt:lpstr>
      <vt:lpstr>Das sollte bleiben</vt:lpstr>
      <vt:lpstr>Teste dich selbst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Selbsteinschätzung</vt:lpstr>
      <vt:lpstr>PowerPoint-Präsentation</vt:lpstr>
      <vt:lpstr>Indikatoren</vt:lpstr>
      <vt:lpstr>Das „seifige“ Gefühl bei Laugen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125</cp:revision>
  <cp:lastPrinted>2018-08-29T09:10:26Z</cp:lastPrinted>
  <dcterms:created xsi:type="dcterms:W3CDTF">2016-04-13T08:36:10Z</dcterms:created>
  <dcterms:modified xsi:type="dcterms:W3CDTF">2018-08-30T05:57:50Z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