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7"/>
  </p:notesMasterIdLst>
  <p:handoutMasterIdLst>
    <p:handoutMasterId r:id="rId8"/>
  </p:handoutMasterIdLst>
  <p:sldIdLst>
    <p:sldId id="260" r:id="rId2"/>
    <p:sldId id="283" r:id="rId3"/>
    <p:sldId id="277" r:id="rId4"/>
    <p:sldId id="264" r:id="rId5"/>
    <p:sldId id="282" r:id="rId6"/>
  </p:sldIdLst>
  <p:sldSz cx="9906000" cy="6858000" type="A4"/>
  <p:notesSz cx="6819900" cy="99187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233" userDrawn="1">
          <p15:clr>
            <a:srgbClr val="A4A3A4"/>
          </p15:clr>
        </p15:guide>
        <p15:guide id="2" pos="3007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138" y="114"/>
      </p:cViewPr>
      <p:guideLst>
        <p:guide pos="3233"/>
        <p:guide pos="3007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084" y="108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6076" cy="497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62251" y="0"/>
            <a:ext cx="2956076" cy="497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E9BD3-BC7A-4CB6-BD58-9B09BB2D6DCD}" type="datetimeFigureOut">
              <a:rPr lang="de-DE" smtClean="0"/>
              <a:t>28.08.2018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421124"/>
            <a:ext cx="2956076" cy="4975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62251" y="9421124"/>
            <a:ext cx="2956076" cy="4975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BE63E-5631-44F3-BECA-C4F7C2877C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1595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6076" cy="497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62251" y="0"/>
            <a:ext cx="2956076" cy="497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FD5FE-3126-4CD8-964E-197809EE7914}" type="datetimeFigureOut">
              <a:rPr lang="de-DE" smtClean="0"/>
              <a:t>28.08.2018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1239838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2776" y="4773786"/>
            <a:ext cx="5455920" cy="390507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21124"/>
            <a:ext cx="2956076" cy="4975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62251" y="9421124"/>
            <a:ext cx="2956076" cy="4975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3F6C1-15F9-46D4-97CA-6D6655135E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7654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ropor-Pla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97C83-138C-4E5F-A763-BBDCA42EB436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28.08.2018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288000" y="684000"/>
            <a:ext cx="9360000" cy="720000"/>
          </a:xfrm>
          <a:ln>
            <a:noFill/>
          </a:ln>
        </p:spPr>
        <p:txBody>
          <a:bodyPr anchor="t"/>
          <a:lstStyle>
            <a:lvl1pPr algn="l"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endParaRPr lang="de-DE" dirty="0"/>
          </a:p>
        </p:txBody>
      </p:sp>
      <p:sp>
        <p:nvSpPr>
          <p:cNvPr id="5" name="Rechteck 4"/>
          <p:cNvSpPr/>
          <p:nvPr userDrawn="1"/>
        </p:nvSpPr>
        <p:spPr>
          <a:xfrm>
            <a:off x="648000" y="1440000"/>
            <a:ext cx="8640000" cy="522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665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yropor-Pla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97C83-138C-4E5F-A763-BBDCA42EB436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28.08.2018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288000" y="684000"/>
            <a:ext cx="9360000" cy="720000"/>
          </a:xfrm>
          <a:ln>
            <a:noFill/>
          </a:ln>
        </p:spPr>
        <p:txBody>
          <a:bodyPr anchor="t"/>
          <a:lstStyle>
            <a:lvl1pPr algn="l"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endParaRPr lang="de-DE" dirty="0"/>
          </a:p>
        </p:txBody>
      </p:sp>
      <p:sp>
        <p:nvSpPr>
          <p:cNvPr id="5" name="Rechteck 4"/>
          <p:cNvSpPr/>
          <p:nvPr userDrawn="1"/>
        </p:nvSpPr>
        <p:spPr>
          <a:xfrm>
            <a:off x="648000" y="1440000"/>
            <a:ext cx="8640000" cy="522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1404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tyropor-Pla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97C83-138C-4E5F-A763-BBDCA42EB436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28.08.2018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288000" y="684000"/>
            <a:ext cx="9360000" cy="720000"/>
          </a:xfrm>
          <a:ln>
            <a:noFill/>
          </a:ln>
        </p:spPr>
        <p:txBody>
          <a:bodyPr anchor="t"/>
          <a:lstStyle>
            <a:lvl1pPr algn="l"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endParaRPr lang="de-DE" dirty="0"/>
          </a:p>
        </p:txBody>
      </p:sp>
      <p:sp>
        <p:nvSpPr>
          <p:cNvPr id="5" name="Rechteck 4"/>
          <p:cNvSpPr/>
          <p:nvPr userDrawn="1"/>
        </p:nvSpPr>
        <p:spPr>
          <a:xfrm>
            <a:off x="648000" y="1440000"/>
            <a:ext cx="8640000" cy="5220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1042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nsti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97C83-138C-4E5F-A763-BBDCA42EB436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28.08.2018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288000" y="684000"/>
            <a:ext cx="9360000" cy="720000"/>
          </a:xfrm>
          <a:ln>
            <a:noFill/>
          </a:ln>
        </p:spPr>
        <p:txBody>
          <a:bodyPr anchor="t"/>
          <a:lstStyle>
            <a:lvl1pPr algn="l"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3690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K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97C83-138C-4E5F-A763-BBDCA42EB436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28.08.2018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1"/>
          </p:nvPr>
        </p:nvSpPr>
        <p:spPr>
          <a:xfrm>
            <a:off x="120650" y="863600"/>
            <a:ext cx="9656763" cy="5878513"/>
          </a:xfrm>
          <a:ln>
            <a:noFill/>
          </a:ln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2082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936000" cy="396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9146" y="1440000"/>
            <a:ext cx="8640000" cy="522000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392000" y="396000"/>
            <a:ext cx="1188000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97C83-138C-4E5F-A763-BBDCA42EB436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28.08.2018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0719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9" r:id="rId2"/>
    <p:sldLayoutId id="2147483670" r:id="rId3"/>
    <p:sldLayoutId id="2147483668" r:id="rId4"/>
    <p:sldLayoutId id="2147483671" r:id="rId5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ctr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ctr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ctr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ctr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0" userDrawn="1">
          <p15:clr>
            <a:srgbClr val="F26B43"/>
          </p15:clr>
        </p15:guide>
        <p15:guide id="2" orient="horz" pos="2546" userDrawn="1">
          <p15:clr>
            <a:srgbClr val="F26B43"/>
          </p15:clr>
        </p15:guide>
        <p15:guide id="3" orient="horz" pos="1139" userDrawn="1">
          <p15:clr>
            <a:srgbClr val="F26B43"/>
          </p15:clr>
        </p15:guide>
        <p15:guide id="4" orient="horz" pos="3974" userDrawn="1">
          <p15:clr>
            <a:srgbClr val="F26B43"/>
          </p15:clr>
        </p15:guide>
        <p15:guide id="5" pos="625" userDrawn="1">
          <p15:clr>
            <a:srgbClr val="F26B43"/>
          </p15:clr>
        </p15:guide>
        <p15:guide id="6" pos="561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/>
              <a:t>Umriss Styropor- und </a:t>
            </a:r>
            <a:r>
              <a:rPr lang="de-DE" dirty="0" smtClean="0"/>
              <a:t>Styrodur-Platte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DE43-F8EB-4E2C-A3CC-5A70DABA5C81}" type="datetime1">
              <a:rPr lang="de-DE" smtClean="0"/>
              <a:t>28.08.2018</a:t>
            </a:fld>
            <a:endParaRPr lang="de-DE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de-DE" dirty="0"/>
              <a:t>Diese Folie ausdrucken, laminieren, das Rechteck ausschneiden und den Umriss auf die Platten (Styropor und Styrodur) übertragen. Dann ausschneiden.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220226" y="2816932"/>
            <a:ext cx="3496970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1662" dirty="0"/>
          </a:p>
        </p:txBody>
      </p:sp>
      <p:sp>
        <p:nvSpPr>
          <p:cNvPr id="7" name="Textfeld 6"/>
          <p:cNvSpPr txBox="1"/>
          <p:nvPr/>
        </p:nvSpPr>
        <p:spPr>
          <a:xfrm>
            <a:off x="3040206" y="3757473"/>
            <a:ext cx="3857010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662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2927280" y="2915864"/>
            <a:ext cx="4081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Styropor-Platte: 240*145*15 mm</a:t>
            </a:r>
          </a:p>
          <a:p>
            <a:r>
              <a:rPr lang="de-DE" dirty="0">
                <a:solidFill>
                  <a:schemeClr val="accent4">
                    <a:lumMod val="75000"/>
                  </a:schemeClr>
                </a:solidFill>
              </a:rPr>
              <a:t>Styrodur-Platte</a:t>
            </a:r>
            <a:r>
              <a:rPr lang="de-DE" dirty="0"/>
              <a:t>: 240*145*20 </a:t>
            </a:r>
            <a:r>
              <a:rPr lang="de-DE" dirty="0" smtClean="0"/>
              <a:t>mm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>
            <a:spLocks/>
          </p:cNvSpPr>
          <p:nvPr/>
        </p:nvSpPr>
        <p:spPr>
          <a:xfrm>
            <a:off x="933788" y="4006846"/>
            <a:ext cx="6084000" cy="1224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>
            <a:normAutofit/>
          </a:bodyPr>
          <a:lstStyle/>
          <a:p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de-DE" dirty="0" smtClean="0"/>
              <a:t>Styrodur-Platte 1 </a:t>
            </a:r>
            <a:r>
              <a:rPr lang="de-DE" dirty="0"/>
              <a:t>(</a:t>
            </a:r>
            <a:r>
              <a:rPr lang="de-DE" dirty="0" smtClean="0"/>
              <a:t>Grundriss-Darstellung)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3110-326C-44A7-AC21-231C1BD4474F}" type="datetime1">
              <a:rPr lang="de-DE" smtClean="0"/>
              <a:t>28.08.2018</a:t>
            </a:fld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de-DE" dirty="0"/>
              <a:t>Diese Folie ausdrucken, laminieren und die Rechtecke ausschneiden. Das ergibt eine Schablone zum Aufmalen der Schnittlinien auf die Styrodur-Platte. Danach mit Styropor-Schneider ausschneiden (rot gepunktete Linien sind Schnittansätze).</a:t>
            </a:r>
          </a:p>
          <a:p>
            <a:r>
              <a:rPr lang="de-DE" b="1" dirty="0"/>
              <a:t>Wichtig: </a:t>
            </a:r>
            <a:r>
              <a:rPr lang="de-DE" b="1" dirty="0" smtClean="0"/>
              <a:t>Die </a:t>
            </a:r>
            <a:r>
              <a:rPr lang="de-DE" b="1" dirty="0"/>
              <a:t>farbig </a:t>
            </a:r>
            <a:r>
              <a:rPr lang="de-DE" b="1" dirty="0" smtClean="0"/>
              <a:t>markierten Formen werden </a:t>
            </a:r>
            <a:r>
              <a:rPr lang="de-DE" b="1" dirty="0"/>
              <a:t>weiter benötigt, </a:t>
            </a:r>
            <a:r>
              <a:rPr lang="de-DE" dirty="0"/>
              <a:t>die weißen sind Abfall.</a:t>
            </a:r>
          </a:p>
        </p:txBody>
      </p:sp>
      <p:sp>
        <p:nvSpPr>
          <p:cNvPr id="5" name="Rechteck 4"/>
          <p:cNvSpPr>
            <a:spLocks noChangeAspect="1"/>
          </p:cNvSpPr>
          <p:nvPr/>
        </p:nvSpPr>
        <p:spPr>
          <a:xfrm>
            <a:off x="7509813" y="4038903"/>
            <a:ext cx="1404000" cy="140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>
            <a:normAutofit/>
          </a:bodyPr>
          <a:lstStyle/>
          <a:p>
            <a:r>
              <a:rPr lang="de-DE" sz="1200" dirty="0" smtClean="0">
                <a:solidFill>
                  <a:schemeClr val="tx1"/>
                </a:solidFill>
              </a:rPr>
              <a:t>Flasche, 50mL, eng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Höhe: 39mm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Breite: 39mm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Tiefe: 20mm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6" name="Rechteck 5"/>
          <p:cNvSpPr>
            <a:spLocks noChangeAspect="1"/>
          </p:cNvSpPr>
          <p:nvPr/>
        </p:nvSpPr>
        <p:spPr>
          <a:xfrm>
            <a:off x="992188" y="1808163"/>
            <a:ext cx="1440000" cy="14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>
            <a:normAutofit/>
          </a:bodyPr>
          <a:lstStyle/>
          <a:p>
            <a:r>
              <a:rPr lang="de-DE" sz="1200" dirty="0" smtClean="0">
                <a:solidFill>
                  <a:schemeClr val="tx1"/>
                </a:solidFill>
              </a:rPr>
              <a:t>Flasche, 50mL, weit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Höhe: 40mm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Breite: 40mm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Tiefe: 20mm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7" name="Rechteck 6"/>
          <p:cNvSpPr>
            <a:spLocks noChangeAspect="1"/>
          </p:cNvSpPr>
          <p:nvPr/>
        </p:nvSpPr>
        <p:spPr>
          <a:xfrm>
            <a:off x="3868668" y="1808163"/>
            <a:ext cx="1440000" cy="14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>
            <a:normAutofit/>
          </a:bodyPr>
          <a:lstStyle/>
          <a:p>
            <a:r>
              <a:rPr lang="de-DE" sz="1200" dirty="0" smtClean="0">
                <a:solidFill>
                  <a:schemeClr val="tx1"/>
                </a:solidFill>
              </a:rPr>
              <a:t>Flasche, 50mL, weit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Höhe: 40mm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Breite: 40mm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Tiefe: 20mm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>
            <a:spLocks noChangeAspect="1"/>
          </p:cNvSpPr>
          <p:nvPr/>
        </p:nvSpPr>
        <p:spPr>
          <a:xfrm>
            <a:off x="7293813" y="1808163"/>
            <a:ext cx="1620000" cy="16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>
            <a:normAutofit/>
          </a:bodyPr>
          <a:lstStyle/>
          <a:p>
            <a:r>
              <a:rPr lang="de-DE" sz="1200" dirty="0" smtClean="0">
                <a:solidFill>
                  <a:schemeClr val="tx1"/>
                </a:solidFill>
              </a:rPr>
              <a:t>Erlenmeyerkolben, 25mL, weit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Höhe: 45mm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Breite: 45mm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Tiefe: 20mm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>
            <a:spLocks/>
          </p:cNvSpPr>
          <p:nvPr/>
        </p:nvSpPr>
        <p:spPr>
          <a:xfrm>
            <a:off x="988668" y="4078846"/>
            <a:ext cx="5940000" cy="1080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>
            <a:normAutofit/>
          </a:bodyPr>
          <a:lstStyle/>
          <a:p>
            <a:r>
              <a:rPr lang="de-DE" sz="1200" dirty="0" smtClean="0">
                <a:solidFill>
                  <a:schemeClr val="tx1"/>
                </a:solidFill>
              </a:rPr>
              <a:t>Pinsel 2x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Höhe: 30mm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Breite: 165mm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Tiefe: keilförmig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>
            <a:spLocks/>
          </p:cNvSpPr>
          <p:nvPr/>
        </p:nvSpPr>
        <p:spPr>
          <a:xfrm>
            <a:off x="988668" y="3539917"/>
            <a:ext cx="36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>
            <a:normAutofit fontScale="85000" lnSpcReduction="20000"/>
          </a:bodyPr>
          <a:lstStyle/>
          <a:p>
            <a:r>
              <a:rPr lang="de-DE" sz="1200" dirty="0" smtClean="0">
                <a:solidFill>
                  <a:schemeClr val="tx1"/>
                </a:solidFill>
              </a:rPr>
              <a:t>Beutel mit Filterpapier 70mm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Höhe: 10mm; Breite: 100mm; Tiefe: 20mm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4765148" y="3539917"/>
            <a:ext cx="25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>
            <a:normAutofit fontScale="77500" lnSpcReduction="20000"/>
          </a:bodyPr>
          <a:lstStyle/>
          <a:p>
            <a:r>
              <a:rPr lang="de-DE" sz="1200" dirty="0" smtClean="0">
                <a:solidFill>
                  <a:schemeClr val="tx1"/>
                </a:solidFill>
              </a:rPr>
              <a:t>Beutel mit Filterpapier 50mm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Höhe: 10mm; Breite: 100mm; Tiefe: 20mm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>
            <a:spLocks/>
          </p:cNvSpPr>
          <p:nvPr/>
        </p:nvSpPr>
        <p:spPr>
          <a:xfrm>
            <a:off x="992188" y="5405888"/>
            <a:ext cx="5760000" cy="9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>
            <a:normAutofit/>
          </a:bodyPr>
          <a:lstStyle/>
          <a:p>
            <a:r>
              <a:rPr lang="de-DE" sz="1200" dirty="0" smtClean="0">
                <a:solidFill>
                  <a:schemeClr val="tx1"/>
                </a:solidFill>
              </a:rPr>
              <a:t>Beutel mit Zauberstiften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Höhe: 25mm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Breite: 155mm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Tiefe: keilförmig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28" name="Rechteck 27"/>
          <p:cNvSpPr>
            <a:spLocks/>
          </p:cNvSpPr>
          <p:nvPr/>
        </p:nvSpPr>
        <p:spPr>
          <a:xfrm>
            <a:off x="6928668" y="5765888"/>
            <a:ext cx="198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>
            <a:normAutofit fontScale="92500" lnSpcReduction="20000"/>
          </a:bodyPr>
          <a:lstStyle/>
          <a:p>
            <a:r>
              <a:rPr lang="de-DE" sz="1200" dirty="0" smtClean="0">
                <a:solidFill>
                  <a:schemeClr val="tx1"/>
                </a:solidFill>
              </a:rPr>
              <a:t>pH-Papier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Höhe: 15mm; Breite: 55mm; Tiefe: 20mm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992188" y="1443223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ek17_I Indikatoren I</a:t>
            </a:r>
            <a:endParaRPr lang="de-DE" dirty="0"/>
          </a:p>
        </p:txBody>
      </p:sp>
      <p:sp>
        <p:nvSpPr>
          <p:cNvPr id="23" name="Rechteck 22"/>
          <p:cNvSpPr>
            <a:spLocks noChangeAspect="1"/>
          </p:cNvSpPr>
          <p:nvPr/>
        </p:nvSpPr>
        <p:spPr>
          <a:xfrm>
            <a:off x="2430428" y="1812386"/>
            <a:ext cx="1440000" cy="14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>
            <a:normAutofit/>
          </a:bodyPr>
          <a:lstStyle/>
          <a:p>
            <a:r>
              <a:rPr lang="de-DE" sz="1200" dirty="0" smtClean="0">
                <a:solidFill>
                  <a:schemeClr val="tx1"/>
                </a:solidFill>
              </a:rPr>
              <a:t>Flasche, 50mL, weit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Höhe: 40mm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Breite: 40mm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Tiefe: 20mm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24" name="Rechteck 23"/>
          <p:cNvSpPr>
            <a:spLocks noChangeAspect="1"/>
          </p:cNvSpPr>
          <p:nvPr/>
        </p:nvSpPr>
        <p:spPr>
          <a:xfrm>
            <a:off x="5305148" y="1802459"/>
            <a:ext cx="1440000" cy="14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>
            <a:normAutofit/>
          </a:bodyPr>
          <a:lstStyle/>
          <a:p>
            <a:r>
              <a:rPr lang="de-DE" sz="1200" dirty="0" smtClean="0">
                <a:solidFill>
                  <a:schemeClr val="tx1"/>
                </a:solidFill>
              </a:rPr>
              <a:t>Flasche, 50mL, weit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Höhe: 40mm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Breite: 40mm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Tiefe: 20mm</a:t>
            </a:r>
            <a:endParaRPr lang="de-DE" sz="1200" dirty="0">
              <a:solidFill>
                <a:schemeClr val="tx1"/>
              </a:solidFill>
            </a:endParaRPr>
          </a:p>
        </p:txBody>
      </p:sp>
      <p:cxnSp>
        <p:nvCxnSpPr>
          <p:cNvPr id="26" name="Gerader Verbinder 25"/>
          <p:cNvCxnSpPr/>
          <p:nvPr/>
        </p:nvCxnSpPr>
        <p:spPr>
          <a:xfrm flipH="1">
            <a:off x="950568" y="1789875"/>
            <a:ext cx="8440320" cy="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/>
          <p:cNvCxnSpPr/>
          <p:nvPr/>
        </p:nvCxnSpPr>
        <p:spPr>
          <a:xfrm>
            <a:off x="959712" y="1808163"/>
            <a:ext cx="0" cy="1371768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r Verbinder 29"/>
          <p:cNvCxnSpPr/>
          <p:nvPr/>
        </p:nvCxnSpPr>
        <p:spPr>
          <a:xfrm flipV="1">
            <a:off x="591642" y="3491937"/>
            <a:ext cx="6718739" cy="5274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/>
          <p:cNvCxnSpPr/>
          <p:nvPr/>
        </p:nvCxnSpPr>
        <p:spPr>
          <a:xfrm>
            <a:off x="7342803" y="3492590"/>
            <a:ext cx="0" cy="413352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/>
          <p:cNvCxnSpPr/>
          <p:nvPr/>
        </p:nvCxnSpPr>
        <p:spPr>
          <a:xfrm flipH="1" flipV="1">
            <a:off x="931278" y="4038903"/>
            <a:ext cx="8402220" cy="0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/>
          <p:nvPr/>
        </p:nvCxnSpPr>
        <p:spPr>
          <a:xfrm flipV="1">
            <a:off x="959712" y="4038903"/>
            <a:ext cx="0" cy="1152000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/>
          <p:nvPr/>
        </p:nvCxnSpPr>
        <p:spPr>
          <a:xfrm flipV="1">
            <a:off x="640080" y="6333320"/>
            <a:ext cx="8339328" cy="2837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V="1">
            <a:off x="8941245" y="5868157"/>
            <a:ext cx="0" cy="46800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6938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de-DE" dirty="0" smtClean="0"/>
              <a:t>Magenta Rechteck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6D8BA-25E0-4E99-BC37-E361BF7E25C5}" type="datetime1">
              <a:rPr lang="de-DE" smtClean="0"/>
              <a:t>28.08.2018</a:t>
            </a:fld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Diesen Quader mit einem Messer zu einem Keil schneiden. TIPP: Am besten an einem Lineal entlang schneiden. </a:t>
            </a:r>
          </a:p>
          <a:p>
            <a:r>
              <a:rPr lang="de-DE" dirty="0" smtClean="0"/>
              <a:t>Einen der zwei Keile zurück in das Loch der Styrodur-Platte kleben.</a:t>
            </a:r>
            <a:endParaRPr lang="de-DE" dirty="0"/>
          </a:p>
        </p:txBody>
      </p:sp>
      <p:sp>
        <p:nvSpPr>
          <p:cNvPr id="7" name="Rechtwinkliges Dreieck 6"/>
          <p:cNvSpPr/>
          <p:nvPr/>
        </p:nvSpPr>
        <p:spPr>
          <a:xfrm>
            <a:off x="1064569" y="4425462"/>
            <a:ext cx="4486309" cy="665285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endParaRPr lang="de-DE" sz="1662" dirty="0"/>
          </a:p>
        </p:txBody>
      </p:sp>
      <p:sp>
        <p:nvSpPr>
          <p:cNvPr id="10" name="Textfeld 9"/>
          <p:cNvSpPr txBox="1"/>
          <p:nvPr/>
        </p:nvSpPr>
        <p:spPr>
          <a:xfrm>
            <a:off x="6714427" y="5090748"/>
            <a:ext cx="2060537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2" dirty="0"/>
              <a:t>Hier schneiden.</a:t>
            </a:r>
          </a:p>
        </p:txBody>
      </p:sp>
      <p:cxnSp>
        <p:nvCxnSpPr>
          <p:cNvPr id="12" name="Gerade Verbindung mit Pfeil 11"/>
          <p:cNvCxnSpPr>
            <a:endCxn id="10" idx="1"/>
          </p:cNvCxnSpPr>
          <p:nvPr/>
        </p:nvCxnSpPr>
        <p:spPr>
          <a:xfrm>
            <a:off x="5584456" y="4957786"/>
            <a:ext cx="1129971" cy="307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964866" y="5431670"/>
            <a:ext cx="3459583" cy="603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2" dirty="0"/>
              <a:t>Den Magenta farbigen Teil in das Loch kleben.</a:t>
            </a:r>
          </a:p>
        </p:txBody>
      </p:sp>
      <p:cxnSp>
        <p:nvCxnSpPr>
          <p:cNvPr id="16" name="Gerade Verbindung mit Pfeil 15"/>
          <p:cNvCxnSpPr/>
          <p:nvPr/>
        </p:nvCxnSpPr>
        <p:spPr>
          <a:xfrm flipH="1">
            <a:off x="1529852" y="4858082"/>
            <a:ext cx="365579" cy="5735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hteck 20"/>
          <p:cNvSpPr/>
          <p:nvPr/>
        </p:nvSpPr>
        <p:spPr>
          <a:xfrm rot="518816">
            <a:off x="1055395" y="4536563"/>
            <a:ext cx="4684493" cy="233106"/>
          </a:xfrm>
          <a:custGeom>
            <a:avLst/>
            <a:gdLst>
              <a:gd name="connsiteX0" fmla="*/ 0 w 5050902"/>
              <a:gd name="connsiteY0" fmla="*/ 0 h 309342"/>
              <a:gd name="connsiteX1" fmla="*/ 5050902 w 5050902"/>
              <a:gd name="connsiteY1" fmla="*/ 0 h 309342"/>
              <a:gd name="connsiteX2" fmla="*/ 5050902 w 5050902"/>
              <a:gd name="connsiteY2" fmla="*/ 309342 h 309342"/>
              <a:gd name="connsiteX3" fmla="*/ 0 w 5050902"/>
              <a:gd name="connsiteY3" fmla="*/ 309342 h 309342"/>
              <a:gd name="connsiteX4" fmla="*/ 0 w 5050902"/>
              <a:gd name="connsiteY4" fmla="*/ 0 h 309342"/>
              <a:gd name="connsiteX0" fmla="*/ 0 w 5050902"/>
              <a:gd name="connsiteY0" fmla="*/ 0 h 309342"/>
              <a:gd name="connsiteX1" fmla="*/ 5050902 w 5050902"/>
              <a:gd name="connsiteY1" fmla="*/ 0 h 309342"/>
              <a:gd name="connsiteX2" fmla="*/ 4921873 w 5050902"/>
              <a:gd name="connsiteY2" fmla="*/ 262899 h 309342"/>
              <a:gd name="connsiteX3" fmla="*/ 0 w 5050902"/>
              <a:gd name="connsiteY3" fmla="*/ 309342 h 309342"/>
              <a:gd name="connsiteX4" fmla="*/ 0 w 5050902"/>
              <a:gd name="connsiteY4" fmla="*/ 0 h 309342"/>
              <a:gd name="connsiteX0" fmla="*/ 0 w 5073356"/>
              <a:gd name="connsiteY0" fmla="*/ 0 h 309342"/>
              <a:gd name="connsiteX1" fmla="*/ 5073356 w 5073356"/>
              <a:gd name="connsiteY1" fmla="*/ 47404 h 309342"/>
              <a:gd name="connsiteX2" fmla="*/ 4921873 w 5073356"/>
              <a:gd name="connsiteY2" fmla="*/ 262899 h 309342"/>
              <a:gd name="connsiteX3" fmla="*/ 0 w 5073356"/>
              <a:gd name="connsiteY3" fmla="*/ 309342 h 309342"/>
              <a:gd name="connsiteX4" fmla="*/ 0 w 5073356"/>
              <a:gd name="connsiteY4" fmla="*/ 0 h 309342"/>
              <a:gd name="connsiteX0" fmla="*/ 156131 w 5073356"/>
              <a:gd name="connsiteY0" fmla="*/ 10164 h 261938"/>
              <a:gd name="connsiteX1" fmla="*/ 5073356 w 5073356"/>
              <a:gd name="connsiteY1" fmla="*/ 0 h 261938"/>
              <a:gd name="connsiteX2" fmla="*/ 4921873 w 5073356"/>
              <a:gd name="connsiteY2" fmla="*/ 215495 h 261938"/>
              <a:gd name="connsiteX3" fmla="*/ 0 w 5073356"/>
              <a:gd name="connsiteY3" fmla="*/ 261938 h 261938"/>
              <a:gd name="connsiteX4" fmla="*/ 156131 w 5073356"/>
              <a:gd name="connsiteY4" fmla="*/ 10164 h 261938"/>
              <a:gd name="connsiteX0" fmla="*/ 156131 w 5073356"/>
              <a:gd name="connsiteY0" fmla="*/ 10164 h 261938"/>
              <a:gd name="connsiteX1" fmla="*/ 5073356 w 5073356"/>
              <a:gd name="connsiteY1" fmla="*/ 0 h 261938"/>
              <a:gd name="connsiteX2" fmla="*/ 4912259 w 5073356"/>
              <a:gd name="connsiteY2" fmla="*/ 252531 h 261938"/>
              <a:gd name="connsiteX3" fmla="*/ 0 w 5073356"/>
              <a:gd name="connsiteY3" fmla="*/ 261938 h 261938"/>
              <a:gd name="connsiteX4" fmla="*/ 156131 w 5073356"/>
              <a:gd name="connsiteY4" fmla="*/ 10164 h 261938"/>
              <a:gd name="connsiteX0" fmla="*/ 176754 w 5073356"/>
              <a:gd name="connsiteY0" fmla="*/ 12110 h 261938"/>
              <a:gd name="connsiteX1" fmla="*/ 5073356 w 5073356"/>
              <a:gd name="connsiteY1" fmla="*/ 0 h 261938"/>
              <a:gd name="connsiteX2" fmla="*/ 4912259 w 5073356"/>
              <a:gd name="connsiteY2" fmla="*/ 252531 h 261938"/>
              <a:gd name="connsiteX3" fmla="*/ 0 w 5073356"/>
              <a:gd name="connsiteY3" fmla="*/ 261938 h 261938"/>
              <a:gd name="connsiteX4" fmla="*/ 176754 w 5073356"/>
              <a:gd name="connsiteY4" fmla="*/ 12110 h 261938"/>
              <a:gd name="connsiteX0" fmla="*/ 178265 w 5074867"/>
              <a:gd name="connsiteY0" fmla="*/ 12110 h 252531"/>
              <a:gd name="connsiteX1" fmla="*/ 5074867 w 5074867"/>
              <a:gd name="connsiteY1" fmla="*/ 0 h 252531"/>
              <a:gd name="connsiteX2" fmla="*/ 4913770 w 5074867"/>
              <a:gd name="connsiteY2" fmla="*/ 252531 h 252531"/>
              <a:gd name="connsiteX3" fmla="*/ 0 w 5074867"/>
              <a:gd name="connsiteY3" fmla="*/ 252004 h 252531"/>
              <a:gd name="connsiteX4" fmla="*/ 178265 w 5074867"/>
              <a:gd name="connsiteY4" fmla="*/ 12110 h 252531"/>
              <a:gd name="connsiteX0" fmla="*/ 169085 w 5074867"/>
              <a:gd name="connsiteY0" fmla="*/ 18588 h 252531"/>
              <a:gd name="connsiteX1" fmla="*/ 5074867 w 5074867"/>
              <a:gd name="connsiteY1" fmla="*/ 0 h 252531"/>
              <a:gd name="connsiteX2" fmla="*/ 4913770 w 5074867"/>
              <a:gd name="connsiteY2" fmla="*/ 252531 h 252531"/>
              <a:gd name="connsiteX3" fmla="*/ 0 w 5074867"/>
              <a:gd name="connsiteY3" fmla="*/ 252004 h 252531"/>
              <a:gd name="connsiteX4" fmla="*/ 169085 w 5074867"/>
              <a:gd name="connsiteY4" fmla="*/ 18588 h 252531"/>
              <a:gd name="connsiteX0" fmla="*/ 164873 w 5074867"/>
              <a:gd name="connsiteY0" fmla="*/ 24312 h 252531"/>
              <a:gd name="connsiteX1" fmla="*/ 5074867 w 5074867"/>
              <a:gd name="connsiteY1" fmla="*/ 0 h 252531"/>
              <a:gd name="connsiteX2" fmla="*/ 4913770 w 5074867"/>
              <a:gd name="connsiteY2" fmla="*/ 252531 h 252531"/>
              <a:gd name="connsiteX3" fmla="*/ 0 w 5074867"/>
              <a:gd name="connsiteY3" fmla="*/ 252004 h 252531"/>
              <a:gd name="connsiteX4" fmla="*/ 164873 w 5074867"/>
              <a:gd name="connsiteY4" fmla="*/ 24312 h 252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74867" h="252531">
                <a:moveTo>
                  <a:pt x="164873" y="24312"/>
                </a:moveTo>
                <a:lnTo>
                  <a:pt x="5074867" y="0"/>
                </a:lnTo>
                <a:lnTo>
                  <a:pt x="4913770" y="252531"/>
                </a:lnTo>
                <a:lnTo>
                  <a:pt x="0" y="252004"/>
                </a:lnTo>
                <a:lnTo>
                  <a:pt x="164873" y="24312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endParaRPr lang="de-DE" sz="1662" dirty="0"/>
          </a:p>
        </p:txBody>
      </p:sp>
      <p:sp>
        <p:nvSpPr>
          <p:cNvPr id="6" name="Cube 5"/>
          <p:cNvSpPr/>
          <p:nvPr/>
        </p:nvSpPr>
        <p:spPr>
          <a:xfrm>
            <a:off x="1064568" y="4233089"/>
            <a:ext cx="4652308" cy="856726"/>
          </a:xfrm>
          <a:prstGeom prst="cube">
            <a:avLst>
              <a:gd name="adj" fmla="val 2082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de-DE" sz="1662" dirty="0"/>
          </a:p>
        </p:txBody>
      </p:sp>
    </p:spTree>
    <p:extLst>
      <p:ext uri="{BB962C8B-B14F-4D97-AF65-F5344CB8AC3E}">
        <p14:creationId xmlns:p14="http://schemas.microsoft.com/office/powerpoint/2010/main" val="69505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2536038" y="2805398"/>
            <a:ext cx="4818462" cy="33230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62" dirty="0">
                <a:latin typeface="Arial" panose="020B0604020202020204" pitchFamily="34" charset="0"/>
                <a:cs typeface="Arial" panose="020B0604020202020204" pitchFamily="34" charset="0"/>
              </a:rPr>
              <a:t>Styroporplatte</a:t>
            </a:r>
          </a:p>
        </p:txBody>
      </p:sp>
      <p:sp>
        <p:nvSpPr>
          <p:cNvPr id="4" name="Rechteck 3"/>
          <p:cNvSpPr/>
          <p:nvPr/>
        </p:nvSpPr>
        <p:spPr>
          <a:xfrm>
            <a:off x="2536038" y="2095774"/>
            <a:ext cx="4818462" cy="6646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62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Styrodurplatte</a:t>
            </a:r>
            <a:r>
              <a:rPr lang="de-DE" sz="1662" dirty="0" smtClean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lang="de-DE" sz="166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Gerade Verbindung 10"/>
          <p:cNvCxnSpPr/>
          <p:nvPr/>
        </p:nvCxnSpPr>
        <p:spPr>
          <a:xfrm>
            <a:off x="2536038" y="2776477"/>
            <a:ext cx="481846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7444369" y="2612058"/>
            <a:ext cx="1035861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62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Klebung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Übersicht des Aufbaues (seitliche Ansicht</a:t>
            </a:r>
            <a:r>
              <a:rPr lang="de-DE" dirty="0" smtClean="0"/>
              <a:t>)</a:t>
            </a:r>
            <a:endParaRPr lang="de-DE" sz="1477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FA8C7-A4CB-41D2-BC9F-8FC23E925D6E}" type="datetime1">
              <a:rPr lang="de-DE" smtClean="0"/>
              <a:t>28.08.2018</a:t>
            </a:fld>
            <a:endParaRPr lang="de-DE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sz="1200"/>
              <a:t>Nur zu </a:t>
            </a:r>
            <a:r>
              <a:rPr lang="de-DE" sz="1200" smtClean="0"/>
              <a:t>Orientierung.</a:t>
            </a:r>
            <a:endParaRPr 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Aufsicht bestückte Kiste</a:t>
            </a:r>
            <a:endParaRPr lang="de-DE" dirty="0"/>
          </a:p>
        </p:txBody>
      </p:sp>
      <p:pic>
        <p:nvPicPr>
          <p:cNvPr id="5" name="Bildplatzhalter 4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6" b="106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90560127"/>
      </p:ext>
    </p:extLst>
  </p:cSld>
  <p:clrMapOvr>
    <a:masterClrMapping/>
  </p:clrMapOvr>
</p:sld>
</file>

<file path=ppt/theme/theme1.xml><?xml version="1.0" encoding="utf-8"?>
<a:theme xmlns:a="http://schemas.openxmlformats.org/drawingml/2006/main" name="Bauplan">
  <a:themeElements>
    <a:clrScheme name="Regina">
      <a:dk1>
        <a:srgbClr val="000000"/>
      </a:dk1>
      <a:lt1>
        <a:srgbClr val="FFFFFF"/>
      </a:lt1>
      <a:dk2>
        <a:srgbClr val="0000FF"/>
      </a:dk2>
      <a:lt2>
        <a:srgbClr val="00FF00"/>
      </a:lt2>
      <a:accent1>
        <a:srgbClr val="FF0000"/>
      </a:accent1>
      <a:accent2>
        <a:srgbClr val="FF00FF"/>
      </a:accent2>
      <a:accent3>
        <a:srgbClr val="9966FF"/>
      </a:accent3>
      <a:accent4>
        <a:srgbClr val="00FFFF"/>
      </a:accent4>
      <a:accent5>
        <a:srgbClr val="FFFF00"/>
      </a:accent5>
      <a:accent6>
        <a:srgbClr val="A50021"/>
      </a:accent6>
      <a:hlink>
        <a:srgbClr val="0000FF"/>
      </a:hlink>
      <a:folHlink>
        <a:srgbClr val="00CC66"/>
      </a:folHlink>
    </a:clrScheme>
    <a:fontScheme name="Regi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310</Words>
  <Application>Microsoft Office PowerPoint</Application>
  <PresentationFormat>A4-Papier (210 x 297 mm)</PresentationFormat>
  <Paragraphs>61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8" baseType="lpstr">
      <vt:lpstr>Arial</vt:lpstr>
      <vt:lpstr>Calibri</vt:lpstr>
      <vt:lpstr>Bauplan</vt:lpstr>
      <vt:lpstr>Umriss Styropor- und Styrodur-Platte</vt:lpstr>
      <vt:lpstr>Styrodur-Platte 1 (Grundriss-Darstellung)</vt:lpstr>
      <vt:lpstr>Magenta Rechteck</vt:lpstr>
      <vt:lpstr>Übersicht des Aufbaues (seitliche Ansicht)</vt:lpstr>
      <vt:lpstr>Aufsicht bestückte Kiste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Regina</dc:creator>
  <cp:lastModifiedBy>Regina</cp:lastModifiedBy>
  <cp:revision>166</cp:revision>
  <cp:lastPrinted>2018-05-18T05:55:30Z</cp:lastPrinted>
  <dcterms:created xsi:type="dcterms:W3CDTF">2015-09-22T07:49:57Z</dcterms:created>
  <dcterms:modified xsi:type="dcterms:W3CDTF">2018-08-28T08:36:54Z</dcterms:modified>
  <cp:contentStatus>Endgültig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