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819900" cy="99187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 showGuides="1">
      <p:cViewPr varScale="1">
        <p:scale>
          <a:sx n="96" d="100"/>
          <a:sy n="96" d="100"/>
        </p:scale>
        <p:origin x="90" y="33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1369A-E93A-4449-93CD-5A40101ED712}" type="datetimeFigureOut">
              <a:rPr lang="de-DE" smtClean="0"/>
              <a:t>28.08.2018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1239838"/>
            <a:ext cx="4835525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131A88-E5BF-4EDF-A73E-7139BB58A2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6712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357" y="1654216"/>
            <a:ext cx="9000000" cy="47880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8420377" y="374650"/>
            <a:ext cx="1044000" cy="719138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anchor="ctr"/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>
          <a:xfrm>
            <a:off x="502326" y="1146322"/>
            <a:ext cx="8928100" cy="432000"/>
          </a:xfrm>
        </p:spPr>
        <p:txBody>
          <a:bodyPr/>
          <a:lstStyle>
            <a:lvl1pPr algn="ctr">
              <a:defRPr/>
            </a:lvl1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6745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/>
          </p:nvPr>
        </p:nvSpPr>
        <p:spPr>
          <a:xfrm>
            <a:off x="464024" y="368490"/>
            <a:ext cx="9007522" cy="6114196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/>
            </a:lvl1pPr>
            <a:lvl2pPr>
              <a:lnSpc>
                <a:spcPct val="100000"/>
              </a:lnSpc>
              <a:spcBef>
                <a:spcPts val="0"/>
              </a:spcBef>
              <a:defRPr/>
            </a:lvl2pPr>
            <a:lvl3pPr>
              <a:lnSpc>
                <a:spcPct val="100000"/>
              </a:lnSpc>
              <a:spcBef>
                <a:spcPts val="0"/>
              </a:spcBef>
              <a:defRPr/>
            </a:lvl3pPr>
            <a:lvl4pPr>
              <a:lnSpc>
                <a:spcPct val="100000"/>
              </a:lnSpc>
              <a:spcBef>
                <a:spcPts val="0"/>
              </a:spcBef>
              <a:defRPr/>
            </a:lvl4pPr>
            <a:lvl5pPr>
              <a:lnSpc>
                <a:spcPct val="10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6540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81005" y="374288"/>
            <a:ext cx="792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16074" y="1654216"/>
            <a:ext cx="8928000" cy="478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de-DE" dirty="0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559719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txStyles>
    <p:titleStyle>
      <a:lvl1pPr algn="ctr" defTabSz="742950" rtl="0" eaLnBrk="1" latinLnBrk="0" hangingPunct="1">
        <a:lnSpc>
          <a:spcPct val="100000"/>
        </a:lnSpc>
        <a:spcBef>
          <a:spcPts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74295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1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Lehrerinformation </a:t>
            </a:r>
            <a:r>
              <a:rPr lang="de-DE" sz="2000" dirty="0" smtClean="0"/>
              <a:t>(Gib dem Motor Spannung)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1400" dirty="0" smtClean="0"/>
              <a:t>Stand </a:t>
            </a:r>
            <a:fld id="{A2F829DE-0171-4016-8A32-E4B81A0872E9}" type="datetime1">
              <a:rPr lang="de-DE" sz="1400" smtClean="0"/>
              <a:t>28.08.2018</a:t>
            </a:fld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0217232"/>
              </p:ext>
            </p:extLst>
          </p:nvPr>
        </p:nvGraphicFramePr>
        <p:xfrm>
          <a:off x="481005" y="1654175"/>
          <a:ext cx="8986846" cy="39014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493423">
                  <a:extLst>
                    <a:ext uri="{9D8B030D-6E8A-4147-A177-3AD203B41FA5}">
                      <a16:colId xmlns:a16="http://schemas.microsoft.com/office/drawing/2014/main" val="1131528128"/>
                    </a:ext>
                  </a:extLst>
                </a:gridCol>
                <a:gridCol w="4493423">
                  <a:extLst>
                    <a:ext uri="{9D8B030D-6E8A-4147-A177-3AD203B41FA5}">
                      <a16:colId xmlns:a16="http://schemas.microsoft.com/office/drawing/2014/main" val="360860962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Lehrziel: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alvanische Elemente 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als Spannungsquellen kennen lernen und bauen, über die </a:t>
                      </a:r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Teilchenebene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 den Stromfluss verstehen. </a:t>
                      </a:r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Arbeiten mit Modellen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115247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Vorkenntnisse: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 Lernende können </a:t>
                      </a:r>
                      <a:r>
                        <a:rPr lang="de-DE" sz="1400" b="0" dirty="0" err="1" smtClean="0">
                          <a:solidFill>
                            <a:schemeClr val="tx1"/>
                          </a:solidFill>
                        </a:rPr>
                        <a:t>Redox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-Reaktionen formulieren, kennen die Oxidation als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 Elektronen-Abgabe und die Reduktion als Elektronen-Aufnahme, können ein Digital-Multimeter bedienen und haben eine Einführung in die allgemeinen Sicherheits- und Schutz-Maßnahmen zum Arbeiten im Labor.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4656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Vorbereitung</a:t>
                      </a:r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 (Fertigen der Kiste):</a:t>
                      </a:r>
                    </a:p>
                    <a:p>
                      <a:pPr marL="177800" indent="-177800">
                        <a:buFont typeface="+mj-lt"/>
                        <a:buAutoNum type="arabicPeriod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Herstellung der Styroporeinlage nach Datei „ek16_Bauplan“. Zeichnungen können als Schablonen genutzt werden.</a:t>
                      </a:r>
                    </a:p>
                    <a:p>
                      <a:pPr marL="177800" indent="-177800">
                        <a:buFont typeface="+mj-lt"/>
                        <a:buAutoNum type="arabicPeriod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Datei „ek16_Beschriftung“ ausdrucken, wie auf jeder Folie oben beschrieben. Kistenaufdruck mit selbstklebender Folie auf den kurzen Seiten der Kiste befestigen.</a:t>
                      </a:r>
                    </a:p>
                    <a:p>
                      <a:pPr marL="177800" indent="-177800">
                        <a:buFont typeface="+mj-lt"/>
                        <a:buAutoNum type="arabicPeriod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Anleitung drucken („ek16_Anleitung“) in DIN A4. Im Broschüren-Modus, oben binden.</a:t>
                      </a:r>
                    </a:p>
                    <a:p>
                      <a:pPr marL="177800" indent="-177800">
                        <a:buFont typeface="+mj-lt"/>
                        <a:buAutoNum type="arabicPeriod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Dokumententasche mit doppelseitigem Klebeband im Deckel befestigen.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Vorbereitung (Kiste einsetzen):</a:t>
                      </a:r>
                    </a:p>
                    <a:p>
                      <a:pPr marL="177800" indent="-177800">
                        <a:buFont typeface="+mj-lt"/>
                        <a:buAutoNum type="arabicPeriod"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Herstellen der Lösungen</a:t>
                      </a:r>
                    </a:p>
                    <a:p>
                      <a:pPr marL="357188" indent="-185738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c(Kupfersulfat)= 1mol/L (50mL)</a:t>
                      </a:r>
                    </a:p>
                    <a:p>
                      <a:pPr marL="357188" marR="0" indent="-185738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c(Zinksulfat)= 1mol/L (50mL)</a:t>
                      </a:r>
                    </a:p>
                    <a:p>
                      <a:pPr marL="357188" marR="0" indent="-185738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c(Kaliumchlorid)= 3mol/L (20mL)</a:t>
                      </a:r>
                    </a:p>
                    <a:p>
                      <a:pPr marL="185738" marR="0" indent="-185738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Kiste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 auf Vollständigkeit überprüfen.</a:t>
                      </a:r>
                      <a:endParaRPr lang="de-DE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40437"/>
                  </a:ext>
                </a:extLst>
              </a:tr>
            </a:tbl>
          </a:graphicData>
        </a:graphic>
      </p:graphicFrame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ek16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Erfahrungskiste erarbeitet von Julia Zimmermann im Rahmen der Masterarbeit Master of Education,</a:t>
            </a:r>
          </a:p>
          <a:p>
            <a:r>
              <a:rPr lang="de-DE" dirty="0" smtClean="0"/>
              <a:t>Didaktik Chemie, Universität Bayreuth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8560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Inhaltsplatzhalter 2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357350960"/>
              </p:ext>
            </p:extLst>
          </p:nvPr>
        </p:nvGraphicFramePr>
        <p:xfrm>
          <a:off x="477672" y="368300"/>
          <a:ext cx="8993874" cy="602488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496937">
                  <a:extLst>
                    <a:ext uri="{9D8B030D-6E8A-4147-A177-3AD203B41FA5}">
                      <a16:colId xmlns:a16="http://schemas.microsoft.com/office/drawing/2014/main" val="3226505372"/>
                    </a:ext>
                  </a:extLst>
                </a:gridCol>
                <a:gridCol w="4496937">
                  <a:extLst>
                    <a:ext uri="{9D8B030D-6E8A-4147-A177-3AD203B41FA5}">
                      <a16:colId xmlns:a16="http://schemas.microsoft.com/office/drawing/2014/main" val="205703429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de-DE" sz="1800" b="0" dirty="0" smtClean="0">
                          <a:solidFill>
                            <a:schemeClr val="tx1"/>
                          </a:solidFill>
                        </a:rPr>
                        <a:t>Seite </a:t>
                      </a:r>
                      <a:fld id="{14EDA8F8-F8BC-4BA8-AAEA-070275FE8C20}" type="slidenum">
                        <a:rPr lang="de-DE" sz="1800" b="0" smtClean="0">
                          <a:solidFill>
                            <a:schemeClr val="tx1"/>
                          </a:solidFill>
                        </a:rPr>
                        <a:t>2</a:t>
                      </a:fld>
                      <a:endParaRPr lang="de-DE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707054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Anleitung: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 In ein Becherglas wird die Kupfersulfat-Lösung,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 in das andere die Zinksulfat-Lösung gegeben. In die Kupfersulfat-Lösung taucht das Kupferblech, in die Zinksulfat-Lösung das Zinkblech. Die Bechergläser werden mit dem Kaliumchlorid getränktem Schwammtuch-Streifen verbunden. An das Zinkblech wird das schwarze Kabel an das Kupferblech das rote Kabel </a:t>
                      </a:r>
                      <a:r>
                        <a:rPr lang="de-DE" sz="1400" b="0" baseline="0" dirty="0" err="1" smtClean="0">
                          <a:solidFill>
                            <a:schemeClr val="tx1"/>
                          </a:solidFill>
                        </a:rPr>
                        <a:t>angeklemmt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, und anschließend mit dem Motor verbunden.</a:t>
                      </a:r>
                      <a:endParaRPr lang="de-DE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177800" indent="-177800">
                        <a:buFont typeface="+mj-lt"/>
                        <a:buAutoNum type="arabicPeriod"/>
                      </a:pPr>
                      <a:endParaRPr lang="de-DE" sz="1400" dirty="0">
                        <a:solidFill>
                          <a:schemeClr val="accent2"/>
                        </a:solidFill>
                      </a:endParaRPr>
                    </a:p>
                  </a:txBody>
                  <a:tcPr marL="92188" marR="92188"/>
                </a:tc>
                <a:extLst>
                  <a:ext uri="{0D108BD9-81ED-4DB2-BD59-A6C34878D82A}">
                    <a16:rowId xmlns:a16="http://schemas.microsoft.com/office/drawing/2014/main" val="113994390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Bearbeitungszeit: </a:t>
                      </a:r>
                      <a:r>
                        <a:rPr lang="de-DE" sz="1400" b="0" u="none" dirty="0" smtClean="0">
                          <a:solidFill>
                            <a:schemeClr val="tx1"/>
                          </a:solidFill>
                        </a:rPr>
                        <a:t>ca. 30 Minuten.</a:t>
                      </a: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177800" indent="-177800">
                        <a:buFont typeface="+mj-lt"/>
                        <a:buAutoNum type="arabicPeriod"/>
                      </a:pPr>
                      <a:endParaRPr lang="de-DE" sz="1400" dirty="0">
                        <a:solidFill>
                          <a:schemeClr val="accent2"/>
                        </a:solidFill>
                      </a:endParaRPr>
                    </a:p>
                  </a:txBody>
                  <a:tcPr marL="92188" marR="92188"/>
                </a:tc>
                <a:extLst>
                  <a:ext uri="{0D108BD9-81ED-4DB2-BD59-A6C34878D82A}">
                    <a16:rowId xmlns:a16="http://schemas.microsoft.com/office/drawing/2014/main" val="38716905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Einsatz</a:t>
                      </a:r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 im Unterricht: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 Diese Einheit kann in </a:t>
                      </a:r>
                      <a:r>
                        <a:rPr lang="de-DE" sz="1400" b="0" baseline="0" dirty="0" err="1" smtClean="0">
                          <a:solidFill>
                            <a:schemeClr val="tx1"/>
                          </a:solidFill>
                        </a:rPr>
                        <a:t>Jgst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. 9 Gymnasium eingesetzt werden. </a:t>
                      </a:r>
                      <a:r>
                        <a:rPr lang="de-DE" sz="1400" b="0" baseline="0" smtClean="0">
                          <a:solidFill>
                            <a:schemeClr val="tx1"/>
                          </a:solidFill>
                        </a:rPr>
                        <a:t>Bayern: 9.5 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Elektronenübergänge wechselseitige Umwandlung chemischer in elektrische Energie bei </a:t>
                      </a:r>
                      <a:r>
                        <a:rPr lang="de-DE" sz="1400" b="0" baseline="0" dirty="0" err="1" smtClean="0">
                          <a:solidFill>
                            <a:schemeClr val="tx1"/>
                          </a:solidFill>
                        </a:rPr>
                        <a:t>Redox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-Vorgängen.</a:t>
                      </a:r>
                      <a:endParaRPr lang="de-DE" sz="14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982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Materialliste: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Box mit Deckel 30*19*14cm, z.B.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400" b="0" baseline="0" dirty="0" err="1" smtClean="0">
                          <a:solidFill>
                            <a:schemeClr val="tx1"/>
                          </a:solidFill>
                        </a:rPr>
                        <a:t>Rival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400" b="0" baseline="0" dirty="0" err="1" smtClean="0">
                          <a:solidFill>
                            <a:schemeClr val="tx1"/>
                          </a:solidFill>
                        </a:rPr>
                        <a:t>Eurobox</a:t>
                      </a:r>
                      <a:endParaRPr lang="de-DE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Styropor-Schneidegerät, z. B. </a:t>
                      </a:r>
                      <a:r>
                        <a:rPr lang="de-DE" sz="1400" b="0" baseline="0" dirty="0" err="1" smtClean="0">
                          <a:solidFill>
                            <a:schemeClr val="tx1"/>
                          </a:solidFill>
                        </a:rPr>
                        <a:t>Proxxon</a:t>
                      </a:r>
                      <a:endParaRPr lang="de-DE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Styropor und Styrodur (Maße: 24,3*14,6*1cm)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Styroporkleber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Pinsel, Farbe (weiße Wandfarbe)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Dokumententasche DIN A4, quer mit Klettverschluss, z. B. Amazon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Klebeband, beidseitig klebend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10 Blatt Papier, 160g/cm</a:t>
                      </a:r>
                      <a:r>
                        <a:rPr lang="de-DE" sz="1400" b="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Ringbinde-Gerät, z. B. General Office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Ringbindung, schwarz, 10mm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2 Blatt Kopierpapier, 80g/cm</a:t>
                      </a:r>
                      <a:r>
                        <a:rPr lang="de-DE" sz="1400" b="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Selbstklebende Folie, transparent</a:t>
                      </a: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Bechergläser, 50mL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Stück Kupferblech, </a:t>
                      </a:r>
                      <a:r>
                        <a:rPr lang="de-DE" sz="1200" baseline="0" dirty="0" smtClean="0">
                          <a:solidFill>
                            <a:schemeClr val="tx1"/>
                          </a:solidFill>
                        </a:rPr>
                        <a:t>110*8mm</a:t>
                      </a:r>
                      <a:endParaRPr lang="de-DE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Stück Zinkblech, </a:t>
                      </a:r>
                      <a:r>
                        <a:rPr lang="de-DE" sz="1200" baseline="0" dirty="0" smtClean="0">
                          <a:solidFill>
                            <a:schemeClr val="tx1"/>
                          </a:solidFill>
                        </a:rPr>
                        <a:t>110*8mm</a:t>
                      </a:r>
                      <a:endParaRPr lang="de-DE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200" baseline="0" dirty="0" smtClean="0">
                          <a:solidFill>
                            <a:schemeClr val="tx1"/>
                          </a:solidFill>
                        </a:rPr>
                        <a:t>Solarmotor, z.B. von LEMO-SOLAR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200" baseline="0" dirty="0" smtClean="0">
                          <a:solidFill>
                            <a:schemeClr val="tx1"/>
                          </a:solidFill>
                        </a:rPr>
                        <a:t>Motorständer, z.B. von LEMO-SOLAR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200" baseline="0" dirty="0" smtClean="0">
                          <a:solidFill>
                            <a:schemeClr val="tx1"/>
                          </a:solidFill>
                        </a:rPr>
                        <a:t>4 Druckverschluss-Beutel, 100x70mm mit</a:t>
                      </a:r>
                    </a:p>
                    <a:p>
                      <a:pPr marL="355600" marR="0" lvl="0" indent="-17780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Experimentier-Kabel mit Krokodil-Klemmen</a:t>
                      </a:r>
                    </a:p>
                    <a:p>
                      <a:pPr marL="355600" indent="-177800" algn="l" defTabSz="742950" rtl="0" eaLnBrk="1" latinLnBrk="0" hangingPunct="1">
                        <a:buFont typeface="Symbol" panose="05050102010706020507" pitchFamily="18" charset="2"/>
                        <a:buChar char="-"/>
                      </a:pP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Schwammtuch-Streifen</a:t>
                      </a:r>
                    </a:p>
                    <a:p>
                      <a:pPr marL="355600" indent="-177800" algn="l" defTabSz="742950" rtl="0" eaLnBrk="1" latinLnBrk="0" hangingPunct="1">
                        <a:buFont typeface="Symbol" panose="05050102010706020507" pitchFamily="18" charset="2"/>
                        <a:buChar char="-"/>
                      </a:pP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Sandpapier</a:t>
                      </a:r>
                    </a:p>
                    <a:p>
                      <a:pPr marL="355600" indent="-177800" algn="l" defTabSz="742950" rtl="0" eaLnBrk="1" latinLnBrk="0" hangingPunct="1">
                        <a:buFont typeface="Symbol" panose="05050102010706020507" pitchFamily="18" charset="2"/>
                        <a:buChar char="-"/>
                      </a:pP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Kupfer-Blech</a:t>
                      </a:r>
                      <a:r>
                        <a:rPr lang="de-DE" sz="12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110*8mm, Zink-Blech 110*8mm</a:t>
                      </a:r>
                    </a:p>
                    <a:p>
                      <a:pPr marL="355600" indent="-177800" algn="l" defTabSz="742950" rtl="0" eaLnBrk="1" latinLnBrk="0" hangingPunct="1">
                        <a:buFont typeface="Symbol" panose="05050102010706020507" pitchFamily="18" charset="2"/>
                        <a:buChar char="-"/>
                      </a:pPr>
                      <a:r>
                        <a:rPr lang="de-DE" sz="12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Bananen-Stecker ohne Isolierung</a:t>
                      </a:r>
                      <a:endParaRPr lang="de-DE" sz="12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PE-Flaschen, 50mL mit</a:t>
                      </a:r>
                    </a:p>
                    <a:p>
                      <a:pPr marL="355600" indent="-177800"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Kupfersulfat-Lösung</a:t>
                      </a:r>
                    </a:p>
                    <a:p>
                      <a:pPr marL="355600" indent="-177800"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Zinksulfat-Lösung</a:t>
                      </a:r>
                    </a:p>
                    <a:p>
                      <a:pPr marL="355600" indent="-177800"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Kaliumchlorid-Lösung</a:t>
                      </a:r>
                    </a:p>
                    <a:p>
                      <a:pPr marL="0" indent="0">
                        <a:buFont typeface="Symbol" panose="05050102010706020507" pitchFamily="18" charset="2"/>
                        <a:buNone/>
                      </a:pPr>
                      <a:r>
                        <a:rPr lang="de-DE" sz="1200" b="1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Externes</a:t>
                      </a:r>
                      <a:r>
                        <a:rPr lang="de-DE" sz="1200" b="1" baseline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Material: Multimeter.</a:t>
                      </a:r>
                      <a:endParaRPr lang="de-DE" sz="1200" b="1" dirty="0" smtClean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988668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Kosten: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 ca. 26€ (ohne Schneide- und Ringbinde-Gerät).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019597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Bauzeit: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 ca. 30 Minuten/Kiste (ohne Trockenzeiten). </a:t>
                      </a:r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970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9405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Regina">
      <a:dk1>
        <a:srgbClr val="000000"/>
      </a:dk1>
      <a:lt1>
        <a:srgbClr val="FFFFFF"/>
      </a:lt1>
      <a:dk2>
        <a:srgbClr val="0000FF"/>
      </a:dk2>
      <a:lt2>
        <a:srgbClr val="00FF00"/>
      </a:lt2>
      <a:accent1>
        <a:srgbClr val="FF0000"/>
      </a:accent1>
      <a:accent2>
        <a:srgbClr val="FF00FF"/>
      </a:accent2>
      <a:accent3>
        <a:srgbClr val="9966FF"/>
      </a:accent3>
      <a:accent4>
        <a:srgbClr val="00FFFF"/>
      </a:accent4>
      <a:accent5>
        <a:srgbClr val="FFFF00"/>
      </a:accent5>
      <a:accent6>
        <a:srgbClr val="A50021"/>
      </a:accent6>
      <a:hlink>
        <a:srgbClr val="0000FF"/>
      </a:hlink>
      <a:folHlink>
        <a:srgbClr val="00CC66"/>
      </a:folHlink>
    </a:clrScheme>
    <a:fontScheme name="Regi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441</Words>
  <Application>Microsoft Office PowerPoint</Application>
  <PresentationFormat>A4-Papier (210 x 297 mm)</PresentationFormat>
  <Paragraphs>52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Symbol</vt:lpstr>
      <vt:lpstr>Office</vt:lpstr>
      <vt:lpstr>Lehrerinformation (Gib dem Motor Spannung) Stand 28.08.2018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</dc:creator>
  <cp:lastModifiedBy>Regina</cp:lastModifiedBy>
  <cp:revision>25</cp:revision>
  <cp:lastPrinted>2018-08-28T08:29:02Z</cp:lastPrinted>
  <dcterms:created xsi:type="dcterms:W3CDTF">2016-04-26T06:40:50Z</dcterms:created>
  <dcterms:modified xsi:type="dcterms:W3CDTF">2018-08-28T08:29:23Z</dcterms:modified>
  <cp:contentStatus>Endgültig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