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90" y="3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1369A-E93A-4449-93CD-5A40101ED712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9838"/>
            <a:ext cx="48355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1A88-E5BF-4EDF-A73E-7139BB58A2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7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357" y="1654216"/>
            <a:ext cx="9000000" cy="478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8420377" y="374650"/>
            <a:ext cx="1044000" cy="719138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502326" y="1146322"/>
            <a:ext cx="8928100" cy="432000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7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4024" y="368490"/>
            <a:ext cx="9007522" cy="61141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54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1005" y="374288"/>
            <a:ext cx="792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6074" y="1654216"/>
            <a:ext cx="8928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97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ctr" defTabSz="742950" rtl="0" eaLnBrk="1" latinLnBrk="0" hangingPunct="1">
        <a:lnSpc>
          <a:spcPct val="100000"/>
        </a:lnSpc>
        <a:spcBef>
          <a:spcPts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005" y="302848"/>
            <a:ext cx="7920000" cy="720000"/>
          </a:xfrm>
        </p:spPr>
        <p:txBody>
          <a:bodyPr/>
          <a:lstStyle/>
          <a:p>
            <a:r>
              <a:rPr lang="de-DE" dirty="0" smtClean="0"/>
              <a:t>Lehrerinformation </a:t>
            </a:r>
            <a:r>
              <a:rPr lang="de-DE" sz="2000" dirty="0" smtClean="0"/>
              <a:t>(Aus eins mach viele)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400" dirty="0" smtClean="0"/>
              <a:t>Stand </a:t>
            </a:r>
            <a:fld id="{6D1C9219-4747-4F06-B28C-9E789D206012}" type="datetime1">
              <a:rPr lang="de-DE" sz="1400" smtClean="0"/>
              <a:t>28.08.2018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845276"/>
              </p:ext>
            </p:extLst>
          </p:nvPr>
        </p:nvGraphicFramePr>
        <p:xfrm>
          <a:off x="481005" y="1582735"/>
          <a:ext cx="8986846" cy="50596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423">
                  <a:extLst>
                    <a:ext uri="{9D8B030D-6E8A-4147-A177-3AD203B41FA5}">
                      <a16:colId xmlns:a16="http://schemas.microsoft.com/office/drawing/2014/main" val="1131528128"/>
                    </a:ext>
                  </a:extLst>
                </a:gridCol>
                <a:gridCol w="4493423">
                  <a:extLst>
                    <a:ext uri="{9D8B030D-6E8A-4147-A177-3AD203B41FA5}">
                      <a16:colId xmlns:a16="http://schemas.microsoft.com/office/drawing/2014/main" val="36086096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Lehrziel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Methan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als kürzester Kohlenwasserstoff, Visualisieren der Vierbindigkeit (</a:t>
                      </a:r>
                      <a:r>
                        <a:rPr lang="de-DE" sz="1400" b="1" baseline="0" dirty="0" err="1" smtClean="0">
                          <a:solidFill>
                            <a:schemeClr val="tx1"/>
                          </a:solidFill>
                        </a:rPr>
                        <a:t>Tetraederstruktur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arbeiten mit Modellen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homologe Reihe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der Alkane, Schreibweisen für den Molekülbau (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Keilstrich, Valenzstrich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524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Vorkenntnisse:</a:t>
                      </a:r>
                    </a:p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Es wäre hilfreich, wenn Lernende mit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Molymod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 schon gearbeitet haben.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Sie benötigen die Fertigkeit, aus dem PSE die Zahl der möglichen Bindungen abzuleiten,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aber keine Vorkenntnisse aus der Organischen Chemie.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5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(Fertigen der Kiste):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Herstellung der Styroporeinlage nach Datei „ek15_Bauplan“. Zeichnungen können als Schablonen genutzt werden.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Datei „ek15_Beschriftung“ ausdrucken, wie auf jeder Folie oben beschrieben. Kistenaufdruck mit selbstklebender Folie auf den kurzen Seiten der Kiste befestigen.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Anleitung drucken („ek15_Anleitung“) in DIN A4. Im Broschüren-Modus, oben binden.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Dokumententasche mit doppelseitigem Klebeband im Deckel befestigen.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 (Kiste einsetzen):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Auf Vollständigkeit überprüfen.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4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Anleitung: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Es wird die Anzahl der möglichen Bindungen von Kohlenstoff wiederholt und die Bindungsstellen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des Kohlenstoff-Atoms aus dem Baukasten gesucht. Es wird Methan als der kleinste Kohlenwasserstoff gebaut. Es wird geübt, eine räumliche Struktur auf Papier zu bringen und zu vereinfachen (von 3D über Keilstrich- zur Valenzstrich-Schreibweise).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919023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8420377" y="303210"/>
            <a:ext cx="1044000" cy="719138"/>
          </a:xfrm>
        </p:spPr>
        <p:txBody>
          <a:bodyPr/>
          <a:lstStyle/>
          <a:p>
            <a:r>
              <a:rPr lang="de-DE" dirty="0" smtClean="0"/>
              <a:t>ek15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502326" y="1074882"/>
            <a:ext cx="8928100" cy="432000"/>
          </a:xfrm>
        </p:spPr>
        <p:txBody>
          <a:bodyPr/>
          <a:lstStyle/>
          <a:p>
            <a:r>
              <a:rPr lang="de-DE" dirty="0" smtClean="0"/>
              <a:t>Erfahrungskiste erarbeitet von Julia Zimmermann im Rahmen der Masterarbeit Master of Education, </a:t>
            </a:r>
          </a:p>
          <a:p>
            <a:r>
              <a:rPr lang="de-DE" dirty="0" smtClean="0"/>
              <a:t>Didaktik Chemie, Universität Bayreuth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5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53045148"/>
              </p:ext>
            </p:extLst>
          </p:nvPr>
        </p:nvGraphicFramePr>
        <p:xfrm>
          <a:off x="477672" y="368300"/>
          <a:ext cx="8993874" cy="5080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6937">
                  <a:extLst>
                    <a:ext uri="{9D8B030D-6E8A-4147-A177-3AD203B41FA5}">
                      <a16:colId xmlns:a16="http://schemas.microsoft.com/office/drawing/2014/main" val="3226505372"/>
                    </a:ext>
                  </a:extLst>
                </a:gridCol>
                <a:gridCol w="4496937">
                  <a:extLst>
                    <a:ext uri="{9D8B030D-6E8A-4147-A177-3AD203B41FA5}">
                      <a16:colId xmlns:a16="http://schemas.microsoft.com/office/drawing/2014/main" val="20570342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Seite 2</a:t>
                      </a:r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07054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Bearbeitungszeit: 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ca. 30 Minuten.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21232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Einsatz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im </a:t>
                      </a:r>
                      <a:r>
                        <a:rPr lang="de-DE" sz="1400" b="1" baseline="0" smtClean="0">
                          <a:solidFill>
                            <a:schemeClr val="tx1"/>
                          </a:solidFill>
                        </a:rPr>
                        <a:t>Unterricht: </a:t>
                      </a:r>
                      <a:r>
                        <a:rPr lang="de-DE" sz="1400" b="0" baseline="0" smtClean="0">
                          <a:solidFill>
                            <a:schemeClr val="tx1"/>
                          </a:solidFill>
                        </a:rPr>
                        <a:t>Diese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Einheit kann in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Jgst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. 10 Gymnasium (Bayern) durchgeführt werden: Kohlenwasserstoffe – Bindungsverhältnisse in (gesättigten) Kohlenwasserstoffen, homologe Reihe der Alkane.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Materialliste: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Box mit Deckel 30*19*14cm, z.B.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Rival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Eurobox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Styropor-Schneidegerät, z. B.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Proxxon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 und Styrodur (Maße: 24,3*14,6*1cm)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Styroporkleber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Pinsel, Farbe (weiße Wandfarbe)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Dokumententasche DIN A4, quer mit Klettverschluss, z. B. Amazon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Klebeband, beidseitig klebend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12 Blatt Papier, 160g/cm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Ringbinde-Gerät, z. B. General Office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Ringbindung, schwarz, 8mm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1 Blatt Kopierpapier, 80g/cm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Selbstklebende Folie, transparent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8 Kohlenstoff-Atome (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Molymod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Wasserstoff-Atome (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</a:rPr>
                        <a:t>Molymod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27 Einfachbindungen (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</a:rPr>
                        <a:t>Molymod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Taschenlampe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endParaRPr lang="de-D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aseline="0" dirty="0" smtClean="0">
                          <a:solidFill>
                            <a:schemeClr val="tx2"/>
                          </a:solidFill>
                        </a:rPr>
                        <a:t>Kein externes Material.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8866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Kosten: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32€ (ohne Schneide- und Ringbinde-Gerät).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1959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Bauzeit: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30 Minuten/Kiste (ohne Trockenzeiten).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97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0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A4-Papier (210 x 297 mm)</PresentationFormat>
  <Paragraphs>39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Office</vt:lpstr>
      <vt:lpstr>Lehrerinformation (Aus eins mach viele) Stand 28.08.2018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27</cp:revision>
  <cp:lastPrinted>2018-08-28T08:25:01Z</cp:lastPrinted>
  <dcterms:created xsi:type="dcterms:W3CDTF">2016-04-26T06:40:50Z</dcterms:created>
  <dcterms:modified xsi:type="dcterms:W3CDTF">2018-08-28T08:25:09Z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