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728" r:id="rId2"/>
    <p:sldMasterId id="2147483739" r:id="rId3"/>
  </p:sldMasterIdLst>
  <p:notesMasterIdLst>
    <p:notesMasterId r:id="rId69"/>
  </p:notesMasterIdLst>
  <p:sldIdLst>
    <p:sldId id="256" r:id="rId4"/>
    <p:sldId id="287" r:id="rId5"/>
    <p:sldId id="257" r:id="rId6"/>
    <p:sldId id="288" r:id="rId7"/>
    <p:sldId id="301" r:id="rId8"/>
    <p:sldId id="302" r:id="rId9"/>
    <p:sldId id="258" r:id="rId10"/>
    <p:sldId id="289" r:id="rId11"/>
    <p:sldId id="259" r:id="rId12"/>
    <p:sldId id="290" r:id="rId13"/>
    <p:sldId id="260" r:id="rId14"/>
    <p:sldId id="261" r:id="rId15"/>
    <p:sldId id="262" r:id="rId16"/>
    <p:sldId id="291" r:id="rId17"/>
    <p:sldId id="263" r:id="rId18"/>
    <p:sldId id="264" r:id="rId19"/>
    <p:sldId id="265" r:id="rId20"/>
    <p:sldId id="292" r:id="rId21"/>
    <p:sldId id="266" r:id="rId22"/>
    <p:sldId id="267" r:id="rId23"/>
    <p:sldId id="268" r:id="rId24"/>
    <p:sldId id="293" r:id="rId25"/>
    <p:sldId id="269" r:id="rId26"/>
    <p:sldId id="270" r:id="rId27"/>
    <p:sldId id="271" r:id="rId28"/>
    <p:sldId id="294" r:id="rId29"/>
    <p:sldId id="273" r:id="rId30"/>
    <p:sldId id="320" r:id="rId31"/>
    <p:sldId id="321" r:id="rId32"/>
    <p:sldId id="322" r:id="rId33"/>
    <p:sldId id="274" r:id="rId34"/>
    <p:sldId id="295" r:id="rId35"/>
    <p:sldId id="275" r:id="rId36"/>
    <p:sldId id="296" r:id="rId37"/>
    <p:sldId id="276" r:id="rId38"/>
    <p:sldId id="277" r:id="rId39"/>
    <p:sldId id="278" r:id="rId40"/>
    <p:sldId id="297" r:id="rId41"/>
    <p:sldId id="279" r:id="rId42"/>
    <p:sldId id="280" r:id="rId43"/>
    <p:sldId id="281" r:id="rId44"/>
    <p:sldId id="298" r:id="rId45"/>
    <p:sldId id="282" r:id="rId46"/>
    <p:sldId id="283" r:id="rId47"/>
    <p:sldId id="304" r:id="rId48"/>
    <p:sldId id="303" r:id="rId49"/>
    <p:sldId id="305" r:id="rId50"/>
    <p:sldId id="309" r:id="rId51"/>
    <p:sldId id="284" r:id="rId52"/>
    <p:sldId id="299" r:id="rId53"/>
    <p:sldId id="307" r:id="rId54"/>
    <p:sldId id="310" r:id="rId55"/>
    <p:sldId id="311" r:id="rId56"/>
    <p:sldId id="312" r:id="rId57"/>
    <p:sldId id="313" r:id="rId58"/>
    <p:sldId id="314" r:id="rId59"/>
    <p:sldId id="315" r:id="rId60"/>
    <p:sldId id="316" r:id="rId61"/>
    <p:sldId id="317" r:id="rId62"/>
    <p:sldId id="318" r:id="rId63"/>
    <p:sldId id="306" r:id="rId64"/>
    <p:sldId id="319" r:id="rId65"/>
    <p:sldId id="285" r:id="rId66"/>
    <p:sldId id="300" r:id="rId67"/>
    <p:sldId id="286" r:id="rId68"/>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4660"/>
  </p:normalViewPr>
  <p:slideViewPr>
    <p:cSldViewPr snapToGrid="0" showGuides="1">
      <p:cViewPr varScale="1">
        <p:scale>
          <a:sx n="100" d="100"/>
          <a:sy n="100" d="100"/>
        </p:scale>
        <p:origin x="96" y="114"/>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28.08.2018</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8" name="Titel 7"/>
          <p:cNvSpPr>
            <a:spLocks noGrp="1"/>
          </p:cNvSpPr>
          <p:nvPr>
            <p:ph type="title"/>
          </p:nvPr>
        </p:nvSpPr>
        <p:spPr/>
        <p:txBody>
          <a:bodyPr>
            <a:noAutofit/>
          </a:body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smtClean="0"/>
          </a:p>
        </p:txBody>
      </p:sp>
      <p:sp>
        <p:nvSpPr>
          <p:cNvPr id="2" name="Foliennummernplatzhalt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804186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Entsorgung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26768863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27322567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16157761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Lösung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311006403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Lösung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97245501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Textfeld 4"/>
          <p:cNvSpPr txBox="1"/>
          <p:nvPr userDrawn="1"/>
        </p:nvSpPr>
        <p:spPr>
          <a:xfrm>
            <a:off x="2664000" y="1438190"/>
            <a:ext cx="4608000" cy="36000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000000"/>
                </a:solidFill>
                <a:effectLst/>
                <a:uLnTx/>
                <a:uFillTx/>
                <a:latin typeface="Arial"/>
                <a:ea typeface="+mn-ea"/>
                <a:cs typeface="+mn-cs"/>
              </a:rPr>
              <a:t>Ordne dich gedanklich einem Smiley zu.</a:t>
            </a:r>
            <a:endParaRPr kumimoji="0" lang="de-DE" sz="1800" b="1" i="0" u="none" strike="noStrike" kern="1200" cap="none" spc="0" normalizeH="0" baseline="0" noProof="0" dirty="0">
              <a:ln>
                <a:noFill/>
              </a:ln>
              <a:solidFill>
                <a:srgbClr val="000000"/>
              </a:solidFill>
              <a:effectLst/>
              <a:uLnTx/>
              <a:uFillTx/>
              <a:latin typeface="Arial"/>
              <a:ea typeface="+mn-ea"/>
              <a:cs typeface="+mn-cs"/>
            </a:endParaRPr>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smtClean="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Selbsteinschätzung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6186564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7999397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614685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37101994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2051248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1342588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28800460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2060612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smtClean="0"/>
              <a:t>Textmasterformat bearbeiten</a:t>
            </a:r>
          </a:p>
        </p:txBody>
      </p:sp>
    </p:spTree>
    <p:extLst>
      <p:ext uri="{BB962C8B-B14F-4D97-AF65-F5344CB8AC3E}">
        <p14:creationId xmlns:p14="http://schemas.microsoft.com/office/powerpoint/2010/main" val="34326424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9986089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smtClean="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02421550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8351467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466712205"/>
      </p:ext>
    </p:extLst>
  </p:cSld>
  <p:clrMap bg1="lt1" tx1="dk1" bg2="lt2" tx2="dk2" accent1="accent1" accent2="accent2" accent3="accent3" accent4="accent4" accent5="accent5" accent6="accent6" hlink="hlink" folHlink="folHlink"/>
  <p:sldLayoutIdLst>
    <p:sldLayoutId id="2147483740"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wmf"/><Relationship Id="rId1" Type="http://schemas.openxmlformats.org/officeDocument/2006/relationships/slideLayout" Target="../slideLayouts/slideLayout8.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slideLayout" Target="../slideLayouts/slideLayout8.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0.wmf"/><Relationship Id="rId1" Type="http://schemas.openxmlformats.org/officeDocument/2006/relationships/slideLayout" Target="../slideLayouts/slideLayout14.xml"/><Relationship Id="rId4" Type="http://schemas.openxmlformats.org/officeDocument/2006/relationships/image" Target="../media/image19.wmf"/></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0.wmf"/><Relationship Id="rId1" Type="http://schemas.openxmlformats.org/officeDocument/2006/relationships/slideLayout" Target="../slideLayouts/slideLayout14.xml"/><Relationship Id="rId4" Type="http://schemas.openxmlformats.org/officeDocument/2006/relationships/image" Target="../media/image21.wmf"/></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png"/><Relationship Id="rId1" Type="http://schemas.openxmlformats.org/officeDocument/2006/relationships/slideLayout" Target="../slideLayouts/slideLayout8.xml"/><Relationship Id="rId5" Type="http://schemas.openxmlformats.org/officeDocument/2006/relationships/image" Target="../media/image26.wmf"/><Relationship Id="rId4" Type="http://schemas.openxmlformats.org/officeDocument/2006/relationships/image" Target="../media/image25.wmf"/></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wmf"/><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image" Target="../media/image30.png"/><Relationship Id="rId4" Type="http://schemas.openxmlformats.org/officeDocument/2006/relationships/image" Target="../media/image2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1.wmf"/><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w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13.xml"/><Relationship Id="rId4" Type="http://schemas.openxmlformats.org/officeDocument/2006/relationships/image" Target="../media/image38.wmf"/></Relationships>
</file>

<file path=ppt/slides/_rels/slide5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34.wmf"/><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smtClean="0"/>
              <a:t>Methan und die homologe Reihe der Alkane</a:t>
            </a:r>
            <a:endParaRPr lang="de-DE" dirty="0"/>
          </a:p>
        </p:txBody>
      </p:sp>
      <p:sp>
        <p:nvSpPr>
          <p:cNvPr id="3" name="Titel 2"/>
          <p:cNvSpPr>
            <a:spLocks noGrp="1"/>
          </p:cNvSpPr>
          <p:nvPr>
            <p:ph type="title"/>
          </p:nvPr>
        </p:nvSpPr>
        <p:spPr/>
        <p:txBody>
          <a:bodyPr/>
          <a:lstStyle/>
          <a:p>
            <a:r>
              <a:rPr lang="de-DE" dirty="0" smtClean="0"/>
              <a:t>Aus eins mach viele</a:t>
            </a:r>
            <a:endParaRPr lang="de-DE" dirty="0"/>
          </a:p>
        </p:txBody>
      </p:sp>
      <p:sp>
        <p:nvSpPr>
          <p:cNvPr id="4" name="Textplatzhalter 3"/>
          <p:cNvSpPr>
            <a:spLocks noGrp="1"/>
          </p:cNvSpPr>
          <p:nvPr>
            <p:ph type="body" sz="quarter" idx="11"/>
          </p:nvPr>
        </p:nvSpPr>
        <p:spPr/>
        <p:txBody>
          <a:bodyPr/>
          <a:lstStyle/>
          <a:p>
            <a:r>
              <a:rPr lang="de-DE" dirty="0" smtClean="0"/>
              <a:t>Stand </a:t>
            </a:r>
            <a:fld id="{6DEA6AF5-4B84-4B1C-9736-C817262EE8C1}" type="datetime1">
              <a:rPr lang="de-DE" smtClean="0"/>
              <a:t>28.08.2018</a:t>
            </a:fld>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968" y="1639824"/>
            <a:ext cx="4322064" cy="2877312"/>
          </a:xfrm>
          <a:prstGeom prst="rect">
            <a:avLst/>
          </a:prstGeom>
        </p:spPr>
      </p:pic>
    </p:spTree>
    <p:extLst>
      <p:ext uri="{BB962C8B-B14F-4D97-AF65-F5344CB8AC3E}">
        <p14:creationId xmlns:p14="http://schemas.microsoft.com/office/powerpoint/2010/main" val="2762850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10</a:t>
            </a:fld>
            <a:endParaRPr lang="de-DE"/>
          </a:p>
        </p:txBody>
      </p:sp>
    </p:spTree>
    <p:extLst>
      <p:ext uri="{BB962C8B-B14F-4D97-AF65-F5344CB8AC3E}">
        <p14:creationId xmlns:p14="http://schemas.microsoft.com/office/powerpoint/2010/main" val="318471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11</a:t>
            </a:fld>
            <a:endParaRPr lang="de-DE"/>
          </a:p>
        </p:txBody>
      </p:sp>
    </p:spTree>
    <p:extLst>
      <p:ext uri="{BB962C8B-B14F-4D97-AF65-F5344CB8AC3E}">
        <p14:creationId xmlns:p14="http://schemas.microsoft.com/office/powerpoint/2010/main" val="3951383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sz="2000" dirty="0" smtClean="0"/>
              <a:t>Im PSE steht der Kohlenstoff in der 4. Haupt-Gruppe. Er hat also vier Valenz-Elektronen und kann darum vier Bindungen ausbilden.</a:t>
            </a:r>
          </a:p>
          <a:p>
            <a:endParaRPr lang="de-DE" sz="2000" dirty="0" smtClean="0"/>
          </a:p>
        </p:txBody>
      </p:sp>
      <p:sp>
        <p:nvSpPr>
          <p:cNvPr id="3" name="Foliennummernplatzhalter 2"/>
          <p:cNvSpPr>
            <a:spLocks noGrp="1"/>
          </p:cNvSpPr>
          <p:nvPr>
            <p:ph type="sldNum" sz="quarter" idx="12"/>
          </p:nvPr>
        </p:nvSpPr>
        <p:spPr/>
        <p:txBody>
          <a:bodyPr/>
          <a:lstStyle/>
          <a:p>
            <a:fld id="{649AAC7D-4B30-4604-BD35-0C4E56313D0D}" type="slidenum">
              <a:rPr lang="de-DE" smtClean="0"/>
              <a:t>12</a:t>
            </a:fld>
            <a:endParaRPr lang="de-DE"/>
          </a:p>
        </p:txBody>
      </p:sp>
      <p:graphicFrame>
        <p:nvGraphicFramePr>
          <p:cNvPr id="4" name="Inhaltsplatzhalter 3"/>
          <p:cNvGraphicFramePr>
            <a:graphicFrameLocks/>
          </p:cNvGraphicFramePr>
          <p:nvPr>
            <p:extLst>
              <p:ext uri="{D42A27DB-BD31-4B8C-83A1-F6EECF244321}">
                <p14:modId xmlns:p14="http://schemas.microsoft.com/office/powerpoint/2010/main" val="88436094"/>
              </p:ext>
            </p:extLst>
          </p:nvPr>
        </p:nvGraphicFramePr>
        <p:xfrm>
          <a:off x="1551000" y="2505616"/>
          <a:ext cx="6804000" cy="2966720"/>
        </p:xfrm>
        <a:graphic>
          <a:graphicData uri="http://schemas.openxmlformats.org/drawingml/2006/table">
            <a:tbl>
              <a:tblPr firstRow="1" bandRow="1">
                <a:effectLst/>
                <a:tableStyleId>{073A0DAA-6AF3-43AB-8588-CEC1D06C72B9}</a:tableStyleId>
              </a:tblPr>
              <a:tblGrid>
                <a:gridCol w="756000">
                  <a:extLst>
                    <a:ext uri="{9D8B030D-6E8A-4147-A177-3AD203B41FA5}">
                      <a16:colId xmlns:a16="http://schemas.microsoft.com/office/drawing/2014/main" val="2186242458"/>
                    </a:ext>
                  </a:extLst>
                </a:gridCol>
                <a:gridCol w="756000">
                  <a:extLst>
                    <a:ext uri="{9D8B030D-6E8A-4147-A177-3AD203B41FA5}">
                      <a16:colId xmlns:a16="http://schemas.microsoft.com/office/drawing/2014/main" val="3579058564"/>
                    </a:ext>
                  </a:extLst>
                </a:gridCol>
                <a:gridCol w="540000">
                  <a:extLst>
                    <a:ext uri="{9D8B030D-6E8A-4147-A177-3AD203B41FA5}">
                      <a16:colId xmlns:a16="http://schemas.microsoft.com/office/drawing/2014/main" val="683928345"/>
                    </a:ext>
                  </a:extLst>
                </a:gridCol>
                <a:gridCol w="216000">
                  <a:extLst>
                    <a:ext uri="{9D8B030D-6E8A-4147-A177-3AD203B41FA5}">
                      <a16:colId xmlns:a16="http://schemas.microsoft.com/office/drawing/2014/main" val="2803385001"/>
                    </a:ext>
                  </a:extLst>
                </a:gridCol>
                <a:gridCol w="756000">
                  <a:extLst>
                    <a:ext uri="{9D8B030D-6E8A-4147-A177-3AD203B41FA5}">
                      <a16:colId xmlns:a16="http://schemas.microsoft.com/office/drawing/2014/main" val="3442813342"/>
                    </a:ext>
                  </a:extLst>
                </a:gridCol>
                <a:gridCol w="756000">
                  <a:extLst>
                    <a:ext uri="{9D8B030D-6E8A-4147-A177-3AD203B41FA5}">
                      <a16:colId xmlns:a16="http://schemas.microsoft.com/office/drawing/2014/main" val="3045606708"/>
                    </a:ext>
                  </a:extLst>
                </a:gridCol>
                <a:gridCol w="756000">
                  <a:extLst>
                    <a:ext uri="{9D8B030D-6E8A-4147-A177-3AD203B41FA5}">
                      <a16:colId xmlns:a16="http://schemas.microsoft.com/office/drawing/2014/main" val="232167693"/>
                    </a:ext>
                  </a:extLst>
                </a:gridCol>
                <a:gridCol w="756000">
                  <a:extLst>
                    <a:ext uri="{9D8B030D-6E8A-4147-A177-3AD203B41FA5}">
                      <a16:colId xmlns:a16="http://schemas.microsoft.com/office/drawing/2014/main" val="2004953964"/>
                    </a:ext>
                  </a:extLst>
                </a:gridCol>
                <a:gridCol w="756000">
                  <a:extLst>
                    <a:ext uri="{9D8B030D-6E8A-4147-A177-3AD203B41FA5}">
                      <a16:colId xmlns:a16="http://schemas.microsoft.com/office/drawing/2014/main" val="741615246"/>
                    </a:ext>
                  </a:extLst>
                </a:gridCol>
                <a:gridCol w="756000">
                  <a:extLst>
                    <a:ext uri="{9D8B030D-6E8A-4147-A177-3AD203B41FA5}">
                      <a16:colId xmlns:a16="http://schemas.microsoft.com/office/drawing/2014/main" val="3895207435"/>
                    </a:ext>
                  </a:extLst>
                </a:gridCol>
              </a:tblGrid>
              <a:tr h="370840">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a:r>
                        <a:rPr lang="de-DE" dirty="0" smtClean="0">
                          <a:solidFill>
                            <a:sysClr val="windowText" lastClr="000000"/>
                          </a:solidFill>
                        </a:rPr>
                        <a:t>II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III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IV</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V</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VI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VII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VIII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95232140"/>
                  </a:ext>
                </a:extLst>
              </a:tr>
              <a:tr h="370840">
                <a:tc>
                  <a:txBody>
                    <a:bodyPr/>
                    <a:lstStyle/>
                    <a:p>
                      <a:pPr algn="ctr"/>
                      <a:r>
                        <a:rPr lang="de-DE" dirty="0" smtClean="0">
                          <a:solidFill>
                            <a:sysClr val="windowText" lastClr="000000"/>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H</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He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7596204"/>
                  </a:ext>
                </a:extLst>
              </a:tr>
              <a:tr h="370840">
                <a:tc>
                  <a:txBody>
                    <a:bodyPr/>
                    <a:lstStyle/>
                    <a:p>
                      <a:pPr algn="ctr"/>
                      <a:r>
                        <a:rPr lang="de-DE" dirty="0" smtClean="0">
                          <a:solidFill>
                            <a:sysClr val="windowText" lastClr="000000"/>
                          </a:solidFill>
                        </a:rPr>
                        <a:t>2</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Li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de-DE" dirty="0" smtClean="0">
                          <a:solidFill>
                            <a:sysClr val="windowText" lastClr="000000"/>
                          </a:solidFill>
                        </a:rPr>
                        <a:t>Be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B</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C</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de-DE" dirty="0" smtClean="0">
                          <a:solidFill>
                            <a:sysClr val="windowText" lastClr="000000"/>
                          </a:solidFill>
                        </a:rPr>
                        <a:t>N</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O</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F</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Ne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3746421"/>
                  </a:ext>
                </a:extLst>
              </a:tr>
              <a:tr h="370840">
                <a:tc>
                  <a:txBody>
                    <a:bodyPr/>
                    <a:lstStyle/>
                    <a:p>
                      <a:pPr algn="ctr"/>
                      <a:r>
                        <a:rPr lang="de-DE" dirty="0" smtClean="0">
                          <a:solidFill>
                            <a:sysClr val="windowText" lastClr="000000"/>
                          </a:solidFill>
                        </a:rPr>
                        <a:t>3</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Na</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Mg</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Al</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Si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P</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S</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Cl</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Ar</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4412872"/>
                  </a:ext>
                </a:extLst>
              </a:tr>
              <a:tr h="370840">
                <a:tc>
                  <a:txBody>
                    <a:bodyPr/>
                    <a:lstStyle/>
                    <a:p>
                      <a:pPr algn="ctr"/>
                      <a:r>
                        <a:rPr lang="de-DE" dirty="0" smtClean="0">
                          <a:solidFill>
                            <a:sysClr val="windowText" lastClr="000000"/>
                          </a:solidFill>
                        </a:rPr>
                        <a:t>4</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K</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Ca</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Ga</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Ge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As</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Se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Br</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Kr</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0103842"/>
                  </a:ext>
                </a:extLst>
              </a:tr>
              <a:tr h="370840">
                <a:tc>
                  <a:txBody>
                    <a:bodyPr/>
                    <a:lstStyle/>
                    <a:p>
                      <a:pPr algn="ctr"/>
                      <a:r>
                        <a:rPr lang="de-DE" dirty="0" smtClean="0">
                          <a:solidFill>
                            <a:sysClr val="windowText" lastClr="000000"/>
                          </a:solidFill>
                        </a:rPr>
                        <a:t>5</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Rb</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Sr</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In</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Sn</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Sb</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Te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Xe</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3964375"/>
                  </a:ext>
                </a:extLst>
              </a:tr>
              <a:tr h="370840">
                <a:tc>
                  <a:txBody>
                    <a:bodyPr/>
                    <a:lstStyle/>
                    <a:p>
                      <a:pPr algn="ctr"/>
                      <a:r>
                        <a:rPr lang="de-DE" dirty="0" smtClean="0">
                          <a:solidFill>
                            <a:sysClr val="windowText" lastClr="000000"/>
                          </a:solidFill>
                        </a:rPr>
                        <a:t>6</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Cs</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Ba</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Tl</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Pb</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Bi</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Po</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At</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Rn</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810457"/>
                  </a:ext>
                </a:extLst>
              </a:tr>
              <a:tr h="370840">
                <a:tc>
                  <a:txBody>
                    <a:bodyPr/>
                    <a:lstStyle/>
                    <a:p>
                      <a:pPr algn="ctr"/>
                      <a:r>
                        <a:rPr lang="de-DE" dirty="0" smtClean="0">
                          <a:solidFill>
                            <a:sysClr val="windowText" lastClr="000000"/>
                          </a:solidFill>
                        </a:rPr>
                        <a:t>7</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dirty="0" smtClean="0">
                          <a:solidFill>
                            <a:sysClr val="windowText" lastClr="000000"/>
                          </a:solidFill>
                        </a:rPr>
                        <a:t>Fr</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dirty="0" smtClean="0">
                          <a:solidFill>
                            <a:sysClr val="windowText" lastClr="000000"/>
                          </a:solidFill>
                        </a:rPr>
                        <a:t>Ra</a:t>
                      </a: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1535330"/>
                  </a:ext>
                </a:extLst>
              </a:tr>
            </a:tbl>
          </a:graphicData>
        </a:graphic>
      </p:graphicFrame>
    </p:spTree>
    <p:extLst>
      <p:ext uri="{BB962C8B-B14F-4D97-AF65-F5344CB8AC3E}">
        <p14:creationId xmlns:p14="http://schemas.microsoft.com/office/powerpoint/2010/main" val="235136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2 von 8</a:t>
            </a:r>
            <a:endParaRPr lang="de-DE" dirty="0"/>
          </a:p>
        </p:txBody>
      </p:sp>
      <p:sp>
        <p:nvSpPr>
          <p:cNvPr id="3" name="Inhaltsplatzhalter 2"/>
          <p:cNvSpPr>
            <a:spLocks noGrp="1"/>
          </p:cNvSpPr>
          <p:nvPr>
            <p:ph idx="1"/>
          </p:nvPr>
        </p:nvSpPr>
        <p:spPr/>
        <p:txBody>
          <a:bodyPr anchor="ctr"/>
          <a:lstStyle/>
          <a:p>
            <a:r>
              <a:rPr lang="de-DE" dirty="0" smtClean="0"/>
              <a:t>Die einfachsten </a:t>
            </a:r>
            <a:r>
              <a:rPr lang="de-DE" b="1" dirty="0" smtClean="0"/>
              <a:t>Verbindungen</a:t>
            </a:r>
            <a:r>
              <a:rPr lang="de-DE" dirty="0" smtClean="0"/>
              <a:t> des Kohlenstoffs sind die mit Wasserstoff, die Kohlenwasserstoffe.</a:t>
            </a:r>
          </a:p>
          <a:p>
            <a:endParaRPr lang="de-DE" dirty="0" smtClean="0"/>
          </a:p>
          <a:p>
            <a:r>
              <a:rPr lang="de-DE" dirty="0" smtClean="0"/>
              <a:t>Wenn du dich jetzt mit dem Bau von Verbindungen beschäftigst, musst du dich gedanklich auf die Teilchen-Ebene begeben. Auf dieser Ebene sprechen wir von Atomen und Molekülen.</a:t>
            </a:r>
          </a:p>
          <a:p>
            <a:endParaRPr lang="de-DE" dirty="0"/>
          </a:p>
          <a:p>
            <a:r>
              <a:rPr lang="de-DE" dirty="0" smtClean="0"/>
              <a:t>Das kleinste Kohlenwasserstoff-Molekül besteht aus nur einem Kohlenstoff-Atom, bei dem alle Bindungs-Stellen mit Wasserstoff-Atomen besetzt sind. Es heißt </a:t>
            </a:r>
            <a:r>
              <a:rPr lang="de-DE" b="1" dirty="0" smtClean="0"/>
              <a:t>Methan</a:t>
            </a:r>
            <a:r>
              <a:rPr lang="de-DE" dirty="0" smtClean="0"/>
              <a:t>-Molekül.</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13</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9" name="Inhaltsplatzhalter 8"/>
          <p:cNvPicPr>
            <a:picLocks noGrp="1" noChangeAspect="1"/>
          </p:cNvPicPr>
          <p:nvPr>
            <p:ph sz="quarter" idx="14"/>
          </p:nvPr>
        </p:nvPicPr>
        <p:blipFill>
          <a:blip r:embed="rId3"/>
          <a:stretch>
            <a:fillRect/>
          </a:stretch>
        </p:blipFill>
        <p:spPr>
          <a:xfrm>
            <a:off x="721892" y="5249096"/>
            <a:ext cx="896190" cy="841321"/>
          </a:xfrm>
          <a:prstGeom prst="rect">
            <a:avLst/>
          </a:prstGeom>
        </p:spPr>
      </p:pic>
      <p:sp>
        <p:nvSpPr>
          <p:cNvPr id="7" name="Textplatzhalter 6"/>
          <p:cNvSpPr>
            <a:spLocks noGrp="1"/>
          </p:cNvSpPr>
          <p:nvPr>
            <p:ph type="body" sz="quarter" idx="15"/>
          </p:nvPr>
        </p:nvSpPr>
        <p:spPr/>
        <p:txBody>
          <a:bodyPr/>
          <a:lstStyle/>
          <a:p>
            <a:r>
              <a:rPr lang="de-DE" dirty="0" smtClean="0"/>
              <a:t>Baue mit Teilen aus der Kiste das Modell eines Methan-Moleküls.</a:t>
            </a:r>
            <a:endParaRPr lang="de-DE" dirty="0"/>
          </a:p>
        </p:txBody>
      </p:sp>
      <p:pic>
        <p:nvPicPr>
          <p:cNvPr id="8" name="Grafik 7"/>
          <p:cNvPicPr>
            <a:picLocks noChangeAspect="1"/>
          </p:cNvPicPr>
          <p:nvPr/>
        </p:nvPicPr>
        <p:blipFill>
          <a:blip r:embed="rId4"/>
          <a:stretch>
            <a:fillRect/>
          </a:stretch>
        </p:blipFill>
        <p:spPr>
          <a:xfrm>
            <a:off x="470648" y="2717415"/>
            <a:ext cx="896190" cy="792549"/>
          </a:xfrm>
          <a:prstGeom prst="rect">
            <a:avLst/>
          </a:prstGeom>
        </p:spPr>
      </p:pic>
    </p:spTree>
    <p:extLst>
      <p:ext uri="{BB962C8B-B14F-4D97-AF65-F5344CB8AC3E}">
        <p14:creationId xmlns:p14="http://schemas.microsoft.com/office/powerpoint/2010/main" val="3230988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14</a:t>
            </a:fld>
            <a:endParaRPr lang="de-DE"/>
          </a:p>
        </p:txBody>
      </p:sp>
    </p:spTree>
    <p:extLst>
      <p:ext uri="{BB962C8B-B14F-4D97-AF65-F5344CB8AC3E}">
        <p14:creationId xmlns:p14="http://schemas.microsoft.com/office/powerpoint/2010/main" val="319912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15</a:t>
            </a:fld>
            <a:endParaRPr lang="de-DE"/>
          </a:p>
        </p:txBody>
      </p:sp>
    </p:spTree>
    <p:extLst>
      <p:ext uri="{BB962C8B-B14F-4D97-AF65-F5344CB8AC3E}">
        <p14:creationId xmlns:p14="http://schemas.microsoft.com/office/powerpoint/2010/main" val="3508717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Alle Bindungen des Kohlenstoff-Atoms sind mit Wasserstoff-Atomen besetzt. Als Molekül-Formel kann man CH</a:t>
            </a:r>
            <a:r>
              <a:rPr lang="de-DE" baseline="-25000" dirty="0" smtClean="0"/>
              <a:t>4</a:t>
            </a:r>
            <a:r>
              <a:rPr lang="de-DE" dirty="0" smtClean="0"/>
              <a:t> schreiben.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16</a:t>
            </a:fld>
            <a:endParaRPr lang="de-DE"/>
          </a:p>
        </p:txBody>
      </p:sp>
      <p:pic>
        <p:nvPicPr>
          <p:cNvPr id="15" name="Inhaltsplatzhalter 23"/>
          <p:cNvPicPr>
            <a:picLocks noChangeAspect="1"/>
          </p:cNvPicPr>
          <p:nvPr/>
        </p:nvPicPr>
        <p:blipFill>
          <a:blip r:embed="rId2"/>
          <a:stretch>
            <a:fillRect/>
          </a:stretch>
        </p:blipFill>
        <p:spPr>
          <a:xfrm>
            <a:off x="3657388" y="3377261"/>
            <a:ext cx="2621223" cy="2382739"/>
          </a:xfrm>
          <a:prstGeom prst="rect">
            <a:avLst/>
          </a:prstGeom>
        </p:spPr>
      </p:pic>
    </p:spTree>
    <p:extLst>
      <p:ext uri="{BB962C8B-B14F-4D97-AF65-F5344CB8AC3E}">
        <p14:creationId xmlns:p14="http://schemas.microsoft.com/office/powerpoint/2010/main" val="3411967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3 von 8</a:t>
            </a:r>
            <a:endParaRPr lang="de-DE" dirty="0"/>
          </a:p>
        </p:txBody>
      </p:sp>
      <p:sp>
        <p:nvSpPr>
          <p:cNvPr id="3" name="Inhaltsplatzhalter 2"/>
          <p:cNvSpPr>
            <a:spLocks noGrp="1"/>
          </p:cNvSpPr>
          <p:nvPr>
            <p:ph idx="1"/>
          </p:nvPr>
        </p:nvSpPr>
        <p:spPr/>
        <p:txBody>
          <a:bodyPr anchor="ctr"/>
          <a:lstStyle/>
          <a:p>
            <a:pPr marL="0" indent="0">
              <a:buNone/>
            </a:pPr>
            <a:r>
              <a:rPr lang="de-DE" dirty="0" smtClean="0"/>
              <a:t>Schau dir das Modell des Methan-Moleküls von allen Seiten an.</a:t>
            </a:r>
          </a:p>
        </p:txBody>
      </p:sp>
      <p:sp>
        <p:nvSpPr>
          <p:cNvPr id="4" name="Foliennummernplatzhalter 3"/>
          <p:cNvSpPr>
            <a:spLocks noGrp="1"/>
          </p:cNvSpPr>
          <p:nvPr>
            <p:ph type="sldNum" sz="quarter" idx="12"/>
          </p:nvPr>
        </p:nvSpPr>
        <p:spPr/>
        <p:txBody>
          <a:bodyPr/>
          <a:lstStyle/>
          <a:p>
            <a:fld id="{649AAC7D-4B30-4604-BD35-0C4E56313D0D}" type="slidenum">
              <a:rPr lang="de-DE" smtClean="0"/>
              <a:pPr/>
              <a:t>17</a:t>
            </a:fld>
            <a:endParaRPr lang="de-DE"/>
          </a:p>
        </p:txBody>
      </p:sp>
      <p:pic>
        <p:nvPicPr>
          <p:cNvPr id="10"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sp>
        <p:nvSpPr>
          <p:cNvPr id="5" name="Textplatzhalter 4"/>
          <p:cNvSpPr>
            <a:spLocks noGrp="1"/>
          </p:cNvSpPr>
          <p:nvPr>
            <p:ph type="body" sz="quarter" idx="15"/>
          </p:nvPr>
        </p:nvSpPr>
        <p:spPr/>
        <p:txBody>
          <a:bodyPr/>
          <a:lstStyle/>
          <a:p>
            <a:r>
              <a:rPr lang="de-DE" dirty="0"/>
              <a:t>Beschreibt euch gegenseitig die Struktur und versucht, ihr einen geometrischen Körper zuzuordnen</a:t>
            </a:r>
            <a:r>
              <a:rPr lang="de-DE" dirty="0" smtClean="0"/>
              <a:t>.</a:t>
            </a:r>
            <a:endParaRPr lang="de-DE" dirty="0"/>
          </a:p>
        </p:txBody>
      </p:sp>
      <p:pic>
        <p:nvPicPr>
          <p:cNvPr id="12" name="Inhaltsplatzhalter 2"/>
          <p:cNvPicPr>
            <a:picLocks noChangeAspect="1"/>
          </p:cNvPicPr>
          <p:nvPr/>
        </p:nvPicPr>
        <p:blipFill>
          <a:blip r:embed="rId3"/>
          <a:stretch>
            <a:fillRect/>
          </a:stretch>
        </p:blipFill>
        <p:spPr>
          <a:xfrm>
            <a:off x="431856" y="2790000"/>
            <a:ext cx="900000" cy="900000"/>
          </a:xfrm>
          <a:prstGeom prst="rect">
            <a:avLst/>
          </a:prstGeom>
        </p:spPr>
      </p:pic>
      <p:pic>
        <p:nvPicPr>
          <p:cNvPr id="13" name="Inhaltsplatzhalter 7"/>
          <p:cNvPicPr>
            <a:picLocks noGrp="1" noChangeAspect="1"/>
          </p:cNvPicPr>
          <p:nvPr>
            <p:ph sz="quarter" idx="14"/>
          </p:nvPr>
        </p:nvPicPr>
        <p:blipFill>
          <a:blip r:embed="rId4"/>
          <a:stretch>
            <a:fillRect/>
          </a:stretch>
        </p:blipFill>
        <p:spPr>
          <a:xfrm>
            <a:off x="753381" y="5219700"/>
            <a:ext cx="833212" cy="900113"/>
          </a:xfrm>
          <a:prstGeom prst="rect">
            <a:avLst/>
          </a:prstGeom>
        </p:spPr>
      </p:pic>
    </p:spTree>
    <p:extLst>
      <p:ext uri="{BB962C8B-B14F-4D97-AF65-F5344CB8AC3E}">
        <p14:creationId xmlns:p14="http://schemas.microsoft.com/office/powerpoint/2010/main" val="4001634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18</a:t>
            </a:fld>
            <a:endParaRPr lang="de-DE"/>
          </a:p>
        </p:txBody>
      </p:sp>
    </p:spTree>
    <p:extLst>
      <p:ext uri="{BB962C8B-B14F-4D97-AF65-F5344CB8AC3E}">
        <p14:creationId xmlns:p14="http://schemas.microsoft.com/office/powerpoint/2010/main" val="922410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19</a:t>
            </a:fld>
            <a:endParaRPr lang="de-DE"/>
          </a:p>
        </p:txBody>
      </p:sp>
    </p:spTree>
    <p:extLst>
      <p:ext uri="{BB962C8B-B14F-4D97-AF65-F5344CB8AC3E}">
        <p14:creationId xmlns:p14="http://schemas.microsoft.com/office/powerpoint/2010/main" val="24371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a:t>
            </a:fld>
            <a:endParaRPr lang="de-DE"/>
          </a:p>
        </p:txBody>
      </p:sp>
    </p:spTree>
    <p:extLst>
      <p:ext uri="{BB962C8B-B14F-4D97-AF65-F5344CB8AC3E}">
        <p14:creationId xmlns:p14="http://schemas.microsoft.com/office/powerpoint/2010/main" val="185673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Egal wie man das Modell dreht, es sieht von allen Seiten gleich aus. Das Methan-Molekül ist symmetrisch und die Wasserstoff-Atome sind so weit wie möglich voneinander entfernt.</a:t>
            </a:r>
          </a:p>
          <a:p>
            <a:r>
              <a:rPr lang="de-DE" dirty="0" smtClean="0"/>
              <a:t>Die geometrische Form heißt Tetraeder.</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20</a:t>
            </a:fld>
            <a:endParaRPr lang="de-DE"/>
          </a:p>
        </p:txBody>
      </p:sp>
      <p:pic>
        <p:nvPicPr>
          <p:cNvPr id="8" name="Inhaltsplatzhalter 12"/>
          <p:cNvPicPr>
            <a:picLocks noGrp="1" noChangeAspect="1"/>
          </p:cNvPicPr>
          <p:nvPr>
            <p:ph sz="quarter" idx="14"/>
          </p:nvPr>
        </p:nvPicPr>
        <p:blipFill>
          <a:blip r:embed="rId2"/>
          <a:stretch>
            <a:fillRect/>
          </a:stretch>
        </p:blipFill>
        <p:spPr>
          <a:xfrm>
            <a:off x="777131" y="5219700"/>
            <a:ext cx="785712" cy="900113"/>
          </a:xfrm>
          <a:prstGeom prst="rect">
            <a:avLst/>
          </a:prstGeom>
        </p:spPr>
      </p:pic>
      <p:sp>
        <p:nvSpPr>
          <p:cNvPr id="5" name="Textplatzhalter 4"/>
          <p:cNvSpPr>
            <a:spLocks noGrp="1"/>
          </p:cNvSpPr>
          <p:nvPr>
            <p:ph type="body" sz="quarter" idx="15"/>
          </p:nvPr>
        </p:nvSpPr>
        <p:spPr/>
        <p:txBody>
          <a:bodyPr/>
          <a:lstStyle/>
          <a:p>
            <a:r>
              <a:rPr lang="de-DE" dirty="0" smtClean="0"/>
              <a:t>Zeichne das Methan-Molekül so genau wie möglich in dein Labor-Tagebuch.</a:t>
            </a:r>
            <a:endParaRPr lang="de-DE" dirty="0"/>
          </a:p>
        </p:txBody>
      </p:sp>
      <p:pic>
        <p:nvPicPr>
          <p:cNvPr id="33" name="Inhaltsplatzhalter 24"/>
          <p:cNvPicPr>
            <a:picLocks noChangeAspect="1"/>
          </p:cNvPicPr>
          <p:nvPr/>
        </p:nvPicPr>
        <p:blipFill>
          <a:blip r:embed="rId3"/>
          <a:stretch>
            <a:fillRect/>
          </a:stretch>
        </p:blipFill>
        <p:spPr>
          <a:xfrm>
            <a:off x="2582643" y="3463096"/>
            <a:ext cx="1980159" cy="1800000"/>
          </a:xfrm>
          <a:prstGeom prst="rect">
            <a:avLst/>
          </a:prstGeom>
        </p:spPr>
      </p:pic>
      <p:pic>
        <p:nvPicPr>
          <p:cNvPr id="35" name="Inhaltsplatzhalter 27"/>
          <p:cNvPicPr>
            <a:picLocks noChangeAspect="1"/>
          </p:cNvPicPr>
          <p:nvPr/>
        </p:nvPicPr>
        <p:blipFill>
          <a:blip r:embed="rId4"/>
          <a:stretch>
            <a:fillRect/>
          </a:stretch>
        </p:blipFill>
        <p:spPr>
          <a:xfrm>
            <a:off x="5294251" y="3463096"/>
            <a:ext cx="1946805" cy="1800000"/>
          </a:xfrm>
          <a:prstGeom prst="rect">
            <a:avLst/>
          </a:prstGeom>
        </p:spPr>
      </p:pic>
    </p:spTree>
    <p:extLst>
      <p:ext uri="{BB962C8B-B14F-4D97-AF65-F5344CB8AC3E}">
        <p14:creationId xmlns:p14="http://schemas.microsoft.com/office/powerpoint/2010/main" val="3214941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4 von 8</a:t>
            </a:r>
            <a:endParaRPr lang="de-DE" dirty="0"/>
          </a:p>
        </p:txBody>
      </p:sp>
      <p:sp>
        <p:nvSpPr>
          <p:cNvPr id="3" name="Inhaltsplatzhalter 2"/>
          <p:cNvSpPr>
            <a:spLocks noGrp="1"/>
          </p:cNvSpPr>
          <p:nvPr>
            <p:ph idx="1"/>
          </p:nvPr>
        </p:nvSpPr>
        <p:spPr/>
        <p:txBody>
          <a:bodyPr anchor="ctr"/>
          <a:lstStyle/>
          <a:p>
            <a:r>
              <a:rPr lang="de-DE" dirty="0" smtClean="0"/>
              <a:t>Das Zeichnen war alles andere als einfach. Du wirst sehen, durch wenig Übung und einige Vereinbarungen werden die Zeichnungen bald perfekt.</a:t>
            </a:r>
          </a:p>
          <a:p>
            <a:endParaRPr lang="de-DE" dirty="0" smtClean="0"/>
          </a:p>
          <a:p>
            <a:r>
              <a:rPr lang="de-DE" dirty="0" smtClean="0"/>
              <a:t>Chemiker malen nicht gerne.</a:t>
            </a:r>
          </a:p>
          <a:p>
            <a:endParaRPr lang="de-DE" dirty="0"/>
          </a:p>
          <a:p>
            <a:r>
              <a:rPr lang="de-DE" dirty="0" smtClean="0"/>
              <a:t>Um nicht die Kugeln des Modells zeichnen zu müssen, kann man sie durch die Symbole der Elemente ersetzen.</a:t>
            </a:r>
          </a:p>
          <a:p>
            <a:endParaRPr lang="de-DE" dirty="0"/>
          </a:p>
          <a:p>
            <a:endParaRPr lang="de-DE" dirty="0" smtClean="0"/>
          </a:p>
        </p:txBody>
      </p:sp>
      <p:sp>
        <p:nvSpPr>
          <p:cNvPr id="4" name="Foliennummernplatzhalter 3"/>
          <p:cNvSpPr>
            <a:spLocks noGrp="1"/>
          </p:cNvSpPr>
          <p:nvPr>
            <p:ph type="sldNum" sz="quarter" idx="12"/>
          </p:nvPr>
        </p:nvSpPr>
        <p:spPr/>
        <p:txBody>
          <a:bodyPr/>
          <a:lstStyle/>
          <a:p>
            <a:fld id="{649AAC7D-4B30-4604-BD35-0C4E56313D0D}" type="slidenum">
              <a:rPr lang="de-DE" smtClean="0"/>
              <a:t>21</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8" name="Inhaltsplatzhalter 7"/>
          <p:cNvPicPr>
            <a:picLocks noGrp="1" noChangeAspect="1"/>
          </p:cNvPicPr>
          <p:nvPr>
            <p:ph sz="quarter" idx="14"/>
          </p:nvPr>
        </p:nvPicPr>
        <p:blipFill>
          <a:blip r:embed="rId3"/>
          <a:stretch>
            <a:fillRect/>
          </a:stretch>
        </p:blipFill>
        <p:spPr>
          <a:xfrm>
            <a:off x="777709" y="5219700"/>
            <a:ext cx="784557" cy="900113"/>
          </a:xfrm>
          <a:prstGeom prst="rect">
            <a:avLst/>
          </a:prstGeom>
        </p:spPr>
      </p:pic>
      <p:sp>
        <p:nvSpPr>
          <p:cNvPr id="7" name="Textplatzhalter 6"/>
          <p:cNvSpPr>
            <a:spLocks noGrp="1"/>
          </p:cNvSpPr>
          <p:nvPr>
            <p:ph type="body" sz="quarter" idx="15"/>
          </p:nvPr>
        </p:nvSpPr>
        <p:spPr/>
        <p:txBody>
          <a:bodyPr/>
          <a:lstStyle/>
          <a:p>
            <a:r>
              <a:rPr lang="de-DE" dirty="0" smtClean="0"/>
              <a:t>Zeichne das Modell eines Methan-Moleküls mit Element-Symbolen und versuche, die räumliche Ausrichtung der Wasserstoff-Atome so genau wie möglich zu treffen.</a:t>
            </a:r>
            <a:endParaRPr lang="de-DE" dirty="0"/>
          </a:p>
        </p:txBody>
      </p:sp>
    </p:spTree>
    <p:extLst>
      <p:ext uri="{BB962C8B-B14F-4D97-AF65-F5344CB8AC3E}">
        <p14:creationId xmlns:p14="http://schemas.microsoft.com/office/powerpoint/2010/main" val="1376495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22</a:t>
            </a:fld>
            <a:endParaRPr lang="de-DE"/>
          </a:p>
        </p:txBody>
      </p:sp>
    </p:spTree>
    <p:extLst>
      <p:ext uri="{BB962C8B-B14F-4D97-AF65-F5344CB8AC3E}">
        <p14:creationId xmlns:p14="http://schemas.microsoft.com/office/powerpoint/2010/main" val="3756680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23</a:t>
            </a:fld>
            <a:endParaRPr lang="de-DE"/>
          </a:p>
        </p:txBody>
      </p:sp>
    </p:spTree>
    <p:extLst>
      <p:ext uri="{BB962C8B-B14F-4D97-AF65-F5344CB8AC3E}">
        <p14:creationId xmlns:p14="http://schemas.microsoft.com/office/powerpoint/2010/main" val="792347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sz="2000" dirty="0" smtClean="0"/>
              <a:t>Um auf dem Papier den dreidimensionalen Bau eines Molekül-Modells zu zeigen, werden zwei Bindungen stets in der Papierebene mit einfachen Linien, die, die nach „vorne“ schaut, als Keil, und die, die nach „hinten“ schaut, mit einer quer gestrichelten Linie gezeichnet. Die Schreibweise heißt </a:t>
            </a:r>
            <a:r>
              <a:rPr lang="de-DE" sz="2000" b="1" dirty="0" smtClean="0"/>
              <a:t>Keilstrich-Schreibweise</a:t>
            </a:r>
            <a:r>
              <a:rPr lang="de-DE" sz="2000" dirty="0" smtClean="0"/>
              <a:t>.</a:t>
            </a:r>
            <a:endParaRPr lang="de-DE" sz="2000" dirty="0"/>
          </a:p>
        </p:txBody>
      </p:sp>
      <p:sp>
        <p:nvSpPr>
          <p:cNvPr id="3" name="Foliennummernplatzhalter 2"/>
          <p:cNvSpPr>
            <a:spLocks noGrp="1"/>
          </p:cNvSpPr>
          <p:nvPr>
            <p:ph type="sldNum" sz="quarter" idx="12"/>
          </p:nvPr>
        </p:nvSpPr>
        <p:spPr/>
        <p:txBody>
          <a:bodyPr/>
          <a:lstStyle/>
          <a:p>
            <a:fld id="{649AAC7D-4B30-4604-BD35-0C4E56313D0D}" type="slidenum">
              <a:rPr lang="de-DE" smtClean="0"/>
              <a:t>24</a:t>
            </a:fld>
            <a:endParaRPr lang="de-DE"/>
          </a:p>
        </p:txBody>
      </p:sp>
      <p:pic>
        <p:nvPicPr>
          <p:cNvPr id="8" name="Inhaltsplatzhalter 12"/>
          <p:cNvPicPr>
            <a:picLocks noGrp="1" noChangeAspect="1"/>
          </p:cNvPicPr>
          <p:nvPr>
            <p:ph sz="quarter" idx="14"/>
          </p:nvPr>
        </p:nvPicPr>
        <p:blipFill>
          <a:blip r:embed="rId2"/>
          <a:stretch>
            <a:fillRect/>
          </a:stretch>
        </p:blipFill>
        <p:spPr>
          <a:xfrm>
            <a:off x="777131" y="5219700"/>
            <a:ext cx="785712" cy="900113"/>
          </a:xfrm>
          <a:prstGeom prst="rect">
            <a:avLst/>
          </a:prstGeom>
        </p:spPr>
      </p:pic>
      <p:sp>
        <p:nvSpPr>
          <p:cNvPr id="5" name="Textplatzhalter 4"/>
          <p:cNvSpPr>
            <a:spLocks noGrp="1"/>
          </p:cNvSpPr>
          <p:nvPr>
            <p:ph type="body" sz="quarter" idx="15"/>
          </p:nvPr>
        </p:nvSpPr>
        <p:spPr/>
        <p:txBody>
          <a:bodyPr/>
          <a:lstStyle/>
          <a:p>
            <a:r>
              <a:rPr lang="de-DE" dirty="0" smtClean="0"/>
              <a:t>Übernimm die Keilstrich-Schreibweise des Methan-Moleküls in dein Labor-Tagebuch.</a:t>
            </a:r>
            <a:endParaRPr lang="de-DE" dirty="0"/>
          </a:p>
        </p:txBody>
      </p:sp>
      <p:pic>
        <p:nvPicPr>
          <p:cNvPr id="6" name="Grafik 5"/>
          <p:cNvPicPr>
            <a:picLocks noChangeAspect="1"/>
          </p:cNvPicPr>
          <p:nvPr/>
        </p:nvPicPr>
        <p:blipFill>
          <a:blip r:embed="rId3"/>
          <a:stretch>
            <a:fillRect/>
          </a:stretch>
        </p:blipFill>
        <p:spPr>
          <a:xfrm>
            <a:off x="2455305" y="3454503"/>
            <a:ext cx="1926113" cy="1800000"/>
          </a:xfrm>
          <a:prstGeom prst="rect">
            <a:avLst/>
          </a:prstGeom>
        </p:spPr>
      </p:pic>
      <p:pic>
        <p:nvPicPr>
          <p:cNvPr id="7" name="Grafik 6"/>
          <p:cNvPicPr>
            <a:picLocks noChangeAspect="1"/>
          </p:cNvPicPr>
          <p:nvPr/>
        </p:nvPicPr>
        <p:blipFill>
          <a:blip r:embed="rId4"/>
          <a:stretch>
            <a:fillRect/>
          </a:stretch>
        </p:blipFill>
        <p:spPr>
          <a:xfrm>
            <a:off x="4966838" y="3454503"/>
            <a:ext cx="1871079" cy="1800000"/>
          </a:xfrm>
          <a:prstGeom prst="rect">
            <a:avLst/>
          </a:prstGeom>
        </p:spPr>
      </p:pic>
    </p:spTree>
    <p:extLst>
      <p:ext uri="{BB962C8B-B14F-4D97-AF65-F5344CB8AC3E}">
        <p14:creationId xmlns:p14="http://schemas.microsoft.com/office/powerpoint/2010/main" val="2104263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3D oder nicht?</a:t>
            </a:r>
            <a:endParaRPr lang="de-DE" dirty="0"/>
          </a:p>
        </p:txBody>
      </p:sp>
      <p:sp>
        <p:nvSpPr>
          <p:cNvPr id="3" name="Inhaltsplatzhalter 2"/>
          <p:cNvSpPr>
            <a:spLocks noGrp="1"/>
          </p:cNvSpPr>
          <p:nvPr>
            <p:ph idx="1"/>
          </p:nvPr>
        </p:nvSpPr>
        <p:spPr/>
        <p:txBody>
          <a:bodyPr anchor="ctr"/>
          <a:lstStyle/>
          <a:p>
            <a:r>
              <a:rPr lang="de-DE" dirty="0" smtClean="0"/>
              <a:t>Jetzt weißt du, wie ein Methan-Molekül räumlich aussieht und wie du den dreidimensionalen Bau (3D) in der Keilstrich-Schreibweise darstellen kannst.</a:t>
            </a:r>
          </a:p>
          <a:p>
            <a:endParaRPr lang="de-DE" dirty="0"/>
          </a:p>
          <a:p>
            <a:r>
              <a:rPr lang="de-DE" dirty="0" smtClean="0"/>
              <a:t>Manchmal braucht man die 3D-Darstellung gar nicht. Wie erwähnt, Chemiker malen nicht gerne.</a:t>
            </a:r>
          </a:p>
          <a:p>
            <a:endParaRPr lang="de-DE" dirty="0"/>
          </a:p>
          <a:p>
            <a:r>
              <a:rPr lang="de-DE" dirty="0" smtClean="0"/>
              <a:t>Um die Schreibweise noch weiter zu vereinfachen, überträgt man die räumliche Darstellung in die zweidimensionale Valenzstrich-Schreibweise, wie du es auf der nächsten Seite siehst.</a:t>
            </a:r>
          </a:p>
        </p:txBody>
      </p:sp>
      <p:sp>
        <p:nvSpPr>
          <p:cNvPr id="4" name="Foliennummernplatzhalter 3"/>
          <p:cNvSpPr>
            <a:spLocks noGrp="1"/>
          </p:cNvSpPr>
          <p:nvPr>
            <p:ph type="sldNum" sz="quarter" idx="12"/>
          </p:nvPr>
        </p:nvSpPr>
        <p:spPr/>
        <p:txBody>
          <a:bodyPr/>
          <a:lstStyle/>
          <a:p>
            <a:fld id="{649AAC7D-4B30-4604-BD35-0C4E56313D0D}" type="slidenum">
              <a:rPr lang="de-DE" smtClean="0"/>
              <a:t>25</a:t>
            </a:fld>
            <a:endParaRPr lang="de-DE"/>
          </a:p>
        </p:txBody>
      </p:sp>
      <p:pic>
        <p:nvPicPr>
          <p:cNvPr id="7" name="Inhaltsplatzhalter 6"/>
          <p:cNvPicPr>
            <a:picLocks noGrp="1" noChangeAspect="1"/>
          </p:cNvPicPr>
          <p:nvPr>
            <p:ph sz="quarter" idx="13"/>
          </p:nvPr>
        </p:nvPicPr>
        <p:blipFill>
          <a:blip r:embed="rId2"/>
          <a:stretch>
            <a:fillRect/>
          </a:stretch>
        </p:blipFill>
        <p:spPr>
          <a:xfrm>
            <a:off x="617296" y="503238"/>
            <a:ext cx="529120" cy="900112"/>
          </a:xfrm>
          <a:prstGeom prst="rect">
            <a:avLst/>
          </a:prstGeom>
        </p:spPr>
      </p:pic>
    </p:spTree>
    <p:extLst>
      <p:ext uri="{BB962C8B-B14F-4D97-AF65-F5344CB8AC3E}">
        <p14:creationId xmlns:p14="http://schemas.microsoft.com/office/powerpoint/2010/main" val="179388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26</a:t>
            </a:fld>
            <a:endParaRPr lang="de-DE"/>
          </a:p>
        </p:txBody>
      </p:sp>
    </p:spTree>
    <p:extLst>
      <p:ext uri="{BB962C8B-B14F-4D97-AF65-F5344CB8AC3E}">
        <p14:creationId xmlns:p14="http://schemas.microsoft.com/office/powerpoint/2010/main" val="595914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noFill/>
        </p:spPr>
        <p:txBody>
          <a:bodyPr/>
          <a:lstStyle/>
          <a:p>
            <a:r>
              <a:rPr lang="de-DE" dirty="0" smtClean="0"/>
              <a:t>Von 3D zu 2D (1)</a:t>
            </a:r>
            <a:endParaRPr lang="de-DE" dirty="0"/>
          </a:p>
        </p:txBody>
      </p:sp>
      <p:sp>
        <p:nvSpPr>
          <p:cNvPr id="2" name="Inhaltsplatzhalter 1"/>
          <p:cNvSpPr>
            <a:spLocks noGrp="1"/>
          </p:cNvSpPr>
          <p:nvPr>
            <p:ph idx="1"/>
          </p:nvPr>
        </p:nvSpPr>
        <p:spPr>
          <a:xfrm>
            <a:off x="1368000" y="1440000"/>
            <a:ext cx="6160808" cy="4320000"/>
          </a:xfrm>
        </p:spPr>
        <p:txBody>
          <a:bodyPr anchor="ctr"/>
          <a:lstStyle/>
          <a:p>
            <a:r>
              <a:rPr lang="de-DE" dirty="0" smtClean="0"/>
              <a:t>Nimm das von dir gebaute Modell des Methan-Moleküls zur Hand. Halte es so, dass zwei H-Atome den Tisch berühren, die anderen beiden genau nach oben schauen (siehe Abb.).</a:t>
            </a:r>
          </a:p>
          <a:p>
            <a:endParaRPr lang="de-DE" dirty="0"/>
          </a:p>
          <a:p>
            <a:r>
              <a:rPr lang="de-DE" dirty="0" smtClean="0"/>
              <a:t>Leuchte mit der Taschenlampe aus ca. 15-20cm Entfernung genau zwischen die beiden anderen H-Atome. Du erkennst den Schatten des Modell als Projektion. Darauf sieht es aus, als ob alle Winkel rechte Winkel wären.</a:t>
            </a:r>
          </a:p>
          <a:p>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27</a:t>
            </a:fld>
            <a:endParaRPr lang="de-DE"/>
          </a:p>
        </p:txBody>
      </p:sp>
      <p:pic>
        <p:nvPicPr>
          <p:cNvPr id="12" name="Inhaltsplatzhalter 11"/>
          <p:cNvPicPr>
            <a:picLocks noGrp="1" noChangeAspect="1"/>
          </p:cNvPicPr>
          <p:nvPr>
            <p:ph sz="quarter" idx="13"/>
          </p:nvPr>
        </p:nvPicPr>
        <p:blipFill>
          <a:blip r:embed="rId2"/>
          <a:stretch>
            <a:fillRect/>
          </a:stretch>
        </p:blipFill>
        <p:spPr>
          <a:xfrm>
            <a:off x="617296" y="503238"/>
            <a:ext cx="529120" cy="900112"/>
          </a:xfrm>
          <a:prstGeom prst="rect">
            <a:avLst/>
          </a:prstGeom>
        </p:spPr>
      </p:pic>
      <p:pic>
        <p:nvPicPr>
          <p:cNvPr id="5" name="Grafik 4"/>
          <p:cNvPicPr>
            <a:picLocks noChangeAspect="1"/>
          </p:cNvPicPr>
          <p:nvPr/>
        </p:nvPicPr>
        <p:blipFill>
          <a:blip r:embed="rId3"/>
          <a:stretch>
            <a:fillRect/>
          </a:stretch>
        </p:blipFill>
        <p:spPr>
          <a:xfrm>
            <a:off x="7528808" y="1800000"/>
            <a:ext cx="1786171" cy="3600000"/>
          </a:xfrm>
          <a:prstGeom prst="rect">
            <a:avLst/>
          </a:prstGeom>
        </p:spPr>
      </p:pic>
    </p:spTree>
    <p:extLst>
      <p:ext uri="{BB962C8B-B14F-4D97-AF65-F5344CB8AC3E}">
        <p14:creationId xmlns:p14="http://schemas.microsoft.com/office/powerpoint/2010/main" val="2131686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28</a:t>
            </a:fld>
            <a:endParaRPr lang="de-DE"/>
          </a:p>
        </p:txBody>
      </p:sp>
    </p:spTree>
    <p:extLst>
      <p:ext uri="{BB962C8B-B14F-4D97-AF65-F5344CB8AC3E}">
        <p14:creationId xmlns:p14="http://schemas.microsoft.com/office/powerpoint/2010/main" val="388738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noFill/>
        </p:spPr>
        <p:txBody>
          <a:bodyPr/>
          <a:lstStyle/>
          <a:p>
            <a:r>
              <a:rPr lang="de-DE" dirty="0" smtClean="0"/>
              <a:t>Von 3D zu 2D (2)</a:t>
            </a:r>
            <a:endParaRPr lang="de-DE" dirty="0"/>
          </a:p>
        </p:txBody>
      </p:sp>
      <p:sp>
        <p:nvSpPr>
          <p:cNvPr id="2" name="Inhaltsplatzhalter 1"/>
          <p:cNvSpPr>
            <a:spLocks noGrp="1"/>
          </p:cNvSpPr>
          <p:nvPr>
            <p:ph idx="1"/>
          </p:nvPr>
        </p:nvSpPr>
        <p:spPr/>
        <p:txBody>
          <a:bodyPr anchor="t"/>
          <a:lstStyle/>
          <a:p>
            <a:r>
              <a:rPr lang="de-DE" dirty="0" smtClean="0"/>
              <a:t>Für den Schatten kann man jetzt eine Symbol-Schreibweise nehmen: sie heißt </a:t>
            </a:r>
            <a:r>
              <a:rPr lang="de-DE" b="1" dirty="0" smtClean="0"/>
              <a:t>Valenzstrich-Schreibweise</a:t>
            </a:r>
            <a:r>
              <a:rPr lang="de-DE" dirty="0" smtClean="0"/>
              <a:t>.</a:t>
            </a:r>
          </a:p>
        </p:txBody>
      </p:sp>
      <p:sp>
        <p:nvSpPr>
          <p:cNvPr id="3" name="Foliennummernplatzhalter 2"/>
          <p:cNvSpPr>
            <a:spLocks noGrp="1"/>
          </p:cNvSpPr>
          <p:nvPr>
            <p:ph type="sldNum" sz="quarter" idx="12"/>
          </p:nvPr>
        </p:nvSpPr>
        <p:spPr/>
        <p:txBody>
          <a:bodyPr/>
          <a:lstStyle/>
          <a:p>
            <a:fld id="{649AAC7D-4B30-4604-BD35-0C4E56313D0D}" type="slidenum">
              <a:rPr lang="de-DE" smtClean="0"/>
              <a:t>29</a:t>
            </a:fld>
            <a:endParaRPr lang="de-DE"/>
          </a:p>
        </p:txBody>
      </p:sp>
      <p:pic>
        <p:nvPicPr>
          <p:cNvPr id="12" name="Inhaltsplatzhalter 11"/>
          <p:cNvPicPr>
            <a:picLocks noGrp="1" noChangeAspect="1"/>
          </p:cNvPicPr>
          <p:nvPr>
            <p:ph sz="quarter" idx="13"/>
          </p:nvPr>
        </p:nvPicPr>
        <p:blipFill>
          <a:blip r:embed="rId2"/>
          <a:stretch>
            <a:fillRect/>
          </a:stretch>
        </p:blipFill>
        <p:spPr>
          <a:xfrm>
            <a:off x="617296" y="503238"/>
            <a:ext cx="529120" cy="900112"/>
          </a:xfrm>
          <a:prstGeom prst="rect">
            <a:avLst/>
          </a:prstGeom>
        </p:spPr>
      </p:pic>
      <p:pic>
        <p:nvPicPr>
          <p:cNvPr id="9" name="Inhaltsplatzhalter 8"/>
          <p:cNvPicPr>
            <a:picLocks noGrp="1" noChangeAspect="1"/>
          </p:cNvPicPr>
          <p:nvPr>
            <p:ph sz="quarter" idx="14"/>
          </p:nvPr>
        </p:nvPicPr>
        <p:blipFill>
          <a:blip r:embed="rId3"/>
          <a:stretch>
            <a:fillRect/>
          </a:stretch>
        </p:blipFill>
        <p:spPr>
          <a:xfrm>
            <a:off x="776761" y="5221661"/>
            <a:ext cx="786452" cy="896190"/>
          </a:xfrm>
          <a:prstGeom prst="rect">
            <a:avLst/>
          </a:prstGeom>
        </p:spPr>
      </p:pic>
      <p:sp>
        <p:nvSpPr>
          <p:cNvPr id="5" name="Textplatzhalter 4"/>
          <p:cNvSpPr>
            <a:spLocks noGrp="1"/>
          </p:cNvSpPr>
          <p:nvPr>
            <p:ph type="body" sz="quarter" idx="15"/>
          </p:nvPr>
        </p:nvSpPr>
        <p:spPr/>
        <p:txBody>
          <a:bodyPr/>
          <a:lstStyle/>
          <a:p>
            <a:r>
              <a:rPr lang="de-DE" dirty="0" smtClean="0"/>
              <a:t>Übertrage die Valenzstrich-Schreibweise für das Methan-Molekül in dein Labor-Tagebuch.</a:t>
            </a:r>
            <a:endParaRPr lang="de-DE" dirty="0"/>
          </a:p>
        </p:txBody>
      </p:sp>
      <p:pic>
        <p:nvPicPr>
          <p:cNvPr id="7" name="Grafik 6"/>
          <p:cNvPicPr>
            <a:picLocks noChangeAspect="1"/>
          </p:cNvPicPr>
          <p:nvPr/>
        </p:nvPicPr>
        <p:blipFill>
          <a:blip r:embed="rId4"/>
          <a:stretch>
            <a:fillRect/>
          </a:stretch>
        </p:blipFill>
        <p:spPr>
          <a:xfrm>
            <a:off x="2015776" y="2359898"/>
            <a:ext cx="2383827" cy="2520000"/>
          </a:xfrm>
          <a:prstGeom prst="rect">
            <a:avLst/>
          </a:prstGeom>
        </p:spPr>
      </p:pic>
      <p:pic>
        <p:nvPicPr>
          <p:cNvPr id="8" name="Grafik 7"/>
          <p:cNvPicPr>
            <a:picLocks noChangeAspect="1"/>
          </p:cNvPicPr>
          <p:nvPr/>
        </p:nvPicPr>
        <p:blipFill>
          <a:blip r:embed="rId5"/>
          <a:stretch>
            <a:fillRect/>
          </a:stretch>
        </p:blipFill>
        <p:spPr>
          <a:xfrm>
            <a:off x="5263820" y="2376000"/>
            <a:ext cx="2438800" cy="2520000"/>
          </a:xfrm>
          <a:prstGeom prst="rect">
            <a:avLst/>
          </a:prstGeom>
        </p:spPr>
      </p:pic>
    </p:spTree>
    <p:extLst>
      <p:ext uri="{BB962C8B-B14F-4D97-AF65-F5344CB8AC3E}">
        <p14:creationId xmlns:p14="http://schemas.microsoft.com/office/powerpoint/2010/main" val="2511400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Elemente in deinem Körper</a:t>
            </a:r>
            <a:endParaRPr lang="de-DE" dirty="0"/>
          </a:p>
        </p:txBody>
      </p:sp>
      <p:sp>
        <p:nvSpPr>
          <p:cNvPr id="3" name="Inhaltsplatzhalter 2"/>
          <p:cNvSpPr>
            <a:spLocks noGrp="1"/>
          </p:cNvSpPr>
          <p:nvPr>
            <p:ph idx="1"/>
          </p:nvPr>
        </p:nvSpPr>
        <p:spPr/>
        <p:txBody>
          <a:bodyPr anchor="ctr"/>
          <a:lstStyle/>
          <a:p>
            <a:r>
              <a:rPr lang="de-DE" dirty="0" smtClean="0"/>
              <a:t>Du weißt, dass dein Körper zum Großteil aus Wasser H</a:t>
            </a:r>
            <a:r>
              <a:rPr lang="de-DE" baseline="-25000" dirty="0" smtClean="0"/>
              <a:t>2</a:t>
            </a:r>
            <a:r>
              <a:rPr lang="de-DE" dirty="0" smtClean="0"/>
              <a:t>O besteht. Deswegen sind etwa 56% deines Gewichtes Sauerstoff-Atome.</a:t>
            </a:r>
          </a:p>
          <a:p>
            <a:r>
              <a:rPr lang="de-DE" dirty="0" smtClean="0"/>
              <a:t> </a:t>
            </a:r>
            <a:endParaRPr lang="de-DE" dirty="0"/>
          </a:p>
          <a:p>
            <a:r>
              <a:rPr lang="de-DE" dirty="0" smtClean="0"/>
              <a:t>Aber als zweites Element folgt gleich der Kohlenstoff </a:t>
            </a:r>
            <a:r>
              <a:rPr lang="de-DE" dirty="0"/>
              <a:t>mit 28</a:t>
            </a:r>
            <a:r>
              <a:rPr lang="de-DE" dirty="0" smtClean="0"/>
              <a:t>% deines Gewichtes, mit großem Abstand dann Wasserstoff, Stickstoff und Calcium.</a:t>
            </a:r>
          </a:p>
          <a:p>
            <a:endParaRPr lang="de-DE" dirty="0"/>
          </a:p>
          <a:p>
            <a:r>
              <a:rPr lang="de-DE" dirty="0" smtClean="0"/>
              <a:t>Der Kohlenstoff spielt also eine sehr bedeutende Rolle in deinem Körper. </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8" name="Inhaltsplatzhalter 7"/>
          <p:cNvPicPr>
            <a:picLocks noGrp="1" noChangeAspect="1"/>
          </p:cNvPicPr>
          <p:nvPr>
            <p:ph sz="quarter" idx="13"/>
          </p:nvPr>
        </p:nvPicPr>
        <p:blipFill>
          <a:blip r:embed="rId2"/>
          <a:stretch>
            <a:fillRect/>
          </a:stretch>
        </p:blipFill>
        <p:spPr>
          <a:xfrm>
            <a:off x="611215" y="503238"/>
            <a:ext cx="541283" cy="900112"/>
          </a:xfrm>
          <a:prstGeom prst="rect">
            <a:avLst/>
          </a:prstGeom>
        </p:spPr>
      </p:pic>
    </p:spTree>
    <p:extLst>
      <p:ext uri="{BB962C8B-B14F-4D97-AF65-F5344CB8AC3E}">
        <p14:creationId xmlns:p14="http://schemas.microsoft.com/office/powerpoint/2010/main" val="3113005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30</a:t>
            </a:fld>
            <a:endParaRPr lang="de-DE"/>
          </a:p>
        </p:txBody>
      </p:sp>
    </p:spTree>
    <p:extLst>
      <p:ext uri="{BB962C8B-B14F-4D97-AF65-F5344CB8AC3E}">
        <p14:creationId xmlns:p14="http://schemas.microsoft.com/office/powerpoint/2010/main" val="674090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 (1):</a:t>
            </a:r>
            <a:endParaRPr lang="de-DE" dirty="0"/>
          </a:p>
        </p:txBody>
      </p:sp>
      <p:sp>
        <p:nvSpPr>
          <p:cNvPr id="3" name="Inhaltsplatzhalter 2"/>
          <p:cNvSpPr>
            <a:spLocks noGrp="1"/>
          </p:cNvSpPr>
          <p:nvPr>
            <p:ph idx="1"/>
          </p:nvPr>
        </p:nvSpPr>
        <p:spPr/>
        <p:txBody>
          <a:bodyPr anchor="t"/>
          <a:lstStyle/>
          <a:p>
            <a:pPr marL="457200" indent="-457200">
              <a:buFont typeface="+mj-lt"/>
              <a:buAutoNum type="arabicPeriod"/>
            </a:pPr>
            <a:r>
              <a:rPr lang="de-DE" dirty="0" smtClean="0"/>
              <a:t>Der Kohlenstoff ist für Lebewesen deshalb so wichtig, weil er vier Bindungen ausbilden kann. Deswegen gibt es fast unendlich viele verschiedene Stoffe mit Kohlenstoff.</a:t>
            </a:r>
          </a:p>
          <a:p>
            <a:pPr marL="457200" indent="-457200">
              <a:buFont typeface="+mj-lt"/>
              <a:buAutoNum type="arabicPeriod"/>
            </a:pPr>
            <a:endParaRPr lang="de-DE" dirty="0" smtClean="0"/>
          </a:p>
          <a:p>
            <a:pPr marL="457200" indent="-457200">
              <a:buFont typeface="+mj-lt"/>
              <a:buAutoNum type="arabicPeriod"/>
            </a:pPr>
            <a:r>
              <a:rPr lang="de-DE" dirty="0" smtClean="0"/>
              <a:t>Das </a:t>
            </a:r>
            <a:r>
              <a:rPr lang="de-DE" b="1" dirty="0" smtClean="0"/>
              <a:t>Methan</a:t>
            </a:r>
            <a:r>
              <a:rPr lang="de-DE" dirty="0" smtClean="0"/>
              <a:t>-Molekül ist das kleinste Kohlenwasserstoff-Molekül.</a:t>
            </a:r>
          </a:p>
          <a:p>
            <a:pPr marL="457200" indent="-457200">
              <a:buFont typeface="+mj-lt"/>
              <a:buAutoNum type="arabicPeriod"/>
            </a:pPr>
            <a:endParaRPr lang="de-DE" dirty="0" smtClean="0"/>
          </a:p>
          <a:p>
            <a:pPr marL="457200" indent="-457200">
              <a:buFont typeface="+mj-lt"/>
              <a:buAutoNum type="arabicPeriod"/>
            </a:pPr>
            <a:endParaRPr lang="de-DE" dirty="0"/>
          </a:p>
          <a:p>
            <a:pPr marL="457200" indent="-457200">
              <a:buFont typeface="+mj-lt"/>
              <a:buAutoNum type="arabicPeriod"/>
            </a:pPr>
            <a:r>
              <a:rPr lang="de-DE" dirty="0" smtClean="0"/>
              <a:t>Man kann den räumlichen Bau des Moleküls gut in der </a:t>
            </a:r>
            <a:r>
              <a:rPr lang="de-DE" b="1" dirty="0" smtClean="0"/>
              <a:t>Keilstrich-Schreibweise</a:t>
            </a:r>
            <a:r>
              <a:rPr lang="de-DE" dirty="0" smtClean="0"/>
              <a:t> darstellen.</a:t>
            </a:r>
          </a:p>
          <a:p>
            <a:pPr marL="457200" indent="-457200">
              <a:buFont typeface="+mj-lt"/>
              <a:buAutoNum type="arabicPeriod"/>
            </a:pPr>
            <a:endParaRPr lang="de-DE" dirty="0"/>
          </a:p>
          <a:p>
            <a:pPr marL="457200" indent="-457200">
              <a:buFont typeface="+mj-lt"/>
              <a:buAutoNum type="arabicPeriod"/>
            </a:pPr>
            <a:r>
              <a:rPr lang="de-DE" dirty="0" smtClean="0"/>
              <a:t>Will man nur darstellen, welches Atom mit welch anderem verbunden ist, genügt die </a:t>
            </a:r>
            <a:r>
              <a:rPr lang="de-DE" b="1" dirty="0" smtClean="0"/>
              <a:t>Valenzstrich-Schreibweise</a:t>
            </a:r>
            <a:r>
              <a:rPr lang="de-DE" dirty="0" smtClean="0"/>
              <a:t>.</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31</a:t>
            </a:fld>
            <a:endParaRPr lang="de-DE"/>
          </a:p>
        </p:txBody>
      </p:sp>
      <p:pic>
        <p:nvPicPr>
          <p:cNvPr id="8"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pic>
        <p:nvPicPr>
          <p:cNvPr id="15" name="Inhaltsplatzhalter 14"/>
          <p:cNvPicPr>
            <a:picLocks noGrp="1" noChangeAspect="1"/>
          </p:cNvPicPr>
          <p:nvPr>
            <p:ph sz="quarter" idx="15"/>
          </p:nvPr>
        </p:nvPicPr>
        <p:blipFill>
          <a:blip r:embed="rId3"/>
          <a:stretch>
            <a:fillRect/>
          </a:stretch>
        </p:blipFill>
        <p:spPr>
          <a:xfrm>
            <a:off x="431800" y="2668831"/>
            <a:ext cx="900113" cy="817076"/>
          </a:xfrm>
          <a:prstGeom prst="rect">
            <a:avLst/>
          </a:prstGeom>
        </p:spPr>
      </p:pic>
      <p:pic>
        <p:nvPicPr>
          <p:cNvPr id="10" name="Inhaltsplatzhalter 9"/>
          <p:cNvPicPr>
            <a:picLocks noGrp="1" noChangeAspect="1"/>
          </p:cNvPicPr>
          <p:nvPr>
            <p:ph sz="quarter" idx="16"/>
          </p:nvPr>
        </p:nvPicPr>
        <p:blipFill>
          <a:blip r:embed="rId4"/>
          <a:stretch>
            <a:fillRect/>
          </a:stretch>
        </p:blipFill>
        <p:spPr>
          <a:xfrm>
            <a:off x="431800" y="3762409"/>
            <a:ext cx="900113" cy="861945"/>
          </a:xfrm>
          <a:prstGeom prst="rect">
            <a:avLst/>
          </a:prstGeom>
        </p:spPr>
      </p:pic>
      <p:pic>
        <p:nvPicPr>
          <p:cNvPr id="12" name="Inhaltsplatzhalter 11"/>
          <p:cNvPicPr>
            <a:picLocks noGrp="1" noChangeAspect="1"/>
          </p:cNvPicPr>
          <p:nvPr>
            <p:ph sz="quarter" idx="17"/>
          </p:nvPr>
        </p:nvPicPr>
        <p:blipFill>
          <a:blip r:embed="rId5"/>
          <a:stretch>
            <a:fillRect/>
          </a:stretch>
        </p:blipFill>
        <p:spPr>
          <a:xfrm>
            <a:off x="447108" y="4859338"/>
            <a:ext cx="869496" cy="900112"/>
          </a:xfrm>
          <a:prstGeom prst="rect">
            <a:avLst/>
          </a:prstGeom>
        </p:spPr>
      </p:pic>
      <p:pic>
        <p:nvPicPr>
          <p:cNvPr id="6" name="Inhaltsplatzhalter 5"/>
          <p:cNvPicPr>
            <a:picLocks noGrp="1" noChangeAspect="1"/>
          </p:cNvPicPr>
          <p:nvPr>
            <p:ph sz="quarter" idx="14"/>
          </p:nvPr>
        </p:nvPicPr>
        <p:blipFill>
          <a:blip r:embed="rId6"/>
          <a:stretch>
            <a:fillRect/>
          </a:stretch>
        </p:blipFill>
        <p:spPr>
          <a:xfrm>
            <a:off x="446690" y="1511300"/>
            <a:ext cx="870333" cy="900113"/>
          </a:xfrm>
          <a:prstGeom prst="rect">
            <a:avLst/>
          </a:prstGeom>
        </p:spPr>
      </p:pic>
    </p:spTree>
    <p:extLst>
      <p:ext uri="{BB962C8B-B14F-4D97-AF65-F5344CB8AC3E}">
        <p14:creationId xmlns:p14="http://schemas.microsoft.com/office/powerpoint/2010/main" val="606292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32</a:t>
            </a:fld>
            <a:endParaRPr lang="de-DE"/>
          </a:p>
        </p:txBody>
      </p:sp>
    </p:spTree>
    <p:extLst>
      <p:ext uri="{BB962C8B-B14F-4D97-AF65-F5344CB8AC3E}">
        <p14:creationId xmlns:p14="http://schemas.microsoft.com/office/powerpoint/2010/main" val="1258668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6 von 8</a:t>
            </a:r>
            <a:endParaRPr lang="de-DE" dirty="0"/>
          </a:p>
        </p:txBody>
      </p:sp>
      <p:sp>
        <p:nvSpPr>
          <p:cNvPr id="3" name="Inhaltsplatzhalter 2"/>
          <p:cNvSpPr>
            <a:spLocks noGrp="1"/>
          </p:cNvSpPr>
          <p:nvPr>
            <p:ph idx="1"/>
          </p:nvPr>
        </p:nvSpPr>
        <p:spPr/>
        <p:txBody>
          <a:bodyPr anchor="ctr"/>
          <a:lstStyle/>
          <a:p>
            <a:r>
              <a:rPr lang="de-DE" dirty="0" smtClean="0"/>
              <a:t>Eigentlich musst du gar nicht mehr wissen: Chemie ist so logisch, dass du vom kleinsten Kohlenwasserstoff-Molekül auf fast alle schließen kannst.</a:t>
            </a:r>
          </a:p>
          <a:p>
            <a:endParaRPr lang="de-DE" dirty="0"/>
          </a:p>
          <a:p>
            <a:r>
              <a:rPr lang="de-DE" dirty="0" smtClean="0"/>
              <a:t>Probiere das auf den nächsten Seiten aus.</a:t>
            </a:r>
          </a:p>
        </p:txBody>
      </p:sp>
      <p:sp>
        <p:nvSpPr>
          <p:cNvPr id="4" name="Foliennummernplatzhalter 3"/>
          <p:cNvSpPr>
            <a:spLocks noGrp="1"/>
          </p:cNvSpPr>
          <p:nvPr>
            <p:ph type="sldNum" sz="quarter" idx="12"/>
          </p:nvPr>
        </p:nvSpPr>
        <p:spPr/>
        <p:txBody>
          <a:bodyPr/>
          <a:lstStyle/>
          <a:p>
            <a:fld id="{649AAC7D-4B30-4604-BD35-0C4E56313D0D}" type="slidenum">
              <a:rPr lang="de-DE" smtClean="0"/>
              <a:t>33</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8" name="Inhaltsplatzhalter 12"/>
          <p:cNvPicPr>
            <a:picLocks noGrp="1" noChangeAspect="1"/>
          </p:cNvPicPr>
          <p:nvPr>
            <p:ph sz="quarter" idx="14"/>
          </p:nvPr>
        </p:nvPicPr>
        <p:blipFill>
          <a:blip r:embed="rId3"/>
          <a:stretch>
            <a:fillRect/>
          </a:stretch>
        </p:blipFill>
        <p:spPr>
          <a:xfrm>
            <a:off x="720725" y="5247416"/>
            <a:ext cx="898525" cy="844681"/>
          </a:xfrm>
          <a:prstGeom prst="rect">
            <a:avLst/>
          </a:prstGeom>
        </p:spPr>
      </p:pic>
      <p:sp>
        <p:nvSpPr>
          <p:cNvPr id="7" name="Textplatzhalter 6"/>
          <p:cNvSpPr>
            <a:spLocks noGrp="1"/>
          </p:cNvSpPr>
          <p:nvPr>
            <p:ph type="body" sz="quarter" idx="15"/>
          </p:nvPr>
        </p:nvSpPr>
        <p:spPr/>
        <p:txBody>
          <a:bodyPr/>
          <a:lstStyle/>
          <a:p>
            <a:r>
              <a:rPr lang="de-DE" dirty="0"/>
              <a:t>Baue nun ein </a:t>
            </a:r>
            <a:r>
              <a:rPr lang="de-DE" dirty="0" smtClean="0"/>
              <a:t>Kohlenwasserstoff-Molekül, </a:t>
            </a:r>
            <a:r>
              <a:rPr lang="de-DE" dirty="0"/>
              <a:t>das aus </a:t>
            </a:r>
            <a:r>
              <a:rPr lang="de-DE" b="1" dirty="0"/>
              <a:t>zwei</a:t>
            </a:r>
            <a:r>
              <a:rPr lang="de-DE" dirty="0"/>
              <a:t> Kohlenstoff-Atomen und der nötigen Anzahl an Wasserstoff-Atomen besteht</a:t>
            </a:r>
            <a:r>
              <a:rPr lang="de-DE" dirty="0" smtClean="0"/>
              <a:t>.</a:t>
            </a:r>
            <a:endParaRPr lang="de-DE" dirty="0"/>
          </a:p>
        </p:txBody>
      </p:sp>
    </p:spTree>
    <p:extLst>
      <p:ext uri="{BB962C8B-B14F-4D97-AF65-F5344CB8AC3E}">
        <p14:creationId xmlns:p14="http://schemas.microsoft.com/office/powerpoint/2010/main" val="2729205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34</a:t>
            </a:fld>
            <a:endParaRPr lang="de-DE"/>
          </a:p>
        </p:txBody>
      </p:sp>
    </p:spTree>
    <p:extLst>
      <p:ext uri="{BB962C8B-B14F-4D97-AF65-F5344CB8AC3E}">
        <p14:creationId xmlns:p14="http://schemas.microsoft.com/office/powerpoint/2010/main" val="4057000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35</a:t>
            </a:fld>
            <a:endParaRPr lang="de-DE"/>
          </a:p>
        </p:txBody>
      </p:sp>
    </p:spTree>
    <p:extLst>
      <p:ext uri="{BB962C8B-B14F-4D97-AF65-F5344CB8AC3E}">
        <p14:creationId xmlns:p14="http://schemas.microsoft.com/office/powerpoint/2010/main" val="4144908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Das nächstgrößere Kohlenwasserstoff-Molekül heißt </a:t>
            </a:r>
            <a:r>
              <a:rPr lang="de-DE" b="1" dirty="0" smtClean="0"/>
              <a:t>Ethan</a:t>
            </a:r>
            <a:r>
              <a:rPr lang="de-DE" dirty="0" smtClean="0"/>
              <a:t>-Molekül.</a:t>
            </a:r>
          </a:p>
          <a:p>
            <a:endParaRPr lang="de-DE" dirty="0"/>
          </a:p>
          <a:p>
            <a:r>
              <a:rPr lang="de-DE" dirty="0" smtClean="0"/>
              <a:t>Ethan-Moleküle bestehen aus </a:t>
            </a:r>
            <a:r>
              <a:rPr lang="de-DE" b="1" dirty="0" smtClean="0"/>
              <a:t>zwei</a:t>
            </a:r>
            <a:r>
              <a:rPr lang="de-DE" dirty="0" smtClean="0"/>
              <a:t> Kohlenstoff- und sechs Wasserstoff-Atomen</a:t>
            </a:r>
          </a:p>
          <a:p>
            <a:endParaRPr lang="de-DE" dirty="0"/>
          </a:p>
          <a:p>
            <a:r>
              <a:rPr lang="de-DE" dirty="0" smtClean="0"/>
              <a:t>Die Molekül-Formel ist C</a:t>
            </a:r>
            <a:r>
              <a:rPr lang="de-DE" baseline="-25000" dirty="0" smtClean="0"/>
              <a:t>2</a:t>
            </a:r>
            <a:r>
              <a:rPr lang="de-DE" dirty="0" smtClean="0"/>
              <a:t>H</a:t>
            </a:r>
            <a:r>
              <a:rPr lang="de-DE" baseline="-25000" dirty="0" smtClean="0"/>
              <a:t>6</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36</a:t>
            </a:fld>
            <a:endParaRPr lang="de-DE" dirty="0"/>
          </a:p>
        </p:txBody>
      </p:sp>
      <p:pic>
        <p:nvPicPr>
          <p:cNvPr id="6" name="Inhaltsplatzhalter 12"/>
          <p:cNvPicPr>
            <a:picLocks noGrp="1" noChangeAspect="1"/>
          </p:cNvPicPr>
          <p:nvPr>
            <p:ph sz="quarter" idx="14"/>
          </p:nvPr>
        </p:nvPicPr>
        <p:blipFill>
          <a:blip r:embed="rId2"/>
          <a:stretch>
            <a:fillRect/>
          </a:stretch>
        </p:blipFill>
        <p:spPr>
          <a:xfrm>
            <a:off x="777131" y="5219700"/>
            <a:ext cx="785712" cy="900113"/>
          </a:xfrm>
          <a:prstGeom prst="rect">
            <a:avLst/>
          </a:prstGeom>
        </p:spPr>
      </p:pic>
      <p:sp>
        <p:nvSpPr>
          <p:cNvPr id="5" name="Textplatzhalter 4"/>
          <p:cNvSpPr>
            <a:spLocks noGrp="1"/>
          </p:cNvSpPr>
          <p:nvPr>
            <p:ph type="body" sz="quarter" idx="15"/>
          </p:nvPr>
        </p:nvSpPr>
        <p:spPr/>
        <p:txBody>
          <a:bodyPr/>
          <a:lstStyle/>
          <a:p>
            <a:r>
              <a:rPr lang="de-DE" dirty="0" smtClean="0"/>
              <a:t>Skizziere ein Ethan-Molekül in</a:t>
            </a:r>
            <a:r>
              <a:rPr lang="de-DE" dirty="0"/>
              <a:t> </a:t>
            </a:r>
            <a:r>
              <a:rPr lang="de-DE" dirty="0" smtClean="0"/>
              <a:t>der Valenzstrich-Schreibweise in dein Labor-Tagebuch.</a:t>
            </a:r>
            <a:endParaRPr lang="de-DE" dirty="0"/>
          </a:p>
        </p:txBody>
      </p:sp>
    </p:spTree>
    <p:extLst>
      <p:ext uri="{BB962C8B-B14F-4D97-AF65-F5344CB8AC3E}">
        <p14:creationId xmlns:p14="http://schemas.microsoft.com/office/powerpoint/2010/main" val="2382515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7 von 8</a:t>
            </a:r>
            <a:endParaRPr lang="de-DE" dirty="0"/>
          </a:p>
        </p:txBody>
      </p:sp>
      <p:sp>
        <p:nvSpPr>
          <p:cNvPr id="3" name="Inhaltsplatzhalter 2"/>
          <p:cNvSpPr>
            <a:spLocks noGrp="1"/>
          </p:cNvSpPr>
          <p:nvPr>
            <p:ph idx="1"/>
          </p:nvPr>
        </p:nvSpPr>
        <p:spPr/>
        <p:txBody>
          <a:bodyPr anchor="ctr"/>
          <a:lstStyle/>
          <a:p>
            <a:r>
              <a:rPr lang="de-DE" dirty="0" smtClean="0"/>
              <a:t>Mit dieser Aufgabe wird dir erst bewusst, wie einfach Chemie ist:</a:t>
            </a:r>
          </a:p>
          <a:p>
            <a:endParaRPr lang="de-DE" dirty="0" smtClean="0"/>
          </a:p>
          <a:p>
            <a:pPr marL="457200" indent="-457200">
              <a:buFont typeface="+mj-lt"/>
              <a:buAutoNum type="arabicPeriod"/>
            </a:pPr>
            <a:r>
              <a:rPr lang="de-DE" dirty="0" smtClean="0">
                <a:solidFill>
                  <a:schemeClr val="tx2"/>
                </a:solidFill>
              </a:rPr>
              <a:t>Baue ein weiteres Ethan-Modell.</a:t>
            </a:r>
          </a:p>
          <a:p>
            <a:pPr marL="457200" indent="-457200">
              <a:buFont typeface="+mj-lt"/>
              <a:buAutoNum type="arabicPeriod"/>
            </a:pPr>
            <a:r>
              <a:rPr lang="de-DE" dirty="0" smtClean="0">
                <a:solidFill>
                  <a:schemeClr val="tx2"/>
                </a:solidFill>
              </a:rPr>
              <a:t>Baue das Ethan-Modell in einem zweiten Schritt mit weiteren Teilen aus der Erfahrungs-Kiste in das Modell des nächstgrößeren Kohlenwasserstoff-Moleküls um.</a:t>
            </a:r>
          </a:p>
          <a:p>
            <a:endParaRPr lang="de-DE" dirty="0"/>
          </a:p>
          <a:p>
            <a:r>
              <a:rPr lang="de-DE" dirty="0" smtClean="0">
                <a:solidFill>
                  <a:schemeClr val="accent1"/>
                </a:solidFill>
              </a:rPr>
              <a:t>Achtung: </a:t>
            </a:r>
            <a:r>
              <a:rPr lang="de-DE" dirty="0" smtClean="0"/>
              <a:t>Dabei sollen so wenige Bindungen wie möglich gelöst und neu geknüpft werden.</a:t>
            </a:r>
          </a:p>
        </p:txBody>
      </p:sp>
      <p:sp>
        <p:nvSpPr>
          <p:cNvPr id="4" name="Foliennummernplatzhalter 3"/>
          <p:cNvSpPr>
            <a:spLocks noGrp="1"/>
          </p:cNvSpPr>
          <p:nvPr>
            <p:ph type="sldNum" sz="quarter" idx="12"/>
          </p:nvPr>
        </p:nvSpPr>
        <p:spPr/>
        <p:txBody>
          <a:bodyPr/>
          <a:lstStyle/>
          <a:p>
            <a:fld id="{649AAC7D-4B30-4604-BD35-0C4E56313D0D}" type="slidenum">
              <a:rPr lang="de-DE" smtClean="0"/>
              <a:t>37</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spTree>
    <p:extLst>
      <p:ext uri="{BB962C8B-B14F-4D97-AF65-F5344CB8AC3E}">
        <p14:creationId xmlns:p14="http://schemas.microsoft.com/office/powerpoint/2010/main" val="3772406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38</a:t>
            </a:fld>
            <a:endParaRPr lang="de-DE"/>
          </a:p>
        </p:txBody>
      </p:sp>
    </p:spTree>
    <p:extLst>
      <p:ext uri="{BB962C8B-B14F-4D97-AF65-F5344CB8AC3E}">
        <p14:creationId xmlns:p14="http://schemas.microsoft.com/office/powerpoint/2010/main" val="65785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39</a:t>
            </a:fld>
            <a:endParaRPr lang="de-DE"/>
          </a:p>
        </p:txBody>
      </p:sp>
    </p:spTree>
    <p:extLst>
      <p:ext uri="{BB962C8B-B14F-4D97-AF65-F5344CB8AC3E}">
        <p14:creationId xmlns:p14="http://schemas.microsoft.com/office/powerpoint/2010/main" val="214075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a:t>
            </a:fld>
            <a:endParaRPr lang="de-DE"/>
          </a:p>
        </p:txBody>
      </p:sp>
    </p:spTree>
    <p:extLst>
      <p:ext uri="{BB962C8B-B14F-4D97-AF65-F5344CB8AC3E}">
        <p14:creationId xmlns:p14="http://schemas.microsoft.com/office/powerpoint/2010/main" val="2821684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Dafür wird erst eine C-C-Bindung gebrochen und ein weiteres Kohlenstoff-Atom eingefügt.</a:t>
            </a:r>
          </a:p>
          <a:p>
            <a:r>
              <a:rPr lang="de-DE" dirty="0" smtClean="0"/>
              <a:t>Die freien Bindungs-Stellen werden mit Wasserstoff-Atomen besetzt.</a:t>
            </a:r>
          </a:p>
          <a:p>
            <a:endParaRPr lang="de-DE" dirty="0"/>
          </a:p>
          <a:p>
            <a:r>
              <a:rPr lang="de-DE" dirty="0" smtClean="0"/>
              <a:t>Du erhältst ein </a:t>
            </a:r>
            <a:r>
              <a:rPr lang="de-DE" b="1" dirty="0" smtClean="0"/>
              <a:t>Propan</a:t>
            </a:r>
            <a:r>
              <a:rPr lang="de-DE" dirty="0" smtClean="0"/>
              <a:t>-Molekül mit der Molekül-Formel C</a:t>
            </a:r>
            <a:r>
              <a:rPr lang="de-DE" baseline="-25000" dirty="0" smtClean="0"/>
              <a:t>3</a:t>
            </a:r>
            <a:r>
              <a:rPr lang="de-DE" dirty="0" smtClean="0"/>
              <a:t>H</a:t>
            </a:r>
            <a:r>
              <a:rPr lang="de-DE" baseline="-25000" dirty="0" smtClean="0"/>
              <a:t>8</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40</a:t>
            </a:fld>
            <a:endParaRPr lang="de-DE" dirty="0"/>
          </a:p>
        </p:txBody>
      </p:sp>
      <p:pic>
        <p:nvPicPr>
          <p:cNvPr id="6" name="Inhaltsplatzhalter 12"/>
          <p:cNvPicPr>
            <a:picLocks noGrp="1" noChangeAspect="1"/>
          </p:cNvPicPr>
          <p:nvPr>
            <p:ph sz="quarter" idx="14"/>
          </p:nvPr>
        </p:nvPicPr>
        <p:blipFill>
          <a:blip r:embed="rId2"/>
          <a:stretch>
            <a:fillRect/>
          </a:stretch>
        </p:blipFill>
        <p:spPr>
          <a:xfrm>
            <a:off x="777131" y="5219700"/>
            <a:ext cx="785712" cy="900113"/>
          </a:xfrm>
          <a:prstGeom prst="rect">
            <a:avLst/>
          </a:prstGeom>
        </p:spPr>
      </p:pic>
      <p:sp>
        <p:nvSpPr>
          <p:cNvPr id="5" name="Textplatzhalter 4"/>
          <p:cNvSpPr>
            <a:spLocks noGrp="1"/>
          </p:cNvSpPr>
          <p:nvPr>
            <p:ph type="body" sz="quarter" idx="15"/>
          </p:nvPr>
        </p:nvSpPr>
        <p:spPr/>
        <p:txBody>
          <a:bodyPr/>
          <a:lstStyle/>
          <a:p>
            <a:r>
              <a:rPr lang="de-DE" dirty="0" smtClean="0"/>
              <a:t>Notiere das Propan-Molekül in der Valenz-Schreibweise in dein Labor-Tagebuch.</a:t>
            </a:r>
            <a:endParaRPr lang="de-DE" dirty="0"/>
          </a:p>
        </p:txBody>
      </p:sp>
    </p:spTree>
    <p:extLst>
      <p:ext uri="{BB962C8B-B14F-4D97-AF65-F5344CB8AC3E}">
        <p14:creationId xmlns:p14="http://schemas.microsoft.com/office/powerpoint/2010/main" val="31861941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8 von 8</a:t>
            </a:r>
            <a:endParaRPr lang="de-DE" dirty="0"/>
          </a:p>
        </p:txBody>
      </p:sp>
      <p:sp>
        <p:nvSpPr>
          <p:cNvPr id="3" name="Inhaltsplatzhalter 2"/>
          <p:cNvSpPr>
            <a:spLocks noGrp="1"/>
          </p:cNvSpPr>
          <p:nvPr>
            <p:ph idx="1"/>
          </p:nvPr>
        </p:nvSpPr>
        <p:spPr/>
        <p:txBody>
          <a:bodyPr anchor="ctr"/>
          <a:lstStyle/>
          <a:p>
            <a:r>
              <a:rPr lang="de-DE" dirty="0" smtClean="0"/>
              <a:t>Die Gruppe der Kohlenwasserstoff-Moleküle, die du bisher gebaut hat, nennt man </a:t>
            </a:r>
            <a:r>
              <a:rPr lang="de-DE" b="1" dirty="0" smtClean="0"/>
              <a:t>Alk</a:t>
            </a:r>
            <a:r>
              <a:rPr lang="de-DE" b="1" dirty="0" smtClean="0">
                <a:solidFill>
                  <a:schemeClr val="bg2"/>
                </a:solidFill>
              </a:rPr>
              <a:t>an</a:t>
            </a:r>
            <a:r>
              <a:rPr lang="de-DE" b="1" dirty="0" smtClean="0"/>
              <a:t>e</a:t>
            </a:r>
            <a:r>
              <a:rPr lang="de-DE" dirty="0" smtClean="0"/>
              <a:t>. Da steckt die Endung drin, die alle Namen kennzeichnet: Meth</a:t>
            </a:r>
            <a:r>
              <a:rPr lang="de-DE" dirty="0" smtClean="0">
                <a:solidFill>
                  <a:schemeClr val="bg2"/>
                </a:solidFill>
              </a:rPr>
              <a:t>an</a:t>
            </a:r>
            <a:r>
              <a:rPr lang="de-DE" dirty="0" smtClean="0"/>
              <a:t>, Eth</a:t>
            </a:r>
            <a:r>
              <a:rPr lang="de-DE" dirty="0" smtClean="0">
                <a:solidFill>
                  <a:schemeClr val="bg2"/>
                </a:solidFill>
              </a:rPr>
              <a:t>an</a:t>
            </a:r>
            <a:r>
              <a:rPr lang="de-DE" dirty="0" smtClean="0"/>
              <a:t> …</a:t>
            </a:r>
          </a:p>
          <a:p>
            <a:endParaRPr lang="de-DE" dirty="0"/>
          </a:p>
          <a:p>
            <a:r>
              <a:rPr lang="de-DE" dirty="0" smtClean="0"/>
              <a:t>Lege die drei Alkane, die du gebaut hast, der Größe nach in eine Reihe.</a:t>
            </a:r>
          </a:p>
        </p:txBody>
      </p:sp>
      <p:sp>
        <p:nvSpPr>
          <p:cNvPr id="4" name="Foliennummernplatzhalter 3"/>
          <p:cNvSpPr>
            <a:spLocks noGrp="1"/>
          </p:cNvSpPr>
          <p:nvPr>
            <p:ph type="sldNum" sz="quarter" idx="12"/>
          </p:nvPr>
        </p:nvSpPr>
        <p:spPr/>
        <p:txBody>
          <a:bodyPr/>
          <a:lstStyle/>
          <a:p>
            <a:fld id="{649AAC7D-4B30-4604-BD35-0C4E56313D0D}" type="slidenum">
              <a:rPr lang="de-DE" smtClean="0"/>
              <a:t>41</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8" name="Inhaltsplatzhalter 7"/>
          <p:cNvPicPr>
            <a:picLocks noGrp="1" noChangeAspect="1"/>
          </p:cNvPicPr>
          <p:nvPr>
            <p:ph sz="quarter" idx="14"/>
          </p:nvPr>
        </p:nvPicPr>
        <p:blipFill>
          <a:blip r:embed="rId3"/>
          <a:stretch>
            <a:fillRect/>
          </a:stretch>
        </p:blipFill>
        <p:spPr>
          <a:xfrm>
            <a:off x="777709" y="5219700"/>
            <a:ext cx="784557" cy="900113"/>
          </a:xfrm>
          <a:prstGeom prst="rect">
            <a:avLst/>
          </a:prstGeom>
        </p:spPr>
      </p:pic>
      <p:sp>
        <p:nvSpPr>
          <p:cNvPr id="7" name="Textplatzhalter 6"/>
          <p:cNvSpPr>
            <a:spLocks noGrp="1"/>
          </p:cNvSpPr>
          <p:nvPr>
            <p:ph type="body" sz="quarter" idx="15"/>
          </p:nvPr>
        </p:nvSpPr>
        <p:spPr/>
        <p:txBody>
          <a:bodyPr/>
          <a:lstStyle/>
          <a:p>
            <a:r>
              <a:rPr lang="de-DE" dirty="0" smtClean="0"/>
              <a:t>Suche und formuliere </a:t>
            </a:r>
            <a:r>
              <a:rPr lang="de-DE" dirty="0"/>
              <a:t>eine allgemeine </a:t>
            </a:r>
            <a:r>
              <a:rPr lang="de-DE" dirty="0" smtClean="0"/>
              <a:t>Regel, </a:t>
            </a:r>
            <a:r>
              <a:rPr lang="de-DE" dirty="0"/>
              <a:t>mit der man </a:t>
            </a:r>
            <a:r>
              <a:rPr lang="de-DE" dirty="0" smtClean="0"/>
              <a:t>aus einem kleineren Alkan-Molekül das </a:t>
            </a:r>
            <a:r>
              <a:rPr lang="de-DE" dirty="0"/>
              <a:t>nächstgrößere </a:t>
            </a:r>
            <a:r>
              <a:rPr lang="de-DE" dirty="0" smtClean="0"/>
              <a:t>erhalten kann.</a:t>
            </a:r>
            <a:endParaRPr lang="de-DE" dirty="0"/>
          </a:p>
        </p:txBody>
      </p:sp>
    </p:spTree>
    <p:extLst>
      <p:ext uri="{BB962C8B-B14F-4D97-AF65-F5344CB8AC3E}">
        <p14:creationId xmlns:p14="http://schemas.microsoft.com/office/powerpoint/2010/main" val="10596868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42</a:t>
            </a:fld>
            <a:endParaRPr lang="de-DE"/>
          </a:p>
        </p:txBody>
      </p:sp>
    </p:spTree>
    <p:extLst>
      <p:ext uri="{BB962C8B-B14F-4D97-AF65-F5344CB8AC3E}">
        <p14:creationId xmlns:p14="http://schemas.microsoft.com/office/powerpoint/2010/main" val="6407757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43</a:t>
            </a:fld>
            <a:endParaRPr lang="de-DE"/>
          </a:p>
        </p:txBody>
      </p:sp>
    </p:spTree>
    <p:extLst>
      <p:ext uri="{BB962C8B-B14F-4D97-AF65-F5344CB8AC3E}">
        <p14:creationId xmlns:p14="http://schemas.microsoft.com/office/powerpoint/2010/main" val="3368227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Dabei hilft dir insbesondere der Schritt vom Ethan zum Propan.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44</a:t>
            </a:fld>
            <a:endParaRPr lang="de-DE"/>
          </a:p>
        </p:txBody>
      </p:sp>
    </p:spTree>
    <p:extLst>
      <p:ext uri="{BB962C8B-B14F-4D97-AF65-F5344CB8AC3E}">
        <p14:creationId xmlns:p14="http://schemas.microsoft.com/office/powerpoint/2010/main" val="10419065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45</a:t>
            </a:fld>
            <a:endParaRPr lang="de-DE"/>
          </a:p>
        </p:txBody>
      </p:sp>
    </p:spTree>
    <p:extLst>
      <p:ext uri="{BB962C8B-B14F-4D97-AF65-F5344CB8AC3E}">
        <p14:creationId xmlns:p14="http://schemas.microsoft.com/office/powerpoint/2010/main" val="30557140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Jedes Molekül ist im Vergleich zum vorherigen um</a:t>
            </a:r>
          </a:p>
          <a:p>
            <a:endParaRPr lang="de-DE" dirty="0"/>
          </a:p>
          <a:p>
            <a:r>
              <a:rPr lang="de-DE" dirty="0" smtClean="0"/>
              <a:t>eine           -Gruppe gewachsen. Diese Gruppe</a:t>
            </a:r>
          </a:p>
          <a:p>
            <a:endParaRPr lang="de-DE" dirty="0"/>
          </a:p>
          <a:p>
            <a:r>
              <a:rPr lang="de-DE" dirty="0" smtClean="0"/>
              <a:t>heißt </a:t>
            </a:r>
            <a:r>
              <a:rPr lang="de-DE" b="1" dirty="0" smtClean="0"/>
              <a:t>Methylen-Gruppe</a:t>
            </a:r>
            <a:r>
              <a:rPr lang="de-DE" dirty="0" smtClean="0"/>
              <a:t>.</a:t>
            </a:r>
          </a:p>
          <a:p>
            <a:endParaRPr lang="de-DE" dirty="0"/>
          </a:p>
          <a:p>
            <a:r>
              <a:rPr lang="de-DE" dirty="0" smtClean="0"/>
              <a:t>Wenn man einem Alkan-Molekül eine Methylen-Gruppe hinzufügt, erhält man das nächstgrößere.</a:t>
            </a:r>
          </a:p>
          <a:p>
            <a:r>
              <a:rPr lang="de-DE" dirty="0" smtClean="0"/>
              <a:t>Dadurch ergibt sich die </a:t>
            </a:r>
            <a:r>
              <a:rPr lang="de-DE" b="1" dirty="0" smtClean="0"/>
              <a:t>homologe Reihe </a:t>
            </a:r>
            <a:r>
              <a:rPr lang="de-DE" dirty="0" smtClean="0"/>
              <a:t>der Alkane.</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46</a:t>
            </a:fld>
            <a:endParaRPr lang="de-DE"/>
          </a:p>
        </p:txBody>
      </p:sp>
      <p:grpSp>
        <p:nvGrpSpPr>
          <p:cNvPr id="4" name="Gruppieren 3"/>
          <p:cNvGrpSpPr/>
          <p:nvPr/>
        </p:nvGrpSpPr>
        <p:grpSpPr>
          <a:xfrm>
            <a:off x="2147603" y="2192940"/>
            <a:ext cx="708886" cy="1072707"/>
            <a:chOff x="8459390" y="4938310"/>
            <a:chExt cx="834185" cy="1394220"/>
          </a:xfrm>
        </p:grpSpPr>
        <p:sp>
          <p:nvSpPr>
            <p:cNvPr id="5" name="Rechteck 4"/>
            <p:cNvSpPr>
              <a:spLocks noChangeAspect="1"/>
            </p:cNvSpPr>
            <p:nvPr/>
          </p:nvSpPr>
          <p:spPr>
            <a:xfrm>
              <a:off x="8719416" y="5472442"/>
              <a:ext cx="325956" cy="325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C</a:t>
              </a:r>
              <a:endParaRPr lang="de-DE" dirty="0">
                <a:solidFill>
                  <a:schemeClr val="tx1"/>
                </a:solidFill>
              </a:endParaRPr>
            </a:p>
          </p:txBody>
        </p:sp>
        <p:sp>
          <p:nvSpPr>
            <p:cNvPr id="6" name="Rechteck 5"/>
            <p:cNvSpPr>
              <a:spLocks noChangeAspect="1"/>
            </p:cNvSpPr>
            <p:nvPr/>
          </p:nvSpPr>
          <p:spPr>
            <a:xfrm>
              <a:off x="8720408" y="4938310"/>
              <a:ext cx="325956" cy="325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sp>
          <p:nvSpPr>
            <p:cNvPr id="7" name="Rechteck 6"/>
            <p:cNvSpPr>
              <a:spLocks noChangeAspect="1"/>
            </p:cNvSpPr>
            <p:nvPr/>
          </p:nvSpPr>
          <p:spPr>
            <a:xfrm>
              <a:off x="8719416" y="6006574"/>
              <a:ext cx="325956" cy="325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cxnSp>
          <p:nvCxnSpPr>
            <p:cNvPr id="8" name="Gerader Verbinder 7"/>
            <p:cNvCxnSpPr/>
            <p:nvPr/>
          </p:nvCxnSpPr>
          <p:spPr>
            <a:xfrm>
              <a:off x="8459390" y="5635420"/>
              <a:ext cx="293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a:xfrm>
              <a:off x="9000215" y="5635420"/>
              <a:ext cx="293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flipH="1">
              <a:off x="8882394" y="5219110"/>
              <a:ext cx="992" cy="2933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a:xfrm>
              <a:off x="8882394" y="5753242"/>
              <a:ext cx="0" cy="3210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28953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Wichtig in der Chemie sind Regeln…</a:t>
            </a:r>
            <a:endParaRPr lang="de-DE" dirty="0"/>
          </a:p>
        </p:txBody>
      </p:sp>
      <p:sp>
        <p:nvSpPr>
          <p:cNvPr id="3" name="Inhaltsplatzhalter 2"/>
          <p:cNvSpPr>
            <a:spLocks noGrp="1"/>
          </p:cNvSpPr>
          <p:nvPr>
            <p:ph idx="1"/>
          </p:nvPr>
        </p:nvSpPr>
        <p:spPr/>
        <p:txBody>
          <a:bodyPr/>
          <a:lstStyle/>
          <a:p>
            <a:r>
              <a:rPr lang="de-DE" dirty="0" smtClean="0"/>
              <a:t>…dann muss man nicht viel auswendig lernen.</a:t>
            </a:r>
          </a:p>
          <a:p>
            <a:endParaRPr lang="de-DE" dirty="0" smtClean="0"/>
          </a:p>
          <a:p>
            <a:r>
              <a:rPr lang="de-DE" dirty="0" smtClean="0"/>
              <a:t>Die einfachsten Kohlenwasserstoff-Ketten der Alkane setzen sich wie folgt fort:</a:t>
            </a:r>
          </a:p>
          <a:p>
            <a:r>
              <a:rPr lang="de-DE" dirty="0" smtClean="0"/>
              <a:t>			Methan</a:t>
            </a:r>
            <a:r>
              <a:rPr lang="de-DE" dirty="0"/>
              <a:t>	CH</a:t>
            </a:r>
            <a:r>
              <a:rPr lang="de-DE" baseline="-25000" dirty="0"/>
              <a:t>4</a:t>
            </a:r>
          </a:p>
          <a:p>
            <a:r>
              <a:rPr lang="de-DE" dirty="0" smtClean="0"/>
              <a:t>			Ethan</a:t>
            </a:r>
            <a:r>
              <a:rPr lang="de-DE" dirty="0"/>
              <a:t>	C</a:t>
            </a:r>
            <a:r>
              <a:rPr lang="de-DE" baseline="-25000" dirty="0"/>
              <a:t>2</a:t>
            </a:r>
            <a:r>
              <a:rPr lang="de-DE" dirty="0"/>
              <a:t>H</a:t>
            </a:r>
            <a:r>
              <a:rPr lang="de-DE" baseline="-25000" dirty="0"/>
              <a:t>6</a:t>
            </a:r>
          </a:p>
          <a:p>
            <a:r>
              <a:rPr lang="de-DE" dirty="0" smtClean="0"/>
              <a:t>			Propan</a:t>
            </a:r>
            <a:r>
              <a:rPr lang="de-DE" dirty="0"/>
              <a:t>	C</a:t>
            </a:r>
            <a:r>
              <a:rPr lang="de-DE" baseline="-25000" dirty="0"/>
              <a:t>3</a:t>
            </a:r>
            <a:r>
              <a:rPr lang="de-DE" dirty="0"/>
              <a:t>H</a:t>
            </a:r>
            <a:r>
              <a:rPr lang="de-DE" baseline="-25000" dirty="0"/>
              <a:t>8</a:t>
            </a:r>
          </a:p>
          <a:p>
            <a:r>
              <a:rPr lang="de-DE" dirty="0" smtClean="0"/>
              <a:t>			Butan</a:t>
            </a:r>
            <a:r>
              <a:rPr lang="de-DE" dirty="0"/>
              <a:t>	C</a:t>
            </a:r>
            <a:r>
              <a:rPr lang="de-DE" baseline="-25000" dirty="0"/>
              <a:t>4</a:t>
            </a:r>
            <a:r>
              <a:rPr lang="de-DE" dirty="0"/>
              <a:t>H</a:t>
            </a:r>
            <a:r>
              <a:rPr lang="de-DE" baseline="-25000" dirty="0"/>
              <a:t>10</a:t>
            </a:r>
          </a:p>
          <a:p>
            <a:r>
              <a:rPr lang="de-DE" dirty="0" smtClean="0"/>
              <a:t>			…</a:t>
            </a:r>
            <a:endParaRPr lang="de-DE" dirty="0"/>
          </a:p>
          <a:p>
            <a:r>
              <a:rPr lang="de-DE" dirty="0" smtClean="0"/>
              <a:t>Daraus kann man eine weitere Regel ableiten: Für Alkane ist die Zusammensetzung C</a:t>
            </a:r>
            <a:r>
              <a:rPr lang="de-DE" baseline="-25000" dirty="0" smtClean="0"/>
              <a:t>n</a:t>
            </a:r>
            <a:r>
              <a:rPr lang="de-DE" dirty="0" smtClean="0"/>
              <a:t>H</a:t>
            </a:r>
            <a:r>
              <a:rPr lang="de-DE" baseline="-25000" dirty="0" smtClean="0"/>
              <a:t>2n+2 </a:t>
            </a:r>
            <a:r>
              <a:rPr lang="de-DE" dirty="0" smtClean="0"/>
              <a:t>typisch.</a:t>
            </a:r>
          </a:p>
          <a:p>
            <a:endParaRPr lang="de-DE" dirty="0"/>
          </a:p>
          <a:p>
            <a:r>
              <a:rPr lang="de-DE" sz="1400" dirty="0" smtClean="0"/>
              <a:t>Übrigens: zurzeit ist die Reihe noch mit C</a:t>
            </a:r>
            <a:r>
              <a:rPr lang="de-DE" sz="1400" baseline="-25000" dirty="0" smtClean="0"/>
              <a:t>390</a:t>
            </a:r>
            <a:r>
              <a:rPr lang="de-DE" sz="1400" dirty="0" smtClean="0"/>
              <a:t>H</a:t>
            </a:r>
            <a:r>
              <a:rPr lang="de-DE" sz="1400" baseline="-25000" dirty="0" smtClean="0"/>
              <a:t>782 </a:t>
            </a:r>
            <a:r>
              <a:rPr lang="de-DE" sz="1400" dirty="0" smtClean="0"/>
              <a:t>zu Ende. In einigen Jahren sind es sicher ein paar Methylen-Gruppen mehr.</a:t>
            </a:r>
            <a:endParaRPr lang="de-DE" sz="1400" dirty="0"/>
          </a:p>
        </p:txBody>
      </p:sp>
      <p:sp>
        <p:nvSpPr>
          <p:cNvPr id="4" name="Foliennummernplatzhalter 3"/>
          <p:cNvSpPr>
            <a:spLocks noGrp="1"/>
          </p:cNvSpPr>
          <p:nvPr>
            <p:ph type="sldNum" sz="quarter" idx="12"/>
          </p:nvPr>
        </p:nvSpPr>
        <p:spPr/>
        <p:txBody>
          <a:bodyPr/>
          <a:lstStyle/>
          <a:p>
            <a:fld id="{649AAC7D-4B30-4604-BD35-0C4E56313D0D}" type="slidenum">
              <a:rPr lang="de-DE" smtClean="0"/>
              <a:t>47</a:t>
            </a:fld>
            <a:endParaRPr lang="de-DE"/>
          </a:p>
        </p:txBody>
      </p:sp>
      <p:pic>
        <p:nvPicPr>
          <p:cNvPr id="6" name="Inhaltsplatzhalter 5"/>
          <p:cNvPicPr>
            <a:picLocks noGrp="1" noChangeAspect="1"/>
          </p:cNvPicPr>
          <p:nvPr>
            <p:ph sz="quarter" idx="13"/>
          </p:nvPr>
        </p:nvPicPr>
        <p:blipFill>
          <a:blip r:embed="rId2"/>
          <a:stretch>
            <a:fillRect/>
          </a:stretch>
        </p:blipFill>
        <p:spPr>
          <a:xfrm>
            <a:off x="616657" y="505199"/>
            <a:ext cx="530398" cy="896190"/>
          </a:xfrm>
          <a:prstGeom prst="rect">
            <a:avLst/>
          </a:prstGeom>
        </p:spPr>
      </p:pic>
    </p:spTree>
    <p:extLst>
      <p:ext uri="{BB962C8B-B14F-4D97-AF65-F5344CB8AC3E}">
        <p14:creationId xmlns:p14="http://schemas.microsoft.com/office/powerpoint/2010/main" val="13853073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48</a:t>
            </a:fld>
            <a:endParaRPr lang="de-DE"/>
          </a:p>
        </p:txBody>
      </p:sp>
    </p:spTree>
    <p:extLst>
      <p:ext uri="{BB962C8B-B14F-4D97-AF65-F5344CB8AC3E}">
        <p14:creationId xmlns:p14="http://schemas.microsoft.com/office/powerpoint/2010/main" val="40046671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 (2):</a:t>
            </a:r>
            <a:endParaRPr lang="de-DE" dirty="0"/>
          </a:p>
        </p:txBody>
      </p:sp>
      <p:sp>
        <p:nvSpPr>
          <p:cNvPr id="3" name="Inhaltsplatzhalter 2"/>
          <p:cNvSpPr>
            <a:spLocks noGrp="1"/>
          </p:cNvSpPr>
          <p:nvPr>
            <p:ph idx="1"/>
          </p:nvPr>
        </p:nvSpPr>
        <p:spPr/>
        <p:txBody>
          <a:bodyPr anchor="ctr"/>
          <a:lstStyle/>
          <a:p>
            <a:pPr marL="457200" indent="-457200">
              <a:buFont typeface="+mj-lt"/>
              <a:buAutoNum type="arabicPeriod"/>
            </a:pPr>
            <a:r>
              <a:rPr lang="de-DE" sz="2400" dirty="0" smtClean="0"/>
              <a:t>Die homologe Reihe der </a:t>
            </a:r>
            <a:r>
              <a:rPr lang="de-DE" sz="2400" b="1" dirty="0" smtClean="0"/>
              <a:t>Alkane</a:t>
            </a:r>
            <a:r>
              <a:rPr lang="de-DE" sz="2400" dirty="0" smtClean="0"/>
              <a:t> ergibt sich aus Methan, wenn man stets eine </a:t>
            </a:r>
            <a:r>
              <a:rPr lang="de-DE" sz="2400" b="1" dirty="0" smtClean="0"/>
              <a:t>Methylen-Gruppe</a:t>
            </a:r>
            <a:r>
              <a:rPr lang="de-DE" sz="2400" dirty="0" smtClean="0"/>
              <a:t> hinzufügt.</a:t>
            </a:r>
            <a:br>
              <a:rPr lang="de-DE" sz="2400" dirty="0" smtClean="0"/>
            </a:br>
            <a:r>
              <a:rPr lang="de-DE" dirty="0" smtClean="0"/>
              <a:t>(Das gilt für die homologen Reihen aller folgenden Stoff-Klassen). </a:t>
            </a:r>
          </a:p>
          <a:p>
            <a:pPr marL="457200" indent="-457200">
              <a:buFont typeface="+mj-lt"/>
              <a:buAutoNum type="arabicPeriod"/>
            </a:pPr>
            <a:endParaRPr lang="de-DE" dirty="0" smtClean="0"/>
          </a:p>
          <a:p>
            <a:pPr marL="457200" indent="-457200">
              <a:buFont typeface="+mj-lt"/>
              <a:buAutoNum type="arabicPeriod"/>
            </a:pPr>
            <a:r>
              <a:rPr lang="de-DE" sz="2400" dirty="0" smtClean="0"/>
              <a:t>Typisch für kettenförmige Alkane ist die Zusammensetzung C</a:t>
            </a:r>
            <a:r>
              <a:rPr lang="de-DE" sz="2400" baseline="-25000" dirty="0" smtClean="0"/>
              <a:t>n</a:t>
            </a:r>
            <a:r>
              <a:rPr lang="de-DE" sz="2400" dirty="0" smtClean="0"/>
              <a:t>H</a:t>
            </a:r>
            <a:r>
              <a:rPr lang="de-DE" sz="2400" baseline="-25000" dirty="0" smtClean="0"/>
              <a:t>2n+2</a:t>
            </a:r>
            <a:r>
              <a:rPr lang="de-DE" sz="2400" dirty="0" smtClean="0"/>
              <a:t>.</a:t>
            </a:r>
          </a:p>
          <a:p>
            <a:pPr marL="457200" indent="-457200">
              <a:buFont typeface="+mj-lt"/>
              <a:buAutoNum type="arabicPeriod"/>
            </a:pPr>
            <a:endParaRPr lang="de-DE" dirty="0" smtClean="0"/>
          </a:p>
          <a:p>
            <a:pPr marL="457200" indent="-457200">
              <a:buFont typeface="+mj-lt"/>
              <a:buAutoNum type="arabicPeriod"/>
            </a:pPr>
            <a:r>
              <a:rPr lang="de-DE" sz="2400" dirty="0" smtClean="0"/>
              <a:t>Formeln kann man in der </a:t>
            </a:r>
            <a:r>
              <a:rPr lang="de-DE" sz="2400" b="1" dirty="0" smtClean="0"/>
              <a:t>Keilstrich- </a:t>
            </a:r>
            <a:r>
              <a:rPr lang="de-DE" sz="2400" dirty="0" smtClean="0"/>
              <a:t>oder </a:t>
            </a:r>
            <a:r>
              <a:rPr lang="de-DE" sz="2400" b="1" dirty="0" smtClean="0"/>
              <a:t>Valenzstrich</a:t>
            </a:r>
            <a:r>
              <a:rPr lang="de-DE" sz="2400" dirty="0" smtClean="0"/>
              <a:t>-Schreibweise angeben.</a:t>
            </a:r>
            <a:endParaRPr lang="de-DE" dirty="0" smtClean="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49</a:t>
            </a:fld>
            <a:endParaRPr lang="de-DE"/>
          </a:p>
        </p:txBody>
      </p:sp>
      <p:pic>
        <p:nvPicPr>
          <p:cNvPr id="8"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202882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Kohlenstoff</a:t>
            </a:r>
            <a:endParaRPr lang="de-DE" dirty="0"/>
          </a:p>
        </p:txBody>
      </p:sp>
      <p:sp>
        <p:nvSpPr>
          <p:cNvPr id="3" name="Inhaltsplatzhalter 2"/>
          <p:cNvSpPr>
            <a:spLocks noGrp="1"/>
          </p:cNvSpPr>
          <p:nvPr>
            <p:ph idx="1"/>
          </p:nvPr>
        </p:nvSpPr>
        <p:spPr/>
        <p:txBody>
          <a:bodyPr anchor="ctr"/>
          <a:lstStyle/>
          <a:p>
            <a:r>
              <a:rPr lang="de-DE" dirty="0" smtClean="0"/>
              <a:t>Hier geht es weniger darum, WAS der Kohlenstoff in deinem Körper macht.</a:t>
            </a:r>
          </a:p>
          <a:p>
            <a:endParaRPr lang="de-DE" dirty="0"/>
          </a:p>
          <a:p>
            <a:pPr marL="457200" indent="-457200">
              <a:buFont typeface="+mj-lt"/>
              <a:buAutoNum type="arabicPeriod"/>
            </a:pPr>
            <a:r>
              <a:rPr lang="de-DE" dirty="0" smtClean="0"/>
              <a:t>Mit dieser Erfahrungskiste kannst du begründen, WARUM der Kohlenstoff für dich (und auch alle anderen Lebewesen) so wichtig ist.</a:t>
            </a:r>
          </a:p>
          <a:p>
            <a:pPr marL="457200" indent="-457200">
              <a:buFont typeface="+mj-lt"/>
              <a:buAutoNum type="arabicPeriod"/>
            </a:pPr>
            <a:endParaRPr lang="de-DE" dirty="0"/>
          </a:p>
          <a:p>
            <a:pPr marL="457200" indent="-457200">
              <a:buFont typeface="+mj-lt"/>
              <a:buAutoNum type="arabicPeriod"/>
            </a:pPr>
            <a:r>
              <a:rPr lang="de-DE" dirty="0" smtClean="0"/>
              <a:t>Du wirst den Bau von einfachen Verbindungen kennen lernen, die nur aus Kohlenstoff und Wasserstoff bestehen.</a:t>
            </a:r>
          </a:p>
          <a:p>
            <a:pPr marL="457200" indent="-457200">
              <a:buFont typeface="+mj-lt"/>
              <a:buAutoNum type="arabicPeriod"/>
            </a:pPr>
            <a:endParaRPr lang="de-DE" dirty="0"/>
          </a:p>
          <a:p>
            <a:pPr marL="457200" indent="-457200">
              <a:buFont typeface="+mj-lt"/>
              <a:buAutoNum type="arabicPeriod"/>
            </a:pPr>
            <a:r>
              <a:rPr lang="de-DE" dirty="0" smtClean="0"/>
              <a:t>Du lernst zwei Schreibweisen für den Molekülbau kennen.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a:p>
        </p:txBody>
      </p:sp>
      <p:pic>
        <p:nvPicPr>
          <p:cNvPr id="6" name="Inhaltsplatzhalter 5"/>
          <p:cNvPicPr>
            <a:picLocks noGrp="1" noChangeAspect="1"/>
          </p:cNvPicPr>
          <p:nvPr>
            <p:ph sz="quarter" idx="13"/>
          </p:nvPr>
        </p:nvPicPr>
        <p:blipFill>
          <a:blip r:embed="rId2"/>
          <a:stretch>
            <a:fillRect/>
          </a:stretch>
        </p:blipFill>
        <p:spPr>
          <a:xfrm>
            <a:off x="433761" y="511295"/>
            <a:ext cx="896190" cy="883997"/>
          </a:xfrm>
          <a:prstGeom prst="rect">
            <a:avLst/>
          </a:prstGeom>
        </p:spPr>
      </p:pic>
    </p:spTree>
    <p:extLst>
      <p:ext uri="{BB962C8B-B14F-4D97-AF65-F5344CB8AC3E}">
        <p14:creationId xmlns:p14="http://schemas.microsoft.com/office/powerpoint/2010/main" val="4040317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50</a:t>
            </a:fld>
            <a:endParaRPr lang="de-DE"/>
          </a:p>
        </p:txBody>
      </p:sp>
    </p:spTree>
    <p:extLst>
      <p:ext uri="{BB962C8B-B14F-4D97-AF65-F5344CB8AC3E}">
        <p14:creationId xmlns:p14="http://schemas.microsoft.com/office/powerpoint/2010/main" val="39650771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 (1)</a:t>
            </a:r>
            <a:endParaRPr lang="de-DE" dirty="0"/>
          </a:p>
        </p:txBody>
      </p:sp>
      <p:sp>
        <p:nvSpPr>
          <p:cNvPr id="3" name="Inhaltsplatzhalter 2"/>
          <p:cNvSpPr>
            <a:spLocks noGrp="1"/>
          </p:cNvSpPr>
          <p:nvPr>
            <p:ph idx="1"/>
          </p:nvPr>
        </p:nvSpPr>
        <p:spPr/>
        <p:txBody>
          <a:bodyPr/>
          <a:lstStyle/>
          <a:p>
            <a:pPr marL="0" indent="0">
              <a:buNone/>
            </a:pPr>
            <a:r>
              <a:rPr lang="de-DE" dirty="0" smtClean="0"/>
              <a:t>Du hast jetzt erfahren, wie man aus einem beliebigen Alkan-Molekül das nächstgrößere ableiten kann.</a:t>
            </a:r>
          </a:p>
          <a:p>
            <a:endParaRPr lang="de-DE" dirty="0" smtClean="0"/>
          </a:p>
          <a:p>
            <a:endParaRPr lang="de-DE" dirty="0"/>
          </a:p>
          <a:p>
            <a:r>
              <a:rPr lang="de-DE" dirty="0" smtClean="0">
                <a:solidFill>
                  <a:schemeClr val="tx2"/>
                </a:solidFill>
              </a:rPr>
              <a:t>Anforderungsbereich I</a:t>
            </a:r>
            <a:r>
              <a:rPr lang="de-DE" dirty="0">
                <a:solidFill>
                  <a:schemeClr val="tx2"/>
                </a:solidFill>
              </a:rPr>
              <a:t>: </a:t>
            </a:r>
            <a:r>
              <a:rPr lang="de-DE" dirty="0" smtClean="0">
                <a:solidFill>
                  <a:schemeClr val="tx2"/>
                </a:solidFill>
              </a:rPr>
              <a:t>Fertige das Modell eines Butan-Moleküls </a:t>
            </a:r>
            <a:r>
              <a:rPr lang="de-DE" dirty="0">
                <a:solidFill>
                  <a:schemeClr val="tx2"/>
                </a:solidFill>
              </a:rPr>
              <a:t>aus </a:t>
            </a:r>
            <a:r>
              <a:rPr lang="de-DE" dirty="0" smtClean="0">
                <a:solidFill>
                  <a:schemeClr val="tx2"/>
                </a:solidFill>
              </a:rPr>
              <a:t>dem des Propan-Moleküls </a:t>
            </a:r>
            <a:r>
              <a:rPr lang="de-DE" dirty="0">
                <a:solidFill>
                  <a:schemeClr val="tx2"/>
                </a:solidFill>
              </a:rPr>
              <a:t>an. </a:t>
            </a:r>
            <a:r>
              <a:rPr lang="de-DE" dirty="0" smtClean="0">
                <a:solidFill>
                  <a:schemeClr val="tx2"/>
                </a:solidFill>
              </a:rPr>
              <a:t>Notiere in der Valenzstrich-Schreibweise</a:t>
            </a:r>
            <a:r>
              <a:rPr lang="de-DE" dirty="0">
                <a:solidFill>
                  <a:schemeClr val="tx2"/>
                </a:solidFill>
              </a:rPr>
              <a:t>.</a:t>
            </a:r>
            <a:endParaRPr lang="de-DE" dirty="0" smtClean="0">
              <a:solidFill>
                <a:schemeClr val="tx2"/>
              </a:solidFill>
            </a:endParaRPr>
          </a:p>
          <a:p>
            <a:endParaRPr lang="de-DE" dirty="0"/>
          </a:p>
          <a:p>
            <a:endParaRPr lang="de-DE" dirty="0"/>
          </a:p>
          <a:p>
            <a:r>
              <a:rPr lang="de-DE" dirty="0" smtClean="0">
                <a:solidFill>
                  <a:schemeClr val="tx2"/>
                </a:solidFill>
              </a:rPr>
              <a:t>Anforderungsbereich </a:t>
            </a:r>
            <a:r>
              <a:rPr lang="de-DE" dirty="0">
                <a:solidFill>
                  <a:schemeClr val="tx2"/>
                </a:solidFill>
              </a:rPr>
              <a:t>II: </a:t>
            </a:r>
            <a:r>
              <a:rPr lang="de-DE" dirty="0" smtClean="0">
                <a:solidFill>
                  <a:schemeClr val="tx2"/>
                </a:solidFill>
              </a:rPr>
              <a:t>Fertige das Modell eines Ethan-Moleküls </a:t>
            </a:r>
            <a:r>
              <a:rPr lang="de-DE" dirty="0">
                <a:solidFill>
                  <a:schemeClr val="tx2"/>
                </a:solidFill>
              </a:rPr>
              <a:t>aus </a:t>
            </a:r>
            <a:r>
              <a:rPr lang="de-DE" dirty="0" smtClean="0">
                <a:solidFill>
                  <a:schemeClr val="tx2"/>
                </a:solidFill>
              </a:rPr>
              <a:t>dem des Methan-Moleküls </a:t>
            </a:r>
            <a:r>
              <a:rPr lang="de-DE" dirty="0">
                <a:solidFill>
                  <a:schemeClr val="tx2"/>
                </a:solidFill>
              </a:rPr>
              <a:t>an. </a:t>
            </a:r>
            <a:r>
              <a:rPr lang="de-DE" dirty="0" smtClean="0">
                <a:solidFill>
                  <a:schemeClr val="tx2"/>
                </a:solidFill>
              </a:rPr>
              <a:t>Notiere in der Keilstrich-Schreibweise.</a:t>
            </a: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pPr/>
              <a:t>51</a:t>
            </a:fld>
            <a:endParaRPr lang="de-DE"/>
          </a:p>
        </p:txBody>
      </p:sp>
      <p:pic>
        <p:nvPicPr>
          <p:cNvPr id="10" name="Inhaltsplatzhalter 12"/>
          <p:cNvPicPr>
            <a:picLocks noGrp="1" noChangeAspect="1"/>
          </p:cNvPicPr>
          <p:nvPr>
            <p:ph sz="quarter" idx="13"/>
          </p:nvPr>
        </p:nvPicPr>
        <p:blipFill>
          <a:blip r:embed="rId2"/>
          <a:stretch>
            <a:fillRect/>
          </a:stretch>
        </p:blipFill>
        <p:spPr>
          <a:xfrm>
            <a:off x="687610" y="503238"/>
            <a:ext cx="388493" cy="900112"/>
          </a:xfrm>
          <a:prstGeom prst="rect">
            <a:avLst/>
          </a:prstGeom>
        </p:spPr>
      </p:pic>
      <p:sp>
        <p:nvSpPr>
          <p:cNvPr id="5" name="Inhaltsplatzhalter 4"/>
          <p:cNvSpPr>
            <a:spLocks noGrp="1"/>
          </p:cNvSpPr>
          <p:nvPr>
            <p:ph sz="quarter" idx="14"/>
          </p:nvPr>
        </p:nvSpPr>
        <p:spPr/>
        <p:txBody>
          <a:bodyPr/>
          <a:lstStyle/>
          <a:p>
            <a:endParaRPr lang="de-DE"/>
          </a:p>
        </p:txBody>
      </p:sp>
      <p:pic>
        <p:nvPicPr>
          <p:cNvPr id="13" name="Inhaltsplatzhalter 12"/>
          <p:cNvPicPr>
            <a:picLocks noGrp="1" noChangeAspect="1"/>
          </p:cNvPicPr>
          <p:nvPr>
            <p:ph sz="quarter" idx="15"/>
          </p:nvPr>
        </p:nvPicPr>
        <p:blipFill>
          <a:blip r:embed="rId3"/>
          <a:stretch>
            <a:fillRect/>
          </a:stretch>
        </p:blipFill>
        <p:spPr>
          <a:xfrm>
            <a:off x="489578" y="2627313"/>
            <a:ext cx="784557" cy="900112"/>
          </a:xfrm>
          <a:prstGeom prst="rect">
            <a:avLst/>
          </a:prstGeom>
        </p:spPr>
      </p:pic>
      <p:pic>
        <p:nvPicPr>
          <p:cNvPr id="14" name="Inhaltsplatzhalter 13"/>
          <p:cNvPicPr>
            <a:picLocks noGrp="1" noChangeAspect="1"/>
          </p:cNvPicPr>
          <p:nvPr>
            <p:ph sz="quarter" idx="16"/>
          </p:nvPr>
        </p:nvPicPr>
        <p:blipFill>
          <a:blip r:embed="rId3"/>
          <a:stretch>
            <a:fillRect/>
          </a:stretch>
        </p:blipFill>
        <p:spPr>
          <a:xfrm>
            <a:off x="489578" y="3743325"/>
            <a:ext cx="784557" cy="900113"/>
          </a:xfrm>
          <a:prstGeom prst="rect">
            <a:avLst/>
          </a:prstGeom>
        </p:spPr>
      </p:pic>
      <p:sp>
        <p:nvSpPr>
          <p:cNvPr id="6" name="Inhaltsplatzhalter 5"/>
          <p:cNvSpPr>
            <a:spLocks noGrp="1"/>
          </p:cNvSpPr>
          <p:nvPr>
            <p:ph sz="quarter" idx="17"/>
          </p:nvPr>
        </p:nvSpPr>
        <p:spPr/>
        <p:txBody>
          <a:bodyPr/>
          <a:lstStyle/>
          <a:p>
            <a:endParaRPr lang="de-DE"/>
          </a:p>
        </p:txBody>
      </p:sp>
    </p:spTree>
    <p:extLst>
      <p:ext uri="{BB962C8B-B14F-4D97-AF65-F5344CB8AC3E}">
        <p14:creationId xmlns:p14="http://schemas.microsoft.com/office/powerpoint/2010/main" val="29893256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52</a:t>
            </a:fld>
            <a:endParaRPr lang="de-DE"/>
          </a:p>
        </p:txBody>
      </p:sp>
    </p:spTree>
    <p:extLst>
      <p:ext uri="{BB962C8B-B14F-4D97-AF65-F5344CB8AC3E}">
        <p14:creationId xmlns:p14="http://schemas.microsoft.com/office/powerpoint/2010/main" val="6829308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53</a:t>
            </a:fld>
            <a:endParaRPr lang="de-DE"/>
          </a:p>
        </p:txBody>
      </p:sp>
    </p:spTree>
    <p:extLst>
      <p:ext uri="{BB962C8B-B14F-4D97-AF65-F5344CB8AC3E}">
        <p14:creationId xmlns:p14="http://schemas.microsoft.com/office/powerpoint/2010/main" val="684168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Wende die bekannte Regel an.</a:t>
            </a:r>
          </a:p>
          <a:p>
            <a:pPr algn="ctr"/>
            <a:endParaRPr lang="de-DE" dirty="0"/>
          </a:p>
          <a:p>
            <a:pPr algn="ctr"/>
            <a:r>
              <a:rPr lang="de-DE" dirty="0" smtClean="0"/>
              <a:t>Füge eine Methylen-Gruppe ein:</a:t>
            </a:r>
          </a:p>
          <a:p>
            <a:pPr marL="2152650" lvl="5" indent="-177800"/>
            <a:r>
              <a:rPr lang="de-DE" sz="2400" dirty="0" smtClean="0"/>
              <a:t>I: in die C-Kette</a:t>
            </a:r>
          </a:p>
          <a:p>
            <a:pPr marL="2152650" lvl="5" indent="-177800"/>
            <a:r>
              <a:rPr lang="de-DE" sz="2400" dirty="0" smtClean="0"/>
              <a:t>II: in eine C-H-Bindung.</a:t>
            </a:r>
            <a:endParaRPr lang="de-DE" sz="2400" dirty="0"/>
          </a:p>
        </p:txBody>
      </p:sp>
      <p:sp>
        <p:nvSpPr>
          <p:cNvPr id="3" name="Foliennummernplatzhalter 2"/>
          <p:cNvSpPr>
            <a:spLocks noGrp="1"/>
          </p:cNvSpPr>
          <p:nvPr>
            <p:ph type="sldNum" sz="quarter" idx="12"/>
          </p:nvPr>
        </p:nvSpPr>
        <p:spPr/>
        <p:txBody>
          <a:bodyPr/>
          <a:lstStyle/>
          <a:p>
            <a:fld id="{649AAC7D-4B30-4604-BD35-0C4E56313D0D}" type="slidenum">
              <a:rPr lang="de-DE" smtClean="0"/>
              <a:t>54</a:t>
            </a:fld>
            <a:endParaRPr lang="de-DE"/>
          </a:p>
        </p:txBody>
      </p:sp>
    </p:spTree>
    <p:extLst>
      <p:ext uri="{BB962C8B-B14F-4D97-AF65-F5344CB8AC3E}">
        <p14:creationId xmlns:p14="http://schemas.microsoft.com/office/powerpoint/2010/main" val="232697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55</a:t>
            </a:fld>
            <a:endParaRPr lang="de-DE"/>
          </a:p>
        </p:txBody>
      </p:sp>
    </p:spTree>
    <p:extLst>
      <p:ext uri="{BB962C8B-B14F-4D97-AF65-F5344CB8AC3E}">
        <p14:creationId xmlns:p14="http://schemas.microsoft.com/office/powerpoint/2010/main" val="3443453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Sehen deine Lösungen so ähnlich aus?</a:t>
            </a:r>
          </a:p>
          <a:p>
            <a:endParaRPr lang="de-DE" dirty="0" smtClean="0"/>
          </a:p>
          <a:p>
            <a:endParaRPr lang="de-DE" dirty="0"/>
          </a:p>
          <a:p>
            <a:r>
              <a:rPr lang="de-DE" dirty="0" smtClean="0"/>
              <a:t>I:</a:t>
            </a:r>
          </a:p>
          <a:p>
            <a:endParaRPr lang="de-DE" dirty="0"/>
          </a:p>
          <a:p>
            <a:endParaRPr lang="de-DE" dirty="0" smtClean="0"/>
          </a:p>
          <a:p>
            <a:endParaRPr lang="de-DE" dirty="0" smtClean="0"/>
          </a:p>
          <a:p>
            <a:r>
              <a:rPr lang="de-DE" dirty="0" smtClean="0"/>
              <a:t>II:</a:t>
            </a:r>
          </a:p>
          <a:p>
            <a:endParaRPr lang="de-DE" dirty="0"/>
          </a:p>
          <a:p>
            <a:r>
              <a:rPr lang="de-DE" dirty="0" smtClean="0"/>
              <a:t>                                    oder</a:t>
            </a:r>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56</a:t>
            </a:fld>
            <a:endParaRPr lang="de-DE"/>
          </a:p>
        </p:txBody>
      </p:sp>
      <p:pic>
        <p:nvPicPr>
          <p:cNvPr id="75" name="Grafik 74"/>
          <p:cNvPicPr>
            <a:picLocks noChangeAspect="1"/>
          </p:cNvPicPr>
          <p:nvPr/>
        </p:nvPicPr>
        <p:blipFill>
          <a:blip r:embed="rId2"/>
          <a:stretch>
            <a:fillRect/>
          </a:stretch>
        </p:blipFill>
        <p:spPr>
          <a:xfrm>
            <a:off x="2161184" y="1941714"/>
            <a:ext cx="3461306" cy="1726984"/>
          </a:xfrm>
          <a:prstGeom prst="rect">
            <a:avLst/>
          </a:prstGeom>
        </p:spPr>
      </p:pic>
      <p:pic>
        <p:nvPicPr>
          <p:cNvPr id="76" name="Grafik 75"/>
          <p:cNvPicPr>
            <a:picLocks noChangeAspect="1"/>
          </p:cNvPicPr>
          <p:nvPr/>
        </p:nvPicPr>
        <p:blipFill>
          <a:blip r:embed="rId3"/>
          <a:stretch>
            <a:fillRect/>
          </a:stretch>
        </p:blipFill>
        <p:spPr>
          <a:xfrm>
            <a:off x="1897541" y="3814349"/>
            <a:ext cx="2151882" cy="1800000"/>
          </a:xfrm>
          <a:prstGeom prst="rect">
            <a:avLst/>
          </a:prstGeom>
        </p:spPr>
      </p:pic>
      <p:pic>
        <p:nvPicPr>
          <p:cNvPr id="78" name="Grafik 77"/>
          <p:cNvPicPr>
            <a:picLocks noChangeAspect="1"/>
          </p:cNvPicPr>
          <p:nvPr/>
        </p:nvPicPr>
        <p:blipFill>
          <a:blip r:embed="rId4"/>
          <a:stretch>
            <a:fillRect/>
          </a:stretch>
        </p:blipFill>
        <p:spPr>
          <a:xfrm>
            <a:off x="5622490" y="3814349"/>
            <a:ext cx="2017926" cy="1800000"/>
          </a:xfrm>
          <a:prstGeom prst="rect">
            <a:avLst/>
          </a:prstGeom>
        </p:spPr>
      </p:pic>
    </p:spTree>
    <p:extLst>
      <p:ext uri="{BB962C8B-B14F-4D97-AF65-F5344CB8AC3E}">
        <p14:creationId xmlns:p14="http://schemas.microsoft.com/office/powerpoint/2010/main" val="9676769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 (2)</a:t>
            </a:r>
            <a:endParaRPr lang="de-DE" dirty="0"/>
          </a:p>
        </p:txBody>
      </p:sp>
      <p:sp>
        <p:nvSpPr>
          <p:cNvPr id="3" name="Inhaltsplatzhalter 2"/>
          <p:cNvSpPr>
            <a:spLocks noGrp="1"/>
          </p:cNvSpPr>
          <p:nvPr>
            <p:ph idx="1"/>
          </p:nvPr>
        </p:nvSpPr>
        <p:spPr/>
        <p:txBody>
          <a:bodyPr anchor="ctr"/>
          <a:lstStyle/>
          <a:p>
            <a:r>
              <a:rPr lang="de-DE" dirty="0" smtClean="0"/>
              <a:t>Anforderungsbereich III:</a:t>
            </a:r>
          </a:p>
        </p:txBody>
      </p:sp>
      <p:sp>
        <p:nvSpPr>
          <p:cNvPr id="4" name="Foliennummernplatzhalter 3"/>
          <p:cNvSpPr>
            <a:spLocks noGrp="1"/>
          </p:cNvSpPr>
          <p:nvPr>
            <p:ph type="sldNum" sz="quarter" idx="12"/>
          </p:nvPr>
        </p:nvSpPr>
        <p:spPr/>
        <p:txBody>
          <a:bodyPr/>
          <a:lstStyle/>
          <a:p>
            <a:fld id="{649AAC7D-4B30-4604-BD35-0C4E56313D0D}" type="slidenum">
              <a:rPr lang="de-DE" smtClean="0"/>
              <a:pPr/>
              <a:t>57</a:t>
            </a:fld>
            <a:endParaRPr lang="de-DE"/>
          </a:p>
        </p:txBody>
      </p:sp>
      <p:pic>
        <p:nvPicPr>
          <p:cNvPr id="10" name="Inhaltsplatzhalter 12"/>
          <p:cNvPicPr>
            <a:picLocks noGrp="1" noChangeAspect="1"/>
          </p:cNvPicPr>
          <p:nvPr>
            <p:ph sz="quarter" idx="13"/>
          </p:nvPr>
        </p:nvPicPr>
        <p:blipFill>
          <a:blip r:embed="rId2"/>
          <a:stretch>
            <a:fillRect/>
          </a:stretch>
        </p:blipFill>
        <p:spPr>
          <a:xfrm>
            <a:off x="687610" y="503238"/>
            <a:ext cx="388493" cy="900112"/>
          </a:xfrm>
          <a:prstGeom prst="rect">
            <a:avLst/>
          </a:prstGeom>
        </p:spPr>
      </p:pic>
      <p:pic>
        <p:nvPicPr>
          <p:cNvPr id="11"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5" name="Textplatzhalter 4"/>
          <p:cNvSpPr>
            <a:spLocks noGrp="1"/>
          </p:cNvSpPr>
          <p:nvPr>
            <p:ph type="body" sz="quarter" idx="15"/>
          </p:nvPr>
        </p:nvSpPr>
        <p:spPr/>
        <p:txBody>
          <a:bodyPr/>
          <a:lstStyle/>
          <a:p>
            <a:r>
              <a:rPr lang="de-DE" dirty="0" smtClean="0"/>
              <a:t>Füge eine Methylen-Gruppe in das Modell von Propan so ein, dass die C-Kette NICHT verlängert wird. Verwende zum Notieren eine selbst gewählte Schreibweise.</a:t>
            </a:r>
            <a:endParaRPr lang="de-DE" dirty="0"/>
          </a:p>
        </p:txBody>
      </p:sp>
    </p:spTree>
    <p:extLst>
      <p:ext uri="{BB962C8B-B14F-4D97-AF65-F5344CB8AC3E}">
        <p14:creationId xmlns:p14="http://schemas.microsoft.com/office/powerpoint/2010/main" val="21404846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58</a:t>
            </a:fld>
            <a:endParaRPr lang="de-DE"/>
          </a:p>
        </p:txBody>
      </p:sp>
    </p:spTree>
    <p:extLst>
      <p:ext uri="{BB962C8B-B14F-4D97-AF65-F5344CB8AC3E}">
        <p14:creationId xmlns:p14="http://schemas.microsoft.com/office/powerpoint/2010/main" val="42610900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59</a:t>
            </a:fld>
            <a:endParaRPr lang="de-DE"/>
          </a:p>
        </p:txBody>
      </p:sp>
    </p:spTree>
    <p:extLst>
      <p:ext uri="{BB962C8B-B14F-4D97-AF65-F5344CB8AC3E}">
        <p14:creationId xmlns:p14="http://schemas.microsoft.com/office/powerpoint/2010/main" val="836145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a:t>
            </a:fld>
            <a:endParaRPr lang="de-DE"/>
          </a:p>
        </p:txBody>
      </p:sp>
    </p:spTree>
    <p:extLst>
      <p:ext uri="{BB962C8B-B14F-4D97-AF65-F5344CB8AC3E}">
        <p14:creationId xmlns:p14="http://schemas.microsoft.com/office/powerpoint/2010/main" val="11556625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Die Aufgabe war nicht einfach. Bisher kamen in dieser Kiste nur Modelle </a:t>
            </a:r>
            <a:r>
              <a:rPr lang="de-DE" dirty="0" err="1" smtClean="0"/>
              <a:t>unverzweigter</a:t>
            </a:r>
            <a:r>
              <a:rPr lang="de-DE" dirty="0" smtClean="0"/>
              <a:t> Alkane vor, bei denen alle C-Atome in einer Reihe stehen.</a:t>
            </a:r>
          </a:p>
          <a:p>
            <a:r>
              <a:rPr lang="de-DE" dirty="0" smtClean="0"/>
              <a:t>Bei dieser Übung hast du das Modell eines verzweigten Alkans, Iso-Butan,</a:t>
            </a:r>
            <a:br>
              <a:rPr lang="de-DE" dirty="0" smtClean="0"/>
            </a:br>
            <a:r>
              <a:rPr lang="de-DE" dirty="0" smtClean="0"/>
              <a:t>hergestellt:</a:t>
            </a:r>
          </a:p>
          <a:p>
            <a:endParaRPr lang="de-DE" sz="1200" dirty="0"/>
          </a:p>
          <a:p>
            <a:endParaRPr lang="de-DE" sz="1400" dirty="0" smtClean="0"/>
          </a:p>
          <a:p>
            <a:endParaRPr lang="de-DE" sz="1400" dirty="0"/>
          </a:p>
          <a:p>
            <a:r>
              <a:rPr lang="de-DE" sz="1400" dirty="0" smtClean="0"/>
              <a:t>Du erkennst aber auch, dass es mit dem Schreiben</a:t>
            </a:r>
            <a:br>
              <a:rPr lang="de-DE" sz="1400" dirty="0" smtClean="0"/>
            </a:br>
            <a:r>
              <a:rPr lang="de-DE" sz="1400" dirty="0" smtClean="0"/>
              <a:t>zunehmend schwierig wird. Deswegen verwenden</a:t>
            </a:r>
            <a:br>
              <a:rPr lang="de-DE" sz="1400" dirty="0" smtClean="0"/>
            </a:br>
            <a:r>
              <a:rPr lang="de-DE" sz="1400" dirty="0" smtClean="0"/>
              <a:t>Profis diese Schreibweise nicht mehr. Sie schreiben</a:t>
            </a:r>
            <a:br>
              <a:rPr lang="de-DE" sz="1400" dirty="0" smtClean="0"/>
            </a:br>
            <a:r>
              <a:rPr lang="de-DE" sz="1400" dirty="0" smtClean="0"/>
              <a:t>nur noch:</a:t>
            </a:r>
            <a:endParaRPr lang="de-DE" sz="1400" dirty="0"/>
          </a:p>
        </p:txBody>
      </p:sp>
      <p:sp>
        <p:nvSpPr>
          <p:cNvPr id="3" name="Foliennummernplatzhalter 2"/>
          <p:cNvSpPr>
            <a:spLocks noGrp="1"/>
          </p:cNvSpPr>
          <p:nvPr>
            <p:ph type="sldNum" sz="quarter" idx="12"/>
          </p:nvPr>
        </p:nvSpPr>
        <p:spPr/>
        <p:txBody>
          <a:bodyPr/>
          <a:lstStyle/>
          <a:p>
            <a:fld id="{649AAC7D-4B30-4604-BD35-0C4E56313D0D}" type="slidenum">
              <a:rPr lang="de-DE" smtClean="0"/>
              <a:t>60</a:t>
            </a:fld>
            <a:endParaRPr lang="de-DE"/>
          </a:p>
        </p:txBody>
      </p:sp>
      <p:grpSp>
        <p:nvGrpSpPr>
          <p:cNvPr id="35" name="Gruppieren 34"/>
          <p:cNvGrpSpPr/>
          <p:nvPr/>
        </p:nvGrpSpPr>
        <p:grpSpPr>
          <a:xfrm>
            <a:off x="2360197" y="5074845"/>
            <a:ext cx="453019" cy="502930"/>
            <a:chOff x="8000650" y="3992943"/>
            <a:chExt cx="453019" cy="502930"/>
          </a:xfrm>
        </p:grpSpPr>
        <p:cxnSp>
          <p:nvCxnSpPr>
            <p:cNvPr id="36" name="Gerader Verbinder 35"/>
            <p:cNvCxnSpPr/>
            <p:nvPr/>
          </p:nvCxnSpPr>
          <p:spPr>
            <a:xfrm>
              <a:off x="8000650" y="3992943"/>
              <a:ext cx="218699" cy="2055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a:xfrm flipV="1">
              <a:off x="8227328" y="3992943"/>
              <a:ext cx="226341" cy="2055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a:off x="8229251" y="4174807"/>
              <a:ext cx="0" cy="3210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9" name="Grafik 38"/>
          <p:cNvPicPr>
            <a:picLocks noChangeAspect="1"/>
          </p:cNvPicPr>
          <p:nvPr/>
        </p:nvPicPr>
        <p:blipFill>
          <a:blip r:embed="rId2"/>
          <a:stretch>
            <a:fillRect/>
          </a:stretch>
        </p:blipFill>
        <p:spPr>
          <a:xfrm>
            <a:off x="5330975" y="2927000"/>
            <a:ext cx="3884288" cy="3175000"/>
          </a:xfrm>
          <a:prstGeom prst="rect">
            <a:avLst/>
          </a:prstGeom>
        </p:spPr>
      </p:pic>
    </p:spTree>
    <p:extLst>
      <p:ext uri="{BB962C8B-B14F-4D97-AF65-F5344CB8AC3E}">
        <p14:creationId xmlns:p14="http://schemas.microsoft.com/office/powerpoint/2010/main" val="5578275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649AAC7D-4B30-4604-BD35-0C4E56313D0D}" type="slidenum">
              <a:rPr lang="de-DE" smtClean="0"/>
              <a:pPr/>
              <a:t>61</a:t>
            </a:fld>
            <a:endParaRPr lang="de-DE"/>
          </a:p>
        </p:txBody>
      </p:sp>
      <p:sp>
        <p:nvSpPr>
          <p:cNvPr id="4" name="Textplatzhalter 3"/>
          <p:cNvSpPr>
            <a:spLocks noGrp="1"/>
          </p:cNvSpPr>
          <p:nvPr>
            <p:ph type="body" sz="quarter" idx="11"/>
          </p:nvPr>
        </p:nvSpPr>
        <p:spPr/>
        <p:txBody>
          <a:bodyPr/>
          <a:lstStyle/>
          <a:p>
            <a:r>
              <a:rPr lang="de-DE" dirty="0" smtClean="0"/>
              <a:t>Wie sicher kannst du aus einem Alkan-Modell das nächst längere der homologen Reihe machen?</a:t>
            </a:r>
            <a:endParaRPr lang="de-DE" dirty="0"/>
          </a:p>
        </p:txBody>
      </p:sp>
      <p:sp>
        <p:nvSpPr>
          <p:cNvPr id="5" name="Textplatzhalter 4"/>
          <p:cNvSpPr>
            <a:spLocks noGrp="1"/>
          </p:cNvSpPr>
          <p:nvPr>
            <p:ph type="body" sz="quarter" idx="12"/>
          </p:nvPr>
        </p:nvSpPr>
        <p:spPr/>
        <p:txBody>
          <a:bodyPr/>
          <a:lstStyle/>
          <a:p>
            <a:r>
              <a:rPr lang="de-DE" dirty="0"/>
              <a:t>Hast du ein grünes Smiley gewählt, freu dich, alles perfekt.</a:t>
            </a:r>
          </a:p>
          <a:p>
            <a:r>
              <a:rPr lang="de-DE" dirty="0"/>
              <a:t>Hast du ein gelbes Smiley gewählt, geh nochmals die </a:t>
            </a:r>
            <a:r>
              <a:rPr lang="de-DE" dirty="0" smtClean="0"/>
              <a:t>Aufgaben ab S. 13 </a:t>
            </a:r>
            <a:r>
              <a:rPr lang="de-DE" dirty="0"/>
              <a:t>durch.</a:t>
            </a:r>
          </a:p>
          <a:p>
            <a:r>
              <a:rPr lang="de-DE" dirty="0"/>
              <a:t>Hast du ein rotes Smiley gewählt, frag den Betreuer bzw. Lehrer nach einem Rat</a:t>
            </a:r>
            <a:r>
              <a:rPr lang="de-DE" dirty="0" smtClean="0"/>
              <a:t>.</a:t>
            </a:r>
            <a:endParaRPr lang="de-DE" dirty="0"/>
          </a:p>
        </p:txBody>
      </p:sp>
    </p:spTree>
    <p:extLst>
      <p:ext uri="{BB962C8B-B14F-4D97-AF65-F5344CB8AC3E}">
        <p14:creationId xmlns:p14="http://schemas.microsoft.com/office/powerpoint/2010/main" val="11518446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62</a:t>
            </a:fld>
            <a:endParaRPr lang="de-DE"/>
          </a:p>
        </p:txBody>
      </p:sp>
    </p:spTree>
    <p:extLst>
      <p:ext uri="{BB962C8B-B14F-4D97-AF65-F5344CB8AC3E}">
        <p14:creationId xmlns:p14="http://schemas.microsoft.com/office/powerpoint/2010/main" val="2922133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Nimm die Molekül-Modelle wieder auseinander und räume die Teile an die vorgesehene Stelle in der Kiste. Sie werden immer wieder verwendet.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63</a:t>
            </a:fld>
            <a:endParaRPr lang="de-DE"/>
          </a:p>
        </p:txBody>
      </p:sp>
    </p:spTree>
    <p:extLst>
      <p:ext uri="{BB962C8B-B14F-4D97-AF65-F5344CB8AC3E}">
        <p14:creationId xmlns:p14="http://schemas.microsoft.com/office/powerpoint/2010/main" val="42897523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64</a:t>
            </a:fld>
            <a:endParaRPr lang="de-DE"/>
          </a:p>
        </p:txBody>
      </p:sp>
    </p:spTree>
    <p:extLst>
      <p:ext uri="{BB962C8B-B14F-4D97-AF65-F5344CB8AC3E}">
        <p14:creationId xmlns:p14="http://schemas.microsoft.com/office/powerpoint/2010/main" val="23917442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u="sng" dirty="0"/>
              <a:t>Bildquellen</a:t>
            </a:r>
            <a:r>
              <a:rPr lang="de-DE" dirty="0"/>
              <a:t>:</a:t>
            </a:r>
          </a:p>
          <a:p>
            <a:r>
              <a:rPr lang="de-DE" dirty="0"/>
              <a:t>Alle Bilder und Graphiken wurden in der Abteilung Didaktik der Chemie, Universität Bayreuth erstellt</a:t>
            </a:r>
            <a:r>
              <a:rPr lang="de-DE" dirty="0" smtClean="0"/>
              <a:t>.</a:t>
            </a:r>
            <a:endParaRPr lang="de-DE" dirty="0"/>
          </a:p>
        </p:txBody>
      </p:sp>
      <p:sp>
        <p:nvSpPr>
          <p:cNvPr id="3" name="Foliennummernplatzhalter 2"/>
          <p:cNvSpPr>
            <a:spLocks noGrp="1"/>
          </p:cNvSpPr>
          <p:nvPr>
            <p:ph type="sldNum" sz="quarter" idx="12"/>
          </p:nvPr>
        </p:nvSpPr>
        <p:spPr/>
        <p:txBody>
          <a:bodyPr/>
          <a:lstStyle/>
          <a:p>
            <a:fld id="{512B0DB9-0322-4ED9-940E-5222A7C612BE}" type="slidenum">
              <a:rPr lang="de-DE" smtClean="0"/>
              <a:pPr/>
              <a:t>65</a:t>
            </a:fld>
            <a:endParaRPr lang="de-DE"/>
          </a:p>
        </p:txBody>
      </p:sp>
      <p:sp>
        <p:nvSpPr>
          <p:cNvPr id="4" name="Inhaltsplatzhalter 3"/>
          <p:cNvSpPr>
            <a:spLocks noGrp="1"/>
          </p:cNvSpPr>
          <p:nvPr>
            <p:ph idx="13"/>
          </p:nvPr>
        </p:nvSpPr>
        <p:spPr/>
        <p:txBody>
          <a:bodyPr/>
          <a:lstStyle/>
          <a:p>
            <a:r>
              <a:rPr lang="de-DE" dirty="0"/>
              <a:t>Diese Anleitung wurde gefertigt von</a:t>
            </a:r>
          </a:p>
          <a:p>
            <a:r>
              <a:rPr lang="de-DE" b="1" dirty="0"/>
              <a:t>Julia </a:t>
            </a:r>
            <a:r>
              <a:rPr lang="de-DE" b="1" dirty="0" smtClean="0"/>
              <a:t>Zimmermann.</a:t>
            </a:r>
            <a:endParaRPr lang="de-DE" b="1" dirty="0"/>
          </a:p>
          <a:p>
            <a:r>
              <a:rPr lang="de-DE" dirty="0" smtClean="0"/>
              <a:t>Im </a:t>
            </a:r>
            <a:r>
              <a:rPr lang="de-DE" dirty="0"/>
              <a:t>Rahmen der Masterarbeit „Master of Education“</a:t>
            </a:r>
          </a:p>
          <a:p>
            <a:r>
              <a:rPr lang="de-DE" dirty="0"/>
              <a:t>in der Abteilung für Didaktik der Chemie an der Universität Bayreuth</a:t>
            </a:r>
            <a:r>
              <a:rPr lang="de-DE" dirty="0" smtClean="0"/>
              <a:t>.</a:t>
            </a:r>
            <a:endParaRPr lang="de-DE" dirty="0"/>
          </a:p>
        </p:txBody>
      </p:sp>
    </p:spTree>
    <p:extLst>
      <p:ext uri="{BB962C8B-B14F-4D97-AF65-F5344CB8AC3E}">
        <p14:creationId xmlns:p14="http://schemas.microsoft.com/office/powerpoint/2010/main" val="125388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Du kannst schon …:</a:t>
            </a:r>
            <a:endParaRPr lang="de-DE" dirty="0"/>
          </a:p>
        </p:txBody>
      </p:sp>
      <p:sp>
        <p:nvSpPr>
          <p:cNvPr id="3" name="Inhaltsplatzhalter 2"/>
          <p:cNvSpPr>
            <a:spLocks noGrp="1"/>
          </p:cNvSpPr>
          <p:nvPr>
            <p:ph idx="1"/>
          </p:nvPr>
        </p:nvSpPr>
        <p:spPr/>
        <p:txBody>
          <a:bodyPr/>
          <a:lstStyle/>
          <a:p>
            <a:endParaRPr lang="de-DE" dirty="0" smtClean="0"/>
          </a:p>
          <a:p>
            <a:r>
              <a:rPr lang="de-DE" dirty="0" smtClean="0"/>
              <a:t>…wissenschaftlich Notizen machen („protokollieren“).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7</a:t>
            </a:fld>
            <a:endParaRPr lang="de-DE"/>
          </a:p>
        </p:txBody>
      </p:sp>
      <p:pic>
        <p:nvPicPr>
          <p:cNvPr id="10" name="Inhaltsplatzhalter 17"/>
          <p:cNvPicPr>
            <a:picLocks noGrp="1" noChangeAspect="1"/>
          </p:cNvPicPr>
          <p:nvPr>
            <p:ph sz="quarter" idx="13"/>
          </p:nvPr>
        </p:nvPicPr>
        <p:blipFill>
          <a:blip r:embed="rId2"/>
          <a:stretch>
            <a:fillRect/>
          </a:stretch>
        </p:blipFill>
        <p:spPr>
          <a:xfrm>
            <a:off x="476537" y="503238"/>
            <a:ext cx="810639" cy="900112"/>
          </a:xfrm>
          <a:prstGeom prst="rect">
            <a:avLst/>
          </a:prstGeom>
        </p:spPr>
      </p:pic>
      <p:pic>
        <p:nvPicPr>
          <p:cNvPr id="11" name="Inhaltsplatzhalter 12"/>
          <p:cNvPicPr>
            <a:picLocks noGrp="1" noChangeAspect="1"/>
          </p:cNvPicPr>
          <p:nvPr>
            <p:ph sz="quarter" idx="14"/>
          </p:nvPr>
        </p:nvPicPr>
        <p:blipFill>
          <a:blip r:embed="rId3"/>
          <a:stretch>
            <a:fillRect/>
          </a:stretch>
        </p:blipFill>
        <p:spPr>
          <a:xfrm>
            <a:off x="489000" y="1511300"/>
            <a:ext cx="785712" cy="900113"/>
          </a:xfrm>
          <a:prstGeom prst="rect">
            <a:avLst/>
          </a:prstGeom>
        </p:spPr>
      </p:pic>
      <p:sp>
        <p:nvSpPr>
          <p:cNvPr id="5" name="Inhaltsplatzhalter 4"/>
          <p:cNvSpPr>
            <a:spLocks noGrp="1"/>
          </p:cNvSpPr>
          <p:nvPr>
            <p:ph sz="quarter" idx="15"/>
          </p:nvPr>
        </p:nvSpPr>
        <p:spPr/>
        <p:txBody>
          <a:bodyPr/>
          <a:lstStyle/>
          <a:p>
            <a:endParaRPr lang="de-DE"/>
          </a:p>
        </p:txBody>
      </p:sp>
      <p:sp>
        <p:nvSpPr>
          <p:cNvPr id="6" name="Inhaltsplatzhalter 5"/>
          <p:cNvSpPr>
            <a:spLocks noGrp="1"/>
          </p:cNvSpPr>
          <p:nvPr>
            <p:ph sz="quarter" idx="16"/>
          </p:nvPr>
        </p:nvSpPr>
        <p:spPr/>
        <p:txBody>
          <a:bodyPr/>
          <a:lstStyle/>
          <a:p>
            <a:endParaRPr lang="de-DE"/>
          </a:p>
        </p:txBody>
      </p:sp>
      <p:sp>
        <p:nvSpPr>
          <p:cNvPr id="12" name="Inhaltsplatzhalter 11"/>
          <p:cNvSpPr>
            <a:spLocks noGrp="1"/>
          </p:cNvSpPr>
          <p:nvPr>
            <p:ph sz="quarter" idx="17"/>
          </p:nvPr>
        </p:nvSpPr>
        <p:spPr/>
        <p:txBody>
          <a:bodyPr/>
          <a:lstStyle/>
          <a:p>
            <a:endParaRPr lang="de-DE"/>
          </a:p>
        </p:txBody>
      </p:sp>
    </p:spTree>
    <p:extLst>
      <p:ext uri="{BB962C8B-B14F-4D97-AF65-F5344CB8AC3E}">
        <p14:creationId xmlns:p14="http://schemas.microsoft.com/office/powerpoint/2010/main" val="282977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a:t>
            </a:fld>
            <a:endParaRPr lang="de-DE"/>
          </a:p>
        </p:txBody>
      </p:sp>
    </p:spTree>
    <p:extLst>
      <p:ext uri="{BB962C8B-B14F-4D97-AF65-F5344CB8AC3E}">
        <p14:creationId xmlns:p14="http://schemas.microsoft.com/office/powerpoint/2010/main" val="248640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1 von 8</a:t>
            </a:r>
            <a:endParaRPr lang="de-DE" dirty="0"/>
          </a:p>
        </p:txBody>
      </p:sp>
      <p:sp>
        <p:nvSpPr>
          <p:cNvPr id="3" name="Inhaltsplatzhalter 2"/>
          <p:cNvSpPr>
            <a:spLocks noGrp="1"/>
          </p:cNvSpPr>
          <p:nvPr>
            <p:ph idx="1"/>
          </p:nvPr>
        </p:nvSpPr>
        <p:spPr/>
        <p:txBody>
          <a:bodyPr anchor="ctr"/>
          <a:lstStyle/>
          <a:p>
            <a:r>
              <a:rPr lang="de-DE" dirty="0" smtClean="0"/>
              <a:t>Bei der Suche nach der Bedeutung hilft dir (wie fast immer </a:t>
            </a:r>
            <a:r>
              <a:rPr lang="de-DE" dirty="0" smtClean="0">
                <a:sym typeface="Wingdings" panose="05000000000000000000" pitchFamily="2" charset="2"/>
              </a:rPr>
              <a:t></a:t>
            </a:r>
            <a:r>
              <a:rPr lang="de-DE" dirty="0" smtClean="0"/>
              <a:t>) das Periodensystem der Elemente PSE.</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9</a:t>
            </a:fld>
            <a:endParaRPr lang="de-DE"/>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8" name="Inhaltsplatzhalter 7"/>
          <p:cNvPicPr>
            <a:picLocks noGrp="1" noChangeAspect="1"/>
          </p:cNvPicPr>
          <p:nvPr>
            <p:ph sz="quarter" idx="14"/>
          </p:nvPr>
        </p:nvPicPr>
        <p:blipFill>
          <a:blip r:embed="rId3"/>
          <a:stretch>
            <a:fillRect/>
          </a:stretch>
        </p:blipFill>
        <p:spPr>
          <a:xfrm>
            <a:off x="777709" y="5219700"/>
            <a:ext cx="784557" cy="900113"/>
          </a:xfrm>
          <a:prstGeom prst="rect">
            <a:avLst/>
          </a:prstGeom>
        </p:spPr>
      </p:pic>
      <p:sp>
        <p:nvSpPr>
          <p:cNvPr id="7" name="Textplatzhalter 6"/>
          <p:cNvSpPr>
            <a:spLocks noGrp="1"/>
          </p:cNvSpPr>
          <p:nvPr>
            <p:ph type="body" sz="quarter" idx="15"/>
          </p:nvPr>
        </p:nvSpPr>
        <p:spPr/>
        <p:txBody>
          <a:bodyPr/>
          <a:lstStyle/>
          <a:p>
            <a:r>
              <a:rPr lang="de-DE" dirty="0" smtClean="0"/>
              <a:t>Begründe mit Hilfe des PSE, wie viele Bindungen Kohlenstoff ausbilden kann.</a:t>
            </a:r>
            <a:endParaRPr lang="de-DE" dirty="0"/>
          </a:p>
        </p:txBody>
      </p:sp>
    </p:spTree>
    <p:extLst>
      <p:ext uri="{BB962C8B-B14F-4D97-AF65-F5344CB8AC3E}">
        <p14:creationId xmlns:p14="http://schemas.microsoft.com/office/powerpoint/2010/main" val="3543094312"/>
      </p:ext>
    </p:extLst>
  </p:cSld>
  <p:clrMapOvr>
    <a:masterClrMapping/>
  </p:clrMapOvr>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1552</Words>
  <Application>Microsoft Office PowerPoint</Application>
  <PresentationFormat>A4-Papier (210 x 297 mm)</PresentationFormat>
  <Paragraphs>293</Paragraphs>
  <Slides>65</Slides>
  <Notes>0</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65</vt:i4>
      </vt:variant>
    </vt:vector>
  </HeadingPairs>
  <TitlesOfParts>
    <vt:vector size="71" baseType="lpstr">
      <vt:lpstr>Arial</vt:lpstr>
      <vt:lpstr>Calibri</vt:lpstr>
      <vt:lpstr>Wingdings</vt:lpstr>
      <vt:lpstr>1_Titel</vt:lpstr>
      <vt:lpstr>2_Aufgaben</vt:lpstr>
      <vt:lpstr>3_Rueckseiten</vt:lpstr>
      <vt:lpstr>Aus eins mach viele</vt:lpstr>
      <vt:lpstr>PowerPoint-Präsentation</vt:lpstr>
      <vt:lpstr>Elemente in deinem Körper</vt:lpstr>
      <vt:lpstr>PowerPoint-Präsentation</vt:lpstr>
      <vt:lpstr>Kohlenstoff</vt:lpstr>
      <vt:lpstr>PowerPoint-Präsentation</vt:lpstr>
      <vt:lpstr>Du kannst schon …:</vt:lpstr>
      <vt:lpstr>PowerPoint-Präsentation</vt:lpstr>
      <vt:lpstr>Aufgabe 1 von 8</vt:lpstr>
      <vt:lpstr>PowerPoint-Präsentation</vt:lpstr>
      <vt:lpstr>PowerPoint-Präsentation</vt:lpstr>
      <vt:lpstr>PowerPoint-Präsentation</vt:lpstr>
      <vt:lpstr>Aufgabe 2 von 8</vt:lpstr>
      <vt:lpstr>PowerPoint-Präsentation</vt:lpstr>
      <vt:lpstr>PowerPoint-Präsentation</vt:lpstr>
      <vt:lpstr>PowerPoint-Präsentation</vt:lpstr>
      <vt:lpstr>Aufgabe 3 von 8</vt:lpstr>
      <vt:lpstr>PowerPoint-Präsentation</vt:lpstr>
      <vt:lpstr>PowerPoint-Präsentation</vt:lpstr>
      <vt:lpstr>PowerPoint-Präsentation</vt:lpstr>
      <vt:lpstr>Aufgabe 4 von 8</vt:lpstr>
      <vt:lpstr>PowerPoint-Präsentation</vt:lpstr>
      <vt:lpstr>PowerPoint-Präsentation</vt:lpstr>
      <vt:lpstr>PowerPoint-Präsentation</vt:lpstr>
      <vt:lpstr>3D oder nicht?</vt:lpstr>
      <vt:lpstr>PowerPoint-Präsentation</vt:lpstr>
      <vt:lpstr>Von 3D zu 2D (1)</vt:lpstr>
      <vt:lpstr>PowerPoint-Präsentation</vt:lpstr>
      <vt:lpstr>Von 3D zu 2D (2)</vt:lpstr>
      <vt:lpstr>PowerPoint-Präsentation</vt:lpstr>
      <vt:lpstr>Das sollte bleiben (1):</vt:lpstr>
      <vt:lpstr>PowerPoint-Präsentation</vt:lpstr>
      <vt:lpstr>Aufgabe 6 von 8</vt:lpstr>
      <vt:lpstr>PowerPoint-Präsentation</vt:lpstr>
      <vt:lpstr>PowerPoint-Präsentation</vt:lpstr>
      <vt:lpstr>PowerPoint-Präsentation</vt:lpstr>
      <vt:lpstr>Aufgabe 7 von 8</vt:lpstr>
      <vt:lpstr>PowerPoint-Präsentation</vt:lpstr>
      <vt:lpstr>PowerPoint-Präsentation</vt:lpstr>
      <vt:lpstr>PowerPoint-Präsentation</vt:lpstr>
      <vt:lpstr>Aufgabe 8 von 8</vt:lpstr>
      <vt:lpstr>PowerPoint-Präsentation</vt:lpstr>
      <vt:lpstr>PowerPoint-Präsentation</vt:lpstr>
      <vt:lpstr>PowerPoint-Präsentation</vt:lpstr>
      <vt:lpstr>PowerPoint-Präsentation</vt:lpstr>
      <vt:lpstr>PowerPoint-Präsentation</vt:lpstr>
      <vt:lpstr>Wichtig in der Chemie sind Regeln…</vt:lpstr>
      <vt:lpstr>PowerPoint-Präsentation</vt:lpstr>
      <vt:lpstr>Das sollte bleiben (2):</vt:lpstr>
      <vt:lpstr>PowerPoint-Präsentation</vt:lpstr>
      <vt:lpstr>Teste dich selbst (1)</vt:lpstr>
      <vt:lpstr>PowerPoint-Präsentation</vt:lpstr>
      <vt:lpstr>PowerPoint-Präsentation</vt:lpstr>
      <vt:lpstr>PowerPoint-Präsentation</vt:lpstr>
      <vt:lpstr>PowerPoint-Präsentation</vt:lpstr>
      <vt:lpstr>PowerPoint-Präsentation</vt:lpstr>
      <vt:lpstr>Teste dich selbst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150</cp:revision>
  <cp:lastPrinted>2018-04-27T07:41:03Z</cp:lastPrinted>
  <dcterms:created xsi:type="dcterms:W3CDTF">2016-04-13T08:36:10Z</dcterms:created>
  <dcterms:modified xsi:type="dcterms:W3CDTF">2018-08-28T08:25:56Z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