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8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1369A-E93A-4449-93CD-5A40101ED712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9838"/>
            <a:ext cx="48355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1A88-E5BF-4EDF-A73E-7139BB58A2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7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357" y="1654216"/>
            <a:ext cx="9000000" cy="47880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8420377" y="374650"/>
            <a:ext cx="1044000" cy="719138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502326" y="1146322"/>
            <a:ext cx="8928100" cy="432000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7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4024" y="368490"/>
            <a:ext cx="9007522" cy="61141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0654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1005" y="374288"/>
            <a:ext cx="792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6074" y="1654216"/>
            <a:ext cx="8928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97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ctr" defTabSz="742950" rtl="0" eaLnBrk="1" latinLnBrk="0" hangingPunct="1">
        <a:lnSpc>
          <a:spcPct val="100000"/>
        </a:lnSpc>
        <a:spcBef>
          <a:spcPts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005" y="184288"/>
            <a:ext cx="7920000" cy="720000"/>
          </a:xfrm>
        </p:spPr>
        <p:txBody>
          <a:bodyPr/>
          <a:lstStyle/>
          <a:p>
            <a:r>
              <a:rPr lang="de-DE" dirty="0"/>
              <a:t>Lehrerinformation </a:t>
            </a:r>
            <a:r>
              <a:rPr lang="de-DE" sz="2000" dirty="0"/>
              <a:t>(Das Geheimnis der verschwundenen Masse)</a:t>
            </a:r>
            <a:br>
              <a:rPr lang="de-DE" sz="2000" dirty="0"/>
            </a:br>
            <a:r>
              <a:rPr lang="de-DE" sz="1400" dirty="0"/>
              <a:t>Stand </a:t>
            </a:r>
            <a:fld id="{A2F829DE-0171-4016-8A32-E4B81A0872E9}" type="datetime1">
              <a:rPr lang="de-DE" sz="1400" smtClean="0"/>
              <a:t>28.08.2018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898819"/>
              </p:ext>
            </p:extLst>
          </p:nvPr>
        </p:nvGraphicFramePr>
        <p:xfrm>
          <a:off x="481005" y="1464175"/>
          <a:ext cx="8986846" cy="46431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423">
                  <a:extLst>
                    <a:ext uri="{9D8B030D-6E8A-4147-A177-3AD203B41FA5}">
                      <a16:colId xmlns:a16="http://schemas.microsoft.com/office/drawing/2014/main" val="1131528128"/>
                    </a:ext>
                  </a:extLst>
                </a:gridCol>
                <a:gridCol w="4493423">
                  <a:extLst>
                    <a:ext uri="{9D8B030D-6E8A-4147-A177-3AD203B41FA5}">
                      <a16:colId xmlns:a16="http://schemas.microsoft.com/office/drawing/2014/main" val="36086096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Lehrziel: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Gesetz von der Erhaltung der Masse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: Bei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chemischen Reaktionen geht keine Masse verloren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. Arbeiten mit Modellen (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Modellversuch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524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Vorkenntnisse: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 Keine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Fertigkeiten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: Umgang mit Brenner und (Digital-)Waage.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5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Vorbereitung</a:t>
                      </a:r>
                      <a:r>
                        <a:rPr lang="de-DE" sz="1400" b="1" baseline="0" dirty="0">
                          <a:solidFill>
                            <a:schemeClr val="tx1"/>
                          </a:solidFill>
                        </a:rPr>
                        <a:t> (Fertigen der Kiste):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Herstellung der Styroporeinlage nach Datei „ek13_Bauplan“. Zeichnungen können als Schablonen genutzt werden.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Datei „ek13_Beschriftung“ ausdrucken, wie auf jeder Folie oben beschrieben. Kistenaufdruck mit selbstklebender Folie auf den kurzen Seiten der Kiste befestigen.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Anleitung drucken („ek13_Anleitung“) in DIN A4. Im Broschüren-Modus, oben binden.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Dokumententasche mit doppelseitigem Klebeband im Deckel befestigen.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Vorbereitung (Kiste einsetzen):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Gelben Behälter überprüfen, es müssen 2 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Luftballone 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enthalten sein.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Streichhölzer nachfüllen</a:t>
                      </a:r>
                      <a:r>
                        <a:rPr lang="de-DE" sz="1400" baseline="0" dirty="0">
                          <a:solidFill>
                            <a:schemeClr val="accent2"/>
                          </a:solidFill>
                        </a:rPr>
                        <a:t>.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4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Anleitung: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 Lernende 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finden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anhand von vier 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Experimenten heraus,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dass die Gesamtmasse aller beteiligten Stoffe sich nicht verändert, egal welche Sorte von Reaktion 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abläuft, so lange es sich um ein geschlossenes System handelt. 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Drei</a:t>
                      </a: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 dieser Experimente finden auf Stoffebene statt, eines auf Teilchenebene. 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5759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Bearbeitungszeit: </a:t>
                      </a:r>
                      <a:r>
                        <a:rPr lang="de-DE" sz="1400" b="0" u="none" dirty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400" b="0" u="none" dirty="0" smtClean="0">
                          <a:solidFill>
                            <a:srgbClr val="00B050"/>
                          </a:solidFill>
                        </a:rPr>
                        <a:t>60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u="none" dirty="0">
                          <a:solidFill>
                            <a:schemeClr val="tx1"/>
                          </a:solidFill>
                        </a:rPr>
                        <a:t>Minuten.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413804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8420377" y="184650"/>
            <a:ext cx="1044000" cy="719138"/>
          </a:xfrm>
        </p:spPr>
        <p:txBody>
          <a:bodyPr/>
          <a:lstStyle/>
          <a:p>
            <a:r>
              <a:rPr lang="de-DE" dirty="0"/>
              <a:t>ek13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502326" y="956322"/>
            <a:ext cx="8928100" cy="432000"/>
          </a:xfrm>
        </p:spPr>
        <p:txBody>
          <a:bodyPr/>
          <a:lstStyle/>
          <a:p>
            <a:r>
              <a:rPr lang="de-DE" dirty="0"/>
              <a:t>Erfahrungskiste erstellt von Katja Hagen, Florian Mai, Romy </a:t>
            </a:r>
            <a:r>
              <a:rPr lang="de-DE" dirty="0" smtClean="0"/>
              <a:t>Mai, Bianca Regner-Hoffmann und Julia Vogel.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5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18402990"/>
              </p:ext>
            </p:extLst>
          </p:nvPr>
        </p:nvGraphicFramePr>
        <p:xfrm>
          <a:off x="477672" y="368300"/>
          <a:ext cx="8993874" cy="5775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6937">
                  <a:extLst>
                    <a:ext uri="{9D8B030D-6E8A-4147-A177-3AD203B41FA5}">
                      <a16:colId xmlns:a16="http://schemas.microsoft.com/office/drawing/2014/main" val="3226505372"/>
                    </a:ext>
                  </a:extLst>
                </a:gridCol>
                <a:gridCol w="4496937">
                  <a:extLst>
                    <a:ext uri="{9D8B030D-6E8A-4147-A177-3AD203B41FA5}">
                      <a16:colId xmlns:a16="http://schemas.microsoft.com/office/drawing/2014/main" val="20570342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de-DE" sz="1800" b="0" dirty="0">
                          <a:solidFill>
                            <a:schemeClr val="tx1"/>
                          </a:solidFill>
                        </a:rPr>
                        <a:t>Seite </a:t>
                      </a:r>
                      <a:fld id="{14EDA8F8-F8BC-4BA8-AAEA-070275FE8C20}" type="slidenum">
                        <a:rPr lang="de-DE" sz="1800" b="0" smtClean="0">
                          <a:solidFill>
                            <a:schemeClr val="tx1"/>
                          </a:solidFill>
                        </a:rPr>
                        <a:t>2</a:t>
                      </a:fld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07054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Einsatz</a:t>
                      </a:r>
                      <a:r>
                        <a:rPr lang="de-DE" sz="1400" b="1" baseline="0" dirty="0">
                          <a:solidFill>
                            <a:schemeClr val="tx1"/>
                          </a:solidFill>
                        </a:rPr>
                        <a:t> im Unterricht: </a:t>
                      </a: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Dieses Material kann in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Jgst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8 des naturwissenschaftlich-technologischen Gymnasiums im Themenbereich „</a:t>
                      </a:r>
                      <a:r>
                        <a:rPr lang="de-DE" sz="1400" b="0" dirty="0"/>
                        <a:t>C</a:t>
                      </a:r>
                      <a:r>
                        <a:rPr lang="de-DE" sz="1400" b="0" baseline="-25000" dirty="0"/>
                        <a:t>NTG</a:t>
                      </a:r>
                      <a:r>
                        <a:rPr lang="de-DE" sz="1400" b="0" dirty="0"/>
                        <a:t> 8.1 Stoffe und Reaktionen</a:t>
                      </a: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“ zur Erarbeitung der Erhaltung der Masse eingesetzt werden.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Materialliste: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Box mit Deckel 30*19*14cm, z.B.</a:t>
                      </a: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Rival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Eurobox</a:t>
                      </a:r>
                      <a:endParaRPr lang="de-DE" sz="14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Styropor-Schneidegerät, z. B. </a:t>
                      </a:r>
                      <a:r>
                        <a:rPr lang="de-DE" sz="1400" b="0" baseline="0" dirty="0" err="1">
                          <a:solidFill>
                            <a:schemeClr val="tx1"/>
                          </a:solidFill>
                        </a:rPr>
                        <a:t>Proxxon</a:t>
                      </a:r>
                      <a:endParaRPr lang="de-DE" sz="14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Styropor und Styrodur (Maße: 24,3*14,6*1cm)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Styroporkleber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Pinsel, Farbe (weiße Wandfarbe)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Dokumententasche DIN A5, quer mit Klettverschluss, z. B. Amazon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Klebeband, beidseitig klebend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16 Blatt Kopierpapier, 160g/cm</a:t>
                      </a:r>
                      <a:r>
                        <a:rPr lang="de-DE" sz="14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Ringbinde-Gerät, z. B. General Office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Ringbindung, schwarz, 10mm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2 Blatt Kopierpapier, 80g/cm</a:t>
                      </a:r>
                      <a:r>
                        <a:rPr lang="de-DE" sz="14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Selbstklebende Folie, transparent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Becherglas 150mL, hoch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Reagenzglas 180x18mm, Duran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Streichhölzer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Reagenzglas-Klammer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, d=18mm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Petrischale, d=80mm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Druckverschlussbeutel, 70x100mm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Stahlwolle Gr. 00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2 Lego-Steine 1x2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, weiß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2 Lego-Steine 1x2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grau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Gelber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Behälter (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</a:rPr>
                        <a:t>Überraschungsei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Flach-Batterie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4,5V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Luftballons.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de-DE" sz="1400" b="1" baseline="0" dirty="0" smtClean="0">
                          <a:solidFill>
                            <a:schemeClr val="tx2"/>
                          </a:solidFill>
                        </a:rPr>
                        <a:t>Externes Material: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Feuerzeug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Brenner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(Digital-)Waage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8866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Kosten: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 ca. 27€ (ohne Schneide- und Ringbinde-Gerät).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1959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Bauzeit:</a:t>
                      </a:r>
                      <a:r>
                        <a:rPr lang="de-DE" sz="1400" b="0" dirty="0">
                          <a:solidFill>
                            <a:schemeClr val="tx1"/>
                          </a:solidFill>
                        </a:rPr>
                        <a:t> ca. 30 Minuten/Kiste (ohne Trockenzeiten).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97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0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A4-Papier (210 x 297 mm)</PresentationFormat>
  <Paragraphs>49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Lehrerinformation (Das Geheimnis der verschwundenen Masse) Stand 28.08.2018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45</cp:revision>
  <cp:lastPrinted>2018-08-28T07:49:21Z</cp:lastPrinted>
  <dcterms:created xsi:type="dcterms:W3CDTF">2016-04-26T06:40:50Z</dcterms:created>
  <dcterms:modified xsi:type="dcterms:W3CDTF">2018-08-28T08:03:20Z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