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71" d="100"/>
          <a:sy n="71" d="100"/>
        </p:scale>
        <p:origin x="66" y="966"/>
      </p:cViewPr>
      <p:guideLst>
        <p:guide orient="horz" pos="3181"/>
        <p:guide pos="3120"/>
        <p:guide pos="5159"/>
        <p:guide orient="horz" pos="1253"/>
        <p:guide pos="73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>
            <a:solidFill>
              <a:schemeClr val="tx1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Was passiert beim Verzinken?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Elektrolyse von </a:t>
            </a:r>
            <a:r>
              <a:rPr lang="de-DE" dirty="0" smtClean="0"/>
              <a:t>Zinkiodid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1449" indent="-171449"/>
            <a:r>
              <a:rPr lang="de-DE" dirty="0"/>
              <a:t>Becherglas, 50mL, hoch</a:t>
            </a:r>
          </a:p>
          <a:p>
            <a:pPr marL="171449" indent="-171449"/>
            <a:r>
              <a:rPr lang="de-DE" dirty="0"/>
              <a:t>2 Bleistiftminen (TK9071, 4B, Faber </a:t>
            </a:r>
            <a:r>
              <a:rPr lang="de-DE" dirty="0" err="1"/>
              <a:t>Castell</a:t>
            </a:r>
            <a:r>
              <a:rPr lang="de-DE" dirty="0"/>
              <a:t>)</a:t>
            </a:r>
          </a:p>
          <a:p>
            <a:pPr marL="171449" indent="-171449"/>
            <a:r>
              <a:rPr lang="de-DE" dirty="0"/>
              <a:t>4,5V-Flachbatterie</a:t>
            </a:r>
          </a:p>
          <a:p>
            <a:pPr marL="171449" indent="-171449"/>
            <a:r>
              <a:rPr lang="de-DE" dirty="0"/>
              <a:t>Kabel mit Krokodilklemmen</a:t>
            </a:r>
          </a:p>
          <a:p>
            <a:pPr marL="171449" indent="-171449"/>
            <a:r>
              <a:rPr lang="de-DE" dirty="0"/>
              <a:t>Elektroden-Halterung</a:t>
            </a:r>
          </a:p>
          <a:p>
            <a:pPr marL="171449" indent="-171449"/>
            <a:r>
              <a:rPr lang="de-DE" dirty="0"/>
              <a:t>4 Moosgummi-Modelle Iod</a:t>
            </a:r>
          </a:p>
          <a:p>
            <a:pPr marL="171449" indent="-171449"/>
            <a:r>
              <a:rPr lang="de-DE" dirty="0"/>
              <a:t>2 Moosgummi-Modelle Zink-Kation</a:t>
            </a:r>
          </a:p>
          <a:p>
            <a:pPr marL="171449" indent="-171449"/>
            <a:r>
              <a:rPr lang="de-DE" dirty="0"/>
              <a:t>50mL </a:t>
            </a:r>
            <a:r>
              <a:rPr lang="de-DE" dirty="0" smtClean="0"/>
              <a:t>Zinkiodid-Lösung</a:t>
            </a:r>
            <a:endParaRPr lang="de-DE" dirty="0"/>
          </a:p>
          <a:p>
            <a:pPr marL="171449" indent="-171449"/>
            <a:r>
              <a:rPr lang="de-DE" dirty="0" smtClean="0"/>
              <a:t>Symbole für Modell-Gleichungen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8" name="Picture 2" descr="http://www.motorradonline.de/sixcms/media.php/11/thumbnails/Re-Zinc%20Korrosionsschutz-Set.jpg.1706171.jpg"/>
          <p:cNvPicPr>
            <a:picLocks noGrp="1" noChangeAspect="1" noChangeArrowheads="1"/>
          </p:cNvPicPr>
          <p:nvPr>
            <p:ph sz="quarter" idx="20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0775" y="2911200"/>
            <a:ext cx="1081088" cy="809880"/>
          </a:xfrm>
          <a:prstGeom prst="rect">
            <a:avLst/>
          </a:prstGeom>
          <a:noFill/>
        </p:spPr>
      </p:pic>
      <p:sp>
        <p:nvSpPr>
          <p:cNvPr id="19" name="Textfeld 18"/>
          <p:cNvSpPr txBox="1"/>
          <p:nvPr/>
        </p:nvSpPr>
        <p:spPr>
          <a:xfrm>
            <a:off x="1965280" y="3721080"/>
            <a:ext cx="1923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latin typeface="Arial" pitchFamily="34" charset="0"/>
                <a:cs typeface="Arial" pitchFamily="34" charset="0"/>
              </a:rPr>
              <a:t>[1] © MOTORRAD/ K. </a:t>
            </a:r>
            <a:r>
              <a:rPr lang="de-DE" sz="1100" dirty="0" err="1" smtClean="0">
                <a:latin typeface="Arial" pitchFamily="34" charset="0"/>
                <a:cs typeface="Arial" pitchFamily="34" charset="0"/>
              </a:rPr>
              <a:t>Sdun</a:t>
            </a:r>
            <a:endParaRPr lang="de-DE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Experimentier-Kabel</a:t>
            </a:r>
            <a:endParaRPr lang="de-DE" sz="1600" dirty="0"/>
          </a:p>
        </p:txBody>
      </p:sp>
      <p:sp>
        <p:nvSpPr>
          <p:cNvPr id="5" name="Rechteck 4"/>
          <p:cNvSpPr/>
          <p:nvPr/>
        </p:nvSpPr>
        <p:spPr>
          <a:xfrm>
            <a:off x="1460499" y="25735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Elektronen-Modelle</a:t>
            </a:r>
            <a:endParaRPr lang="de-DE" sz="1600" dirty="0"/>
          </a:p>
        </p:txBody>
      </p:sp>
      <p:sp>
        <p:nvSpPr>
          <p:cNvPr id="6" name="Rechteck 5"/>
          <p:cNvSpPr/>
          <p:nvPr/>
        </p:nvSpPr>
        <p:spPr>
          <a:xfrm>
            <a:off x="1460499" y="3161292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Zink-Iodid-Lösung</a:t>
            </a:r>
          </a:p>
          <a:p>
            <a:pPr algn="ctr"/>
            <a:r>
              <a:rPr lang="de-DE" sz="1200" dirty="0" smtClean="0"/>
              <a:t>w~1%</a:t>
            </a:r>
            <a:endParaRPr lang="de-DE" sz="1200" dirty="0"/>
          </a:p>
        </p:txBody>
      </p:sp>
      <p:sp>
        <p:nvSpPr>
          <p:cNvPr id="9" name="Rechteck 8"/>
          <p:cNvSpPr/>
          <p:nvPr/>
        </p:nvSpPr>
        <p:spPr>
          <a:xfrm>
            <a:off x="1460499" y="3749046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Symbole </a:t>
            </a:r>
          </a:p>
          <a:p>
            <a:pPr algn="ctr"/>
            <a:r>
              <a:rPr lang="de-DE" sz="1200" dirty="0" smtClean="0"/>
              <a:t>für Modell-Gleichung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A4-Papier (210 x 297 mm)</PresentationFormat>
  <Paragraphs>26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104</cp:revision>
  <cp:lastPrinted>2016-04-06T05:22:38Z</cp:lastPrinted>
  <dcterms:created xsi:type="dcterms:W3CDTF">2015-03-10T13:14:09Z</dcterms:created>
  <dcterms:modified xsi:type="dcterms:W3CDTF">2018-08-28T07:46:31Z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