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0"/>
  </p:notesMasterIdLst>
  <p:handoutMasterIdLst>
    <p:handoutMasterId r:id="rId11"/>
  </p:handoutMasterIdLst>
  <p:sldIdLst>
    <p:sldId id="260" r:id="rId2"/>
    <p:sldId id="263" r:id="rId3"/>
    <p:sldId id="275" r:id="rId4"/>
    <p:sldId id="277" r:id="rId5"/>
    <p:sldId id="264" r:id="rId6"/>
    <p:sldId id="282" r:id="rId7"/>
    <p:sldId id="283" r:id="rId8"/>
    <p:sldId id="284" r:id="rId9"/>
  </p:sldIdLst>
  <p:sldSz cx="9906000" cy="6858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6" y="82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084" y="10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4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64" y="0"/>
            <a:ext cx="294644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E9BD3-BC7A-4CB6-BD58-9B09BB2D6DCD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663"/>
            <a:ext cx="294644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64" y="9428663"/>
            <a:ext cx="294644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BE63E-5631-44F3-BECA-C4F7C2877C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595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4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64" y="0"/>
            <a:ext cx="294644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FD5FE-3126-4CD8-964E-197809EE7914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51" y="4777606"/>
            <a:ext cx="5438140" cy="39082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663"/>
            <a:ext cx="294644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64" y="9428663"/>
            <a:ext cx="294644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3F6C1-15F9-46D4-97CA-6D6655135E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654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ropor-Pla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648000" y="1440000"/>
            <a:ext cx="8640000" cy="522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65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yropor-Pla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648000" y="1440000"/>
            <a:ext cx="8640000" cy="522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40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yropor-Pla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648000" y="1440000"/>
            <a:ext cx="8640000" cy="522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04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nsti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369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K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120650" y="863600"/>
            <a:ext cx="9656763" cy="5878513"/>
          </a:xfrm>
          <a:ln>
            <a:noFill/>
          </a:ln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08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28.08.2018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00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416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936000" cy="396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8000" y="1440000"/>
            <a:ext cx="8640000" cy="522000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392000" y="396000"/>
            <a:ext cx="11880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071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9" r:id="rId2"/>
    <p:sldLayoutId id="2147483670" r:id="rId3"/>
    <p:sldLayoutId id="2147483668" r:id="rId4"/>
    <p:sldLayoutId id="2147483671" r:id="rId5"/>
    <p:sldLayoutId id="2147483672" r:id="rId6"/>
    <p:sldLayoutId id="2147483673" r:id="rId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http://www.motorradonline.de/sixcms/media.php/11/thumbnails/Re-Zinc%20Korrosionsschutz-Set.jpg.1706171.jpg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/>
              <a:t>Umriss Styropor- und </a:t>
            </a:r>
            <a:r>
              <a:rPr lang="de-DE" dirty="0" smtClean="0"/>
              <a:t>Styrodur-Platte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DE43-F8EB-4E2C-A3CC-5A70DABA5C81}" type="datetime1">
              <a:rPr lang="de-DE" smtClean="0"/>
              <a:t>28.08.2018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de-DE" dirty="0"/>
              <a:t>Diese Folie ausdrucken, laminieren, das Rechteck ausschneiden und den Umriss auf die Platten (Styropor und Styrodur) übertragen. Dann ausschneiden.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220226" y="2816932"/>
            <a:ext cx="3496970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1662" dirty="0"/>
          </a:p>
        </p:txBody>
      </p:sp>
      <p:sp>
        <p:nvSpPr>
          <p:cNvPr id="7" name="Textfeld 6"/>
          <p:cNvSpPr txBox="1"/>
          <p:nvPr/>
        </p:nvSpPr>
        <p:spPr>
          <a:xfrm>
            <a:off x="3040206" y="3757473"/>
            <a:ext cx="3857010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662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2927280" y="2915864"/>
            <a:ext cx="4081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Styropor-Platte: 240*145*15 mm</a:t>
            </a:r>
          </a:p>
          <a:p>
            <a:r>
              <a:rPr lang="de-DE" dirty="0">
                <a:solidFill>
                  <a:schemeClr val="accent4">
                    <a:lumMod val="75000"/>
                  </a:schemeClr>
                </a:solidFill>
              </a:rPr>
              <a:t>Styrodur-Platte</a:t>
            </a:r>
            <a:r>
              <a:rPr lang="de-DE" dirty="0"/>
              <a:t>: 240*145*20 </a:t>
            </a:r>
            <a:r>
              <a:rPr lang="de-DE" dirty="0" smtClean="0"/>
              <a:t>mm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de-DE" dirty="0" smtClean="0"/>
              <a:t>Styrodur-Platte 1 </a:t>
            </a:r>
            <a:r>
              <a:rPr lang="de-DE" dirty="0"/>
              <a:t>(</a:t>
            </a:r>
            <a:r>
              <a:rPr lang="de-DE" dirty="0" smtClean="0"/>
              <a:t>Grundriss-Darstellung)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3110-326C-44A7-AC21-231C1BD4474F}" type="datetime1">
              <a:rPr lang="de-DE" smtClean="0"/>
              <a:t>28.08.2018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Diese Folie ausdrucken, laminieren und die </a:t>
            </a:r>
            <a:r>
              <a:rPr lang="de-DE" dirty="0" smtClean="0"/>
              <a:t>Rechtecke, an der schwarzen Linie, ausschneiden</a:t>
            </a:r>
            <a:r>
              <a:rPr lang="de-DE" dirty="0"/>
              <a:t>. Das ergibt eine Schablone zum Aufmalen der Schnittlinien auf die Styrodur-Platte. Danach mit Styropor-Schneider ausschneiden (rot gepunktete Linien sind Schnittansätze).</a:t>
            </a:r>
          </a:p>
          <a:p>
            <a:r>
              <a:rPr lang="de-DE" b="1" dirty="0"/>
              <a:t>Wichtig: </a:t>
            </a:r>
            <a:r>
              <a:rPr lang="de-DE" b="1" dirty="0" smtClean="0"/>
              <a:t>Die </a:t>
            </a:r>
            <a:r>
              <a:rPr lang="de-DE" b="1" dirty="0"/>
              <a:t>farbig </a:t>
            </a:r>
            <a:r>
              <a:rPr lang="de-DE" b="1" dirty="0" smtClean="0"/>
              <a:t>markierten Formen werden </a:t>
            </a:r>
            <a:r>
              <a:rPr lang="de-DE" b="1" dirty="0"/>
              <a:t>weiter benötigt, </a:t>
            </a:r>
            <a:r>
              <a:rPr lang="de-DE" dirty="0"/>
              <a:t>die weißen sind Abfall.</a:t>
            </a:r>
          </a:p>
        </p:txBody>
      </p:sp>
      <p:sp>
        <p:nvSpPr>
          <p:cNvPr id="5" name="Rechteck 4"/>
          <p:cNvSpPr/>
          <p:nvPr/>
        </p:nvSpPr>
        <p:spPr>
          <a:xfrm rot="5400000">
            <a:off x="6733280" y="4346528"/>
            <a:ext cx="3744000" cy="432000"/>
          </a:xfrm>
          <a:prstGeom prst="rect">
            <a:avLst/>
          </a:prstGeom>
          <a:ln w="1270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endParaRPr lang="de-D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>
            <a:spLocks noChangeAspect="1"/>
          </p:cNvSpPr>
          <p:nvPr/>
        </p:nvSpPr>
        <p:spPr>
          <a:xfrm>
            <a:off x="5519772" y="3765641"/>
            <a:ext cx="2664000" cy="2664000"/>
          </a:xfrm>
          <a:prstGeom prst="rect">
            <a:avLst/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7,2	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 rot="5400000">
            <a:off x="6803184" y="4413641"/>
            <a:ext cx="3600000" cy="2880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de-DE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Elektroden, </a:t>
            </a: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de-DE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*100mm</a:t>
            </a:r>
            <a:endParaRPr lang="de-D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>
            <a:spLocks noChangeAspect="1"/>
          </p:cNvSpPr>
          <p:nvPr/>
        </p:nvSpPr>
        <p:spPr>
          <a:xfrm>
            <a:off x="4774124" y="1914097"/>
            <a:ext cx="1440000" cy="144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Becherglas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50mL, hoch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40mm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Breite: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40mm</a:t>
            </a:r>
          </a:p>
          <a:p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Tiefe: 20mm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>
            <a:spLocks noChangeAspect="1"/>
          </p:cNvSpPr>
          <p:nvPr/>
        </p:nvSpPr>
        <p:spPr>
          <a:xfrm>
            <a:off x="6706317" y="1950097"/>
            <a:ext cx="1404000" cy="140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PE-Flasche 50mL, </a:t>
            </a:r>
            <a:r>
              <a:rPr lang="de-DE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enghals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39mm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Breite: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39mm</a:t>
            </a:r>
          </a:p>
          <a:p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Tiefe: 20mm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304466" y="5450644"/>
            <a:ext cx="2340000" cy="90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4,5 V Flachbatterie</a:t>
            </a:r>
            <a:endParaRPr lang="de-DE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</a:t>
            </a:r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25mm</a:t>
            </a:r>
            <a:endParaRPr lang="de-DE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Breite: </a:t>
            </a:r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65mm</a:t>
            </a:r>
            <a:endParaRPr lang="de-DE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162040" y="2535084"/>
            <a:ext cx="2700000" cy="57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Moosgummi-Modell gelb</a:t>
            </a:r>
          </a:p>
          <a:p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</a:t>
            </a:r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14mm, Breite</a:t>
            </a:r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70mm, Tiefe: 20mm</a:t>
            </a:r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62040" y="3333641"/>
            <a:ext cx="1980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Moosgummi-Modell grau</a:t>
            </a:r>
          </a:p>
          <a:p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</a:t>
            </a:r>
            <a:r>
              <a:rPr lang="de-DE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10mm, Breite</a:t>
            </a:r>
            <a:r>
              <a:rPr lang="de-DE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55mm; Tiefe: 20mm</a:t>
            </a:r>
            <a:endParaRPr lang="de-DE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5592748" y="3837641"/>
            <a:ext cx="2520000" cy="252000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Styrodur-Halterung für Elektroden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 70mm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Breite: 70mm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Tiefe:  10mm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162040" y="1988528"/>
            <a:ext cx="2520000" cy="25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Beutel mit Symbolen für Modell-Gleichung</a:t>
            </a:r>
          </a:p>
          <a:p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</a:t>
            </a:r>
            <a:r>
              <a:rPr lang="de-DE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0,7mm, Breite</a:t>
            </a:r>
            <a:r>
              <a:rPr lang="de-DE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70mm; Tiefe: 20mm</a:t>
            </a:r>
            <a:endParaRPr lang="de-DE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 rot="5400000">
            <a:off x="3784124" y="4827641"/>
            <a:ext cx="2520000" cy="54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77500" lnSpcReduction="20000"/>
          </a:bodyPr>
          <a:lstStyle/>
          <a:p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Druckverschluss-Beutel 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70*100mm mit Krokodil-Klemmen</a:t>
            </a: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15mm; Breite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70mm</a:t>
            </a: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Tiefe: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20mm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1162040" y="4249046"/>
            <a:ext cx="2520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Beutel mit Elektronen-Modellen</a:t>
            </a:r>
          </a:p>
          <a:p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</a:t>
            </a:r>
            <a:r>
              <a:rPr lang="de-DE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10mm, Breite</a:t>
            </a:r>
            <a:r>
              <a:rPr lang="de-DE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70mm; Tiefe: 20mm</a:t>
            </a:r>
            <a:endParaRPr lang="de-DE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Gerader Verbinder 16"/>
          <p:cNvCxnSpPr/>
          <p:nvPr/>
        </p:nvCxnSpPr>
        <p:spPr>
          <a:xfrm>
            <a:off x="1134023" y="1493628"/>
            <a:ext cx="0" cy="309600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/>
          <p:nvPr/>
        </p:nvCxnSpPr>
        <p:spPr>
          <a:xfrm flipH="1">
            <a:off x="2229857" y="6384488"/>
            <a:ext cx="7051303" cy="0"/>
          </a:xfrm>
          <a:prstGeom prst="line">
            <a:avLst/>
          </a:prstGeom>
          <a:ln w="254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/>
          <p:nvPr/>
        </p:nvCxnSpPr>
        <p:spPr>
          <a:xfrm>
            <a:off x="4740296" y="1447908"/>
            <a:ext cx="11440" cy="190862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 flipV="1">
            <a:off x="4764980" y="3383960"/>
            <a:ext cx="3347768" cy="0"/>
          </a:xfrm>
          <a:prstGeom prst="line">
            <a:avLst/>
          </a:prstGeom>
          <a:ln w="254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/>
          <p:cNvCxnSpPr/>
          <p:nvPr/>
        </p:nvCxnSpPr>
        <p:spPr>
          <a:xfrm>
            <a:off x="1162040" y="4634989"/>
            <a:ext cx="2520000" cy="0"/>
          </a:xfrm>
          <a:prstGeom prst="line">
            <a:avLst/>
          </a:prstGeom>
          <a:ln w="254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 flipV="1">
            <a:off x="2291315" y="5450644"/>
            <a:ext cx="0" cy="927828"/>
          </a:xfrm>
          <a:prstGeom prst="line">
            <a:avLst/>
          </a:prstGeom>
          <a:ln w="254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1068689" y="4847171"/>
            <a:ext cx="2907888" cy="64633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ek12</a:t>
            </a:r>
          </a:p>
          <a:p>
            <a:r>
              <a:rPr lang="de-DE" dirty="0" smtClean="0"/>
              <a:t>Elektrolyse von Zinkiodid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dirty="0" smtClean="0"/>
              <a:t>Gelbe Rechtecke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8BA-25E0-4E99-BC37-E361BF7E25C5}" type="datetime1">
              <a:rPr lang="de-DE" smtClean="0"/>
              <a:t>28.08.2018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Diese ausgeschnittenen Quader bei halber Tiefe teilen. Es entstehen zwei Teile mit einer Tiefe von 10mm. Eines davon in das entstandene Loch der Styrodur-Platte kleben.</a:t>
            </a:r>
            <a:endParaRPr lang="de-DE" dirty="0"/>
          </a:p>
        </p:txBody>
      </p:sp>
      <p:sp>
        <p:nvSpPr>
          <p:cNvPr id="6" name="Cube 5"/>
          <p:cNvSpPr/>
          <p:nvPr/>
        </p:nvSpPr>
        <p:spPr>
          <a:xfrm>
            <a:off x="4472357" y="3329297"/>
            <a:ext cx="2157041" cy="1329798"/>
          </a:xfrm>
          <a:prstGeom prst="cube">
            <a:avLst>
              <a:gd name="adj" fmla="val 50314"/>
            </a:avLst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 sz="1662" dirty="0"/>
          </a:p>
        </p:txBody>
      </p:sp>
      <p:cxnSp>
        <p:nvCxnSpPr>
          <p:cNvPr id="9" name="Gerader Verbinder 8"/>
          <p:cNvCxnSpPr>
            <a:stCxn id="6" idx="2"/>
            <a:endCxn id="6" idx="4"/>
          </p:cNvCxnSpPr>
          <p:nvPr/>
        </p:nvCxnSpPr>
        <p:spPr>
          <a:xfrm>
            <a:off x="4472357" y="4328733"/>
            <a:ext cx="148796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>
            <a:stCxn id="6" idx="4"/>
            <a:endCxn id="6" idx="5"/>
          </p:cNvCxnSpPr>
          <p:nvPr/>
        </p:nvCxnSpPr>
        <p:spPr>
          <a:xfrm flipV="1">
            <a:off x="5960324" y="3659660"/>
            <a:ext cx="669075" cy="6690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>
            <a:stCxn id="6" idx="5"/>
            <a:endCxn id="15" idx="1"/>
          </p:cNvCxnSpPr>
          <p:nvPr/>
        </p:nvCxnSpPr>
        <p:spPr>
          <a:xfrm>
            <a:off x="6629397" y="3659659"/>
            <a:ext cx="780336" cy="3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7409734" y="3489199"/>
            <a:ext cx="1701397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2" dirty="0"/>
              <a:t>Hier schneiden.</a:t>
            </a:r>
          </a:p>
        </p:txBody>
      </p:sp>
      <p:cxnSp>
        <p:nvCxnSpPr>
          <p:cNvPr id="18" name="Gerade Verbindung mit Pfeil 17"/>
          <p:cNvCxnSpPr>
            <a:endCxn id="19" idx="2"/>
          </p:cNvCxnSpPr>
          <p:nvPr/>
        </p:nvCxnSpPr>
        <p:spPr>
          <a:xfrm flipH="1" flipV="1">
            <a:off x="3996386" y="3026944"/>
            <a:ext cx="1388662" cy="634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2902917" y="2167286"/>
            <a:ext cx="2186938" cy="859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2" dirty="0"/>
              <a:t>Am besten das obere Rechteck in das Loch kleben.</a:t>
            </a:r>
          </a:p>
        </p:txBody>
      </p:sp>
    </p:spTree>
    <p:extLst>
      <p:ext uri="{BB962C8B-B14F-4D97-AF65-F5344CB8AC3E}">
        <p14:creationId xmlns:p14="http://schemas.microsoft.com/office/powerpoint/2010/main" val="67282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de-DE" dirty="0" smtClean="0"/>
              <a:t>Magenta Rechteck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8BA-25E0-4E99-BC37-E361BF7E25C5}" type="datetime1">
              <a:rPr lang="de-DE" smtClean="0"/>
              <a:t>28.08.2018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Diesen Quader mit einem Messer zu einem Keil schneiden. TIPP: Am besten an einem Lineal entlang schneiden. </a:t>
            </a:r>
          </a:p>
          <a:p>
            <a:r>
              <a:rPr lang="de-DE" dirty="0" smtClean="0"/>
              <a:t>Einen der zwei Keile zurück in das Loch der Styrodur-Platte kleben.</a:t>
            </a:r>
            <a:endParaRPr lang="de-DE" dirty="0"/>
          </a:p>
        </p:txBody>
      </p:sp>
      <p:sp>
        <p:nvSpPr>
          <p:cNvPr id="7" name="Rechtwinkliges Dreieck 6"/>
          <p:cNvSpPr/>
          <p:nvPr/>
        </p:nvSpPr>
        <p:spPr>
          <a:xfrm>
            <a:off x="1064569" y="4425462"/>
            <a:ext cx="4486309" cy="665285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endParaRPr lang="de-DE" sz="1662" dirty="0"/>
          </a:p>
        </p:txBody>
      </p:sp>
      <p:sp>
        <p:nvSpPr>
          <p:cNvPr id="10" name="Textfeld 9"/>
          <p:cNvSpPr txBox="1"/>
          <p:nvPr/>
        </p:nvSpPr>
        <p:spPr>
          <a:xfrm>
            <a:off x="6714427" y="5090748"/>
            <a:ext cx="2060537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2" dirty="0"/>
              <a:t>Hier schneiden.</a:t>
            </a:r>
          </a:p>
        </p:txBody>
      </p:sp>
      <p:cxnSp>
        <p:nvCxnSpPr>
          <p:cNvPr id="12" name="Gerade Verbindung mit Pfeil 11"/>
          <p:cNvCxnSpPr>
            <a:endCxn id="10" idx="1"/>
          </p:cNvCxnSpPr>
          <p:nvPr/>
        </p:nvCxnSpPr>
        <p:spPr>
          <a:xfrm>
            <a:off x="5584456" y="4957786"/>
            <a:ext cx="1129971" cy="307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964866" y="5431670"/>
            <a:ext cx="3459583" cy="603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2" dirty="0"/>
              <a:t>Den Magenta farbigen Teil in das Loch kleben.</a:t>
            </a:r>
          </a:p>
        </p:txBody>
      </p:sp>
      <p:cxnSp>
        <p:nvCxnSpPr>
          <p:cNvPr id="16" name="Gerade Verbindung mit Pfeil 15"/>
          <p:cNvCxnSpPr/>
          <p:nvPr/>
        </p:nvCxnSpPr>
        <p:spPr>
          <a:xfrm flipH="1">
            <a:off x="1529852" y="4858082"/>
            <a:ext cx="365579" cy="573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/>
        </p:nvSpPr>
        <p:spPr>
          <a:xfrm rot="518816">
            <a:off x="1055395" y="4536563"/>
            <a:ext cx="4684493" cy="233106"/>
          </a:xfrm>
          <a:custGeom>
            <a:avLst/>
            <a:gdLst>
              <a:gd name="connsiteX0" fmla="*/ 0 w 5050902"/>
              <a:gd name="connsiteY0" fmla="*/ 0 h 309342"/>
              <a:gd name="connsiteX1" fmla="*/ 5050902 w 5050902"/>
              <a:gd name="connsiteY1" fmla="*/ 0 h 309342"/>
              <a:gd name="connsiteX2" fmla="*/ 5050902 w 5050902"/>
              <a:gd name="connsiteY2" fmla="*/ 309342 h 309342"/>
              <a:gd name="connsiteX3" fmla="*/ 0 w 5050902"/>
              <a:gd name="connsiteY3" fmla="*/ 309342 h 309342"/>
              <a:gd name="connsiteX4" fmla="*/ 0 w 5050902"/>
              <a:gd name="connsiteY4" fmla="*/ 0 h 309342"/>
              <a:gd name="connsiteX0" fmla="*/ 0 w 5050902"/>
              <a:gd name="connsiteY0" fmla="*/ 0 h 309342"/>
              <a:gd name="connsiteX1" fmla="*/ 5050902 w 5050902"/>
              <a:gd name="connsiteY1" fmla="*/ 0 h 309342"/>
              <a:gd name="connsiteX2" fmla="*/ 4921873 w 5050902"/>
              <a:gd name="connsiteY2" fmla="*/ 262899 h 309342"/>
              <a:gd name="connsiteX3" fmla="*/ 0 w 5050902"/>
              <a:gd name="connsiteY3" fmla="*/ 309342 h 309342"/>
              <a:gd name="connsiteX4" fmla="*/ 0 w 5050902"/>
              <a:gd name="connsiteY4" fmla="*/ 0 h 309342"/>
              <a:gd name="connsiteX0" fmla="*/ 0 w 5073356"/>
              <a:gd name="connsiteY0" fmla="*/ 0 h 309342"/>
              <a:gd name="connsiteX1" fmla="*/ 5073356 w 5073356"/>
              <a:gd name="connsiteY1" fmla="*/ 47404 h 309342"/>
              <a:gd name="connsiteX2" fmla="*/ 4921873 w 5073356"/>
              <a:gd name="connsiteY2" fmla="*/ 262899 h 309342"/>
              <a:gd name="connsiteX3" fmla="*/ 0 w 5073356"/>
              <a:gd name="connsiteY3" fmla="*/ 309342 h 309342"/>
              <a:gd name="connsiteX4" fmla="*/ 0 w 5073356"/>
              <a:gd name="connsiteY4" fmla="*/ 0 h 309342"/>
              <a:gd name="connsiteX0" fmla="*/ 156131 w 5073356"/>
              <a:gd name="connsiteY0" fmla="*/ 10164 h 261938"/>
              <a:gd name="connsiteX1" fmla="*/ 5073356 w 5073356"/>
              <a:gd name="connsiteY1" fmla="*/ 0 h 261938"/>
              <a:gd name="connsiteX2" fmla="*/ 4921873 w 5073356"/>
              <a:gd name="connsiteY2" fmla="*/ 215495 h 261938"/>
              <a:gd name="connsiteX3" fmla="*/ 0 w 5073356"/>
              <a:gd name="connsiteY3" fmla="*/ 261938 h 261938"/>
              <a:gd name="connsiteX4" fmla="*/ 156131 w 5073356"/>
              <a:gd name="connsiteY4" fmla="*/ 10164 h 261938"/>
              <a:gd name="connsiteX0" fmla="*/ 156131 w 5073356"/>
              <a:gd name="connsiteY0" fmla="*/ 10164 h 261938"/>
              <a:gd name="connsiteX1" fmla="*/ 5073356 w 5073356"/>
              <a:gd name="connsiteY1" fmla="*/ 0 h 261938"/>
              <a:gd name="connsiteX2" fmla="*/ 4912259 w 5073356"/>
              <a:gd name="connsiteY2" fmla="*/ 252531 h 261938"/>
              <a:gd name="connsiteX3" fmla="*/ 0 w 5073356"/>
              <a:gd name="connsiteY3" fmla="*/ 261938 h 261938"/>
              <a:gd name="connsiteX4" fmla="*/ 156131 w 5073356"/>
              <a:gd name="connsiteY4" fmla="*/ 10164 h 261938"/>
              <a:gd name="connsiteX0" fmla="*/ 176754 w 5073356"/>
              <a:gd name="connsiteY0" fmla="*/ 12110 h 261938"/>
              <a:gd name="connsiteX1" fmla="*/ 5073356 w 5073356"/>
              <a:gd name="connsiteY1" fmla="*/ 0 h 261938"/>
              <a:gd name="connsiteX2" fmla="*/ 4912259 w 5073356"/>
              <a:gd name="connsiteY2" fmla="*/ 252531 h 261938"/>
              <a:gd name="connsiteX3" fmla="*/ 0 w 5073356"/>
              <a:gd name="connsiteY3" fmla="*/ 261938 h 261938"/>
              <a:gd name="connsiteX4" fmla="*/ 176754 w 5073356"/>
              <a:gd name="connsiteY4" fmla="*/ 12110 h 261938"/>
              <a:gd name="connsiteX0" fmla="*/ 178265 w 5074867"/>
              <a:gd name="connsiteY0" fmla="*/ 12110 h 252531"/>
              <a:gd name="connsiteX1" fmla="*/ 5074867 w 5074867"/>
              <a:gd name="connsiteY1" fmla="*/ 0 h 252531"/>
              <a:gd name="connsiteX2" fmla="*/ 4913770 w 5074867"/>
              <a:gd name="connsiteY2" fmla="*/ 252531 h 252531"/>
              <a:gd name="connsiteX3" fmla="*/ 0 w 5074867"/>
              <a:gd name="connsiteY3" fmla="*/ 252004 h 252531"/>
              <a:gd name="connsiteX4" fmla="*/ 178265 w 5074867"/>
              <a:gd name="connsiteY4" fmla="*/ 12110 h 252531"/>
              <a:gd name="connsiteX0" fmla="*/ 169085 w 5074867"/>
              <a:gd name="connsiteY0" fmla="*/ 18588 h 252531"/>
              <a:gd name="connsiteX1" fmla="*/ 5074867 w 5074867"/>
              <a:gd name="connsiteY1" fmla="*/ 0 h 252531"/>
              <a:gd name="connsiteX2" fmla="*/ 4913770 w 5074867"/>
              <a:gd name="connsiteY2" fmla="*/ 252531 h 252531"/>
              <a:gd name="connsiteX3" fmla="*/ 0 w 5074867"/>
              <a:gd name="connsiteY3" fmla="*/ 252004 h 252531"/>
              <a:gd name="connsiteX4" fmla="*/ 169085 w 5074867"/>
              <a:gd name="connsiteY4" fmla="*/ 18588 h 252531"/>
              <a:gd name="connsiteX0" fmla="*/ 164873 w 5074867"/>
              <a:gd name="connsiteY0" fmla="*/ 24312 h 252531"/>
              <a:gd name="connsiteX1" fmla="*/ 5074867 w 5074867"/>
              <a:gd name="connsiteY1" fmla="*/ 0 h 252531"/>
              <a:gd name="connsiteX2" fmla="*/ 4913770 w 5074867"/>
              <a:gd name="connsiteY2" fmla="*/ 252531 h 252531"/>
              <a:gd name="connsiteX3" fmla="*/ 0 w 5074867"/>
              <a:gd name="connsiteY3" fmla="*/ 252004 h 252531"/>
              <a:gd name="connsiteX4" fmla="*/ 164873 w 5074867"/>
              <a:gd name="connsiteY4" fmla="*/ 24312 h 25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4867" h="252531">
                <a:moveTo>
                  <a:pt x="164873" y="24312"/>
                </a:moveTo>
                <a:lnTo>
                  <a:pt x="5074867" y="0"/>
                </a:lnTo>
                <a:lnTo>
                  <a:pt x="4913770" y="252531"/>
                </a:lnTo>
                <a:lnTo>
                  <a:pt x="0" y="252004"/>
                </a:lnTo>
                <a:lnTo>
                  <a:pt x="164873" y="24312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endParaRPr lang="de-DE" sz="1662" dirty="0"/>
          </a:p>
        </p:txBody>
      </p:sp>
      <p:sp>
        <p:nvSpPr>
          <p:cNvPr id="6" name="Cube 5"/>
          <p:cNvSpPr/>
          <p:nvPr/>
        </p:nvSpPr>
        <p:spPr>
          <a:xfrm>
            <a:off x="1064568" y="4233089"/>
            <a:ext cx="4652308" cy="856726"/>
          </a:xfrm>
          <a:prstGeom prst="cube">
            <a:avLst>
              <a:gd name="adj" fmla="val 2082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 sz="1662" dirty="0"/>
          </a:p>
        </p:txBody>
      </p:sp>
    </p:spTree>
    <p:extLst>
      <p:ext uri="{BB962C8B-B14F-4D97-AF65-F5344CB8AC3E}">
        <p14:creationId xmlns:p14="http://schemas.microsoft.com/office/powerpoint/2010/main" val="69505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2536038" y="2805398"/>
            <a:ext cx="4818462" cy="33230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62" dirty="0">
                <a:latin typeface="Arial" panose="020B0604020202020204" pitchFamily="34" charset="0"/>
                <a:cs typeface="Arial" panose="020B0604020202020204" pitchFamily="34" charset="0"/>
              </a:rPr>
              <a:t>Styroporplatte</a:t>
            </a:r>
          </a:p>
        </p:txBody>
      </p:sp>
      <p:sp>
        <p:nvSpPr>
          <p:cNvPr id="4" name="Rechteck 3"/>
          <p:cNvSpPr/>
          <p:nvPr/>
        </p:nvSpPr>
        <p:spPr>
          <a:xfrm>
            <a:off x="2536038" y="2095774"/>
            <a:ext cx="4818462" cy="6646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6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Styrodurplatte</a:t>
            </a:r>
            <a:r>
              <a:rPr lang="de-DE" sz="1662" dirty="0" smtClean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de-DE" sz="166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2536038" y="2776477"/>
            <a:ext cx="481846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7444369" y="2612058"/>
            <a:ext cx="1035861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62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Klebung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Übersicht des Aufbaues (seitliche Ansicht</a:t>
            </a:r>
            <a:r>
              <a:rPr lang="de-DE" dirty="0" smtClean="0"/>
              <a:t>)</a:t>
            </a:r>
            <a:endParaRPr lang="de-DE" sz="1477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A8C7-A4CB-41D2-BC9F-8FC23E925D6E}" type="datetime1">
              <a:rPr lang="de-DE" smtClean="0"/>
              <a:t>28.08.2018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1200"/>
              <a:t>Nur zu </a:t>
            </a:r>
            <a:r>
              <a:rPr lang="de-DE" sz="1200" smtClean="0"/>
              <a:t>Orientierung.</a:t>
            </a:r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Aufsicht bestückte Kiste</a:t>
            </a:r>
            <a:endParaRPr lang="de-DE" dirty="0"/>
          </a:p>
        </p:txBody>
      </p:sp>
      <p:pic>
        <p:nvPicPr>
          <p:cNvPr id="4" name="Bildplatzhalter 3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" b="5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0560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Modellkarten</a:t>
            </a:r>
            <a:endParaRPr lang="de-DE" sz="12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28.08.2018</a:t>
            </a:fld>
            <a:endParaRPr lang="de-DE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Diese Folie einseitig ausdrucken, laminieren, und an der Markierung (rote Linie zuerst) schneiden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>
            <a:off x="2998882" y="1652634"/>
            <a:ext cx="914400" cy="9144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+</a:t>
            </a:r>
            <a:endParaRPr kumimoji="0" lang="de-DE" sz="7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169988" y="1658750"/>
            <a:ext cx="914400" cy="9144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+</a:t>
            </a:r>
            <a:endParaRPr kumimoji="0" lang="de-DE" sz="7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2084482" y="1658750"/>
            <a:ext cx="914400" cy="9144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+</a:t>
            </a:r>
            <a:endParaRPr kumimoji="0" lang="de-DE" sz="7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5739614" y="1652634"/>
            <a:ext cx="914400" cy="9144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+</a:t>
            </a:r>
            <a:endParaRPr kumimoji="0" lang="de-DE" sz="7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4825214" y="1652634"/>
            <a:ext cx="914400" cy="9144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+</a:t>
            </a:r>
            <a:endParaRPr kumimoji="0" lang="de-DE" sz="7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3907566" y="1658612"/>
            <a:ext cx="914400" cy="9144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+</a:t>
            </a:r>
            <a:endParaRPr kumimoji="0" lang="de-DE" sz="7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9" name="Gruppieren 28"/>
          <p:cNvGrpSpPr/>
          <p:nvPr/>
        </p:nvGrpSpPr>
        <p:grpSpPr>
          <a:xfrm>
            <a:off x="385543" y="1475681"/>
            <a:ext cx="7117916" cy="369332"/>
            <a:chOff x="819150" y="2109830"/>
            <a:chExt cx="7507550" cy="369332"/>
          </a:xfrm>
        </p:grpSpPr>
        <p:cxnSp>
          <p:nvCxnSpPr>
            <p:cNvPr id="30" name="Gerader Verbinder 29"/>
            <p:cNvCxnSpPr/>
            <p:nvPr/>
          </p:nvCxnSpPr>
          <p:spPr>
            <a:xfrm>
              <a:off x="819150" y="2294497"/>
              <a:ext cx="7200000" cy="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feld 30"/>
            <p:cNvSpPr txBox="1"/>
            <p:nvPr/>
          </p:nvSpPr>
          <p:spPr>
            <a:xfrm rot="10800000">
              <a:off x="7729631" y="2109830"/>
              <a:ext cx="597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Wingdings" panose="05000000000000000000" pitchFamily="2" charset="2"/>
                </a:rPr>
                <a:t></a:t>
              </a: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385543" y="2410709"/>
            <a:ext cx="7117916" cy="369332"/>
            <a:chOff x="819150" y="2109830"/>
            <a:chExt cx="7507550" cy="369332"/>
          </a:xfrm>
        </p:grpSpPr>
        <p:cxnSp>
          <p:nvCxnSpPr>
            <p:cNvPr id="33" name="Gerader Verbinder 32"/>
            <p:cNvCxnSpPr/>
            <p:nvPr/>
          </p:nvCxnSpPr>
          <p:spPr>
            <a:xfrm>
              <a:off x="819150" y="2294497"/>
              <a:ext cx="7200000" cy="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feld 33"/>
            <p:cNvSpPr txBox="1"/>
            <p:nvPr/>
          </p:nvSpPr>
          <p:spPr>
            <a:xfrm rot="10800000">
              <a:off x="7729631" y="2109830"/>
              <a:ext cx="597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Wingdings" panose="05000000000000000000" pitchFamily="2" charset="2"/>
                </a:rPr>
                <a:t></a:t>
              </a: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5" name="Gruppieren 34"/>
          <p:cNvGrpSpPr>
            <a:grpSpLocks/>
          </p:cNvGrpSpPr>
          <p:nvPr/>
        </p:nvGrpSpPr>
        <p:grpSpPr>
          <a:xfrm>
            <a:off x="974195" y="1358152"/>
            <a:ext cx="400110" cy="1963405"/>
            <a:chOff x="902415" y="2001831"/>
            <a:chExt cx="363739" cy="2324136"/>
          </a:xfrm>
        </p:grpSpPr>
        <p:sp>
          <p:nvSpPr>
            <p:cNvPr id="36" name="Textfeld 35"/>
            <p:cNvSpPr txBox="1"/>
            <p:nvPr/>
          </p:nvSpPr>
          <p:spPr>
            <a:xfrm rot="16200000">
              <a:off x="1013969" y="4073782"/>
              <a:ext cx="140631" cy="3637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Wingdings" panose="05000000000000000000" pitchFamily="2" charset="2"/>
                </a:rPr>
                <a:t></a:t>
              </a:r>
              <a:endPara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37" name="Gerader Verbinder 36"/>
            <p:cNvCxnSpPr/>
            <p:nvPr/>
          </p:nvCxnSpPr>
          <p:spPr>
            <a:xfrm>
              <a:off x="1075816" y="200183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pieren 37"/>
          <p:cNvGrpSpPr>
            <a:grpSpLocks/>
          </p:cNvGrpSpPr>
          <p:nvPr/>
        </p:nvGrpSpPr>
        <p:grpSpPr>
          <a:xfrm>
            <a:off x="1881179" y="1358152"/>
            <a:ext cx="400110" cy="1963405"/>
            <a:chOff x="902415" y="2001831"/>
            <a:chExt cx="363739" cy="2324136"/>
          </a:xfrm>
        </p:grpSpPr>
        <p:sp>
          <p:nvSpPr>
            <p:cNvPr id="39" name="Textfeld 38"/>
            <p:cNvSpPr txBox="1"/>
            <p:nvPr/>
          </p:nvSpPr>
          <p:spPr>
            <a:xfrm rot="16200000">
              <a:off x="1013969" y="4073782"/>
              <a:ext cx="140631" cy="3637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Wingdings" panose="05000000000000000000" pitchFamily="2" charset="2"/>
                </a:rPr>
                <a:t></a:t>
              </a:r>
              <a:endPara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40" name="Gerader Verbinder 39"/>
            <p:cNvCxnSpPr/>
            <p:nvPr/>
          </p:nvCxnSpPr>
          <p:spPr>
            <a:xfrm>
              <a:off x="1075816" y="200183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uppieren 40"/>
          <p:cNvGrpSpPr>
            <a:grpSpLocks/>
          </p:cNvGrpSpPr>
          <p:nvPr/>
        </p:nvGrpSpPr>
        <p:grpSpPr>
          <a:xfrm>
            <a:off x="2821776" y="1358152"/>
            <a:ext cx="400110" cy="1963405"/>
            <a:chOff x="902415" y="2001831"/>
            <a:chExt cx="363739" cy="2324136"/>
          </a:xfrm>
        </p:grpSpPr>
        <p:sp>
          <p:nvSpPr>
            <p:cNvPr id="42" name="Textfeld 41"/>
            <p:cNvSpPr txBox="1"/>
            <p:nvPr/>
          </p:nvSpPr>
          <p:spPr>
            <a:xfrm rot="16200000">
              <a:off x="1013969" y="4073782"/>
              <a:ext cx="140631" cy="3637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Wingdings" panose="05000000000000000000" pitchFamily="2" charset="2"/>
                </a:rPr>
                <a:t></a:t>
              </a:r>
              <a:endPara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43" name="Gerader Verbinder 42"/>
            <p:cNvCxnSpPr/>
            <p:nvPr/>
          </p:nvCxnSpPr>
          <p:spPr>
            <a:xfrm>
              <a:off x="1075816" y="200183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uppieren 43"/>
          <p:cNvGrpSpPr>
            <a:grpSpLocks/>
          </p:cNvGrpSpPr>
          <p:nvPr/>
        </p:nvGrpSpPr>
        <p:grpSpPr>
          <a:xfrm>
            <a:off x="3727306" y="1358703"/>
            <a:ext cx="400110" cy="1963405"/>
            <a:chOff x="902415" y="2001831"/>
            <a:chExt cx="363739" cy="2324136"/>
          </a:xfrm>
        </p:grpSpPr>
        <p:sp>
          <p:nvSpPr>
            <p:cNvPr id="45" name="Textfeld 44"/>
            <p:cNvSpPr txBox="1"/>
            <p:nvPr/>
          </p:nvSpPr>
          <p:spPr>
            <a:xfrm rot="16200000">
              <a:off x="1013969" y="4073782"/>
              <a:ext cx="140631" cy="3637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Wingdings" panose="05000000000000000000" pitchFamily="2" charset="2"/>
                </a:rPr>
                <a:t></a:t>
              </a:r>
              <a:endPara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46" name="Gerader Verbinder 45"/>
            <p:cNvCxnSpPr/>
            <p:nvPr/>
          </p:nvCxnSpPr>
          <p:spPr>
            <a:xfrm>
              <a:off x="1075816" y="200183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uppieren 46"/>
          <p:cNvGrpSpPr>
            <a:grpSpLocks/>
          </p:cNvGrpSpPr>
          <p:nvPr/>
        </p:nvGrpSpPr>
        <p:grpSpPr>
          <a:xfrm>
            <a:off x="4619985" y="1358703"/>
            <a:ext cx="400110" cy="1963405"/>
            <a:chOff x="902415" y="2001831"/>
            <a:chExt cx="363739" cy="2324136"/>
          </a:xfrm>
        </p:grpSpPr>
        <p:sp>
          <p:nvSpPr>
            <p:cNvPr id="48" name="Textfeld 47"/>
            <p:cNvSpPr txBox="1"/>
            <p:nvPr/>
          </p:nvSpPr>
          <p:spPr>
            <a:xfrm rot="16200000">
              <a:off x="1013969" y="4073782"/>
              <a:ext cx="140631" cy="3637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Wingdings" panose="05000000000000000000" pitchFamily="2" charset="2"/>
                </a:rPr>
                <a:t></a:t>
              </a:r>
              <a:endPara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49" name="Gerader Verbinder 48"/>
            <p:cNvCxnSpPr/>
            <p:nvPr/>
          </p:nvCxnSpPr>
          <p:spPr>
            <a:xfrm>
              <a:off x="1075816" y="200183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uppieren 49"/>
          <p:cNvGrpSpPr>
            <a:grpSpLocks/>
          </p:cNvGrpSpPr>
          <p:nvPr/>
        </p:nvGrpSpPr>
        <p:grpSpPr>
          <a:xfrm>
            <a:off x="5553006" y="1359856"/>
            <a:ext cx="400110" cy="1963405"/>
            <a:chOff x="902415" y="2001831"/>
            <a:chExt cx="363739" cy="2324136"/>
          </a:xfrm>
        </p:grpSpPr>
        <p:sp>
          <p:nvSpPr>
            <p:cNvPr id="51" name="Textfeld 50"/>
            <p:cNvSpPr txBox="1"/>
            <p:nvPr/>
          </p:nvSpPr>
          <p:spPr>
            <a:xfrm rot="16200000">
              <a:off x="1013969" y="4073782"/>
              <a:ext cx="140631" cy="3637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Wingdings" panose="05000000000000000000" pitchFamily="2" charset="2"/>
                </a:rPr>
                <a:t></a:t>
              </a:r>
              <a:endPara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52" name="Gerader Verbinder 51"/>
            <p:cNvCxnSpPr/>
            <p:nvPr/>
          </p:nvCxnSpPr>
          <p:spPr>
            <a:xfrm>
              <a:off x="1075816" y="200183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uppieren 52"/>
          <p:cNvGrpSpPr>
            <a:grpSpLocks/>
          </p:cNvGrpSpPr>
          <p:nvPr/>
        </p:nvGrpSpPr>
        <p:grpSpPr>
          <a:xfrm>
            <a:off x="6458667" y="1358152"/>
            <a:ext cx="400110" cy="1963405"/>
            <a:chOff x="902415" y="2001831"/>
            <a:chExt cx="363739" cy="2324136"/>
          </a:xfrm>
        </p:grpSpPr>
        <p:sp>
          <p:nvSpPr>
            <p:cNvPr id="54" name="Textfeld 53"/>
            <p:cNvSpPr txBox="1"/>
            <p:nvPr/>
          </p:nvSpPr>
          <p:spPr>
            <a:xfrm rot="16200000">
              <a:off x="1013969" y="4073782"/>
              <a:ext cx="140631" cy="3637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Wingdings" panose="05000000000000000000" pitchFamily="2" charset="2"/>
                </a:rPr>
                <a:t></a:t>
              </a:r>
              <a:endPara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55" name="Gerader Verbinder 54"/>
            <p:cNvCxnSpPr/>
            <p:nvPr/>
          </p:nvCxnSpPr>
          <p:spPr>
            <a:xfrm>
              <a:off x="1075816" y="200183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uppieren 55"/>
          <p:cNvGrpSpPr/>
          <p:nvPr/>
        </p:nvGrpSpPr>
        <p:grpSpPr>
          <a:xfrm>
            <a:off x="135449" y="3242537"/>
            <a:ext cx="9627115" cy="369332"/>
            <a:chOff x="819150" y="2109830"/>
            <a:chExt cx="7507550" cy="369332"/>
          </a:xfrm>
        </p:grpSpPr>
        <p:cxnSp>
          <p:nvCxnSpPr>
            <p:cNvPr id="57" name="Gerader Verbinder 56"/>
            <p:cNvCxnSpPr/>
            <p:nvPr/>
          </p:nvCxnSpPr>
          <p:spPr>
            <a:xfrm>
              <a:off x="819150" y="2294497"/>
              <a:ext cx="7200000" cy="0"/>
            </a:xfrm>
            <a:prstGeom prst="line">
              <a:avLst/>
            </a:prstGeom>
            <a:ln w="6350">
              <a:solidFill>
                <a:schemeClr val="accent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feld 57"/>
            <p:cNvSpPr txBox="1"/>
            <p:nvPr/>
          </p:nvSpPr>
          <p:spPr>
            <a:xfrm rot="10800000">
              <a:off x="7729631" y="2109830"/>
              <a:ext cx="59706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Wingdings" panose="05000000000000000000" pitchFamily="2" charset="2"/>
                </a:rPr>
                <a:t></a:t>
              </a: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9" name="Gruppieren 58"/>
          <p:cNvGrpSpPr/>
          <p:nvPr/>
        </p:nvGrpSpPr>
        <p:grpSpPr>
          <a:xfrm>
            <a:off x="386743" y="3776786"/>
            <a:ext cx="9254798" cy="369332"/>
            <a:chOff x="819150" y="2109830"/>
            <a:chExt cx="7507550" cy="369332"/>
          </a:xfrm>
        </p:grpSpPr>
        <p:cxnSp>
          <p:nvCxnSpPr>
            <p:cNvPr id="60" name="Gerader Verbinder 59"/>
            <p:cNvCxnSpPr/>
            <p:nvPr/>
          </p:nvCxnSpPr>
          <p:spPr>
            <a:xfrm>
              <a:off x="819150" y="2294497"/>
              <a:ext cx="7200000" cy="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feld 60"/>
            <p:cNvSpPr txBox="1"/>
            <p:nvPr/>
          </p:nvSpPr>
          <p:spPr>
            <a:xfrm rot="10800000">
              <a:off x="7729631" y="2109830"/>
              <a:ext cx="597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Wingdings" panose="05000000000000000000" pitchFamily="2" charset="2"/>
                </a:rPr>
                <a:t></a:t>
              </a: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62" name="Gruppieren 61"/>
          <p:cNvGrpSpPr/>
          <p:nvPr/>
        </p:nvGrpSpPr>
        <p:grpSpPr>
          <a:xfrm>
            <a:off x="386743" y="4729677"/>
            <a:ext cx="9254798" cy="369332"/>
            <a:chOff x="819150" y="2109830"/>
            <a:chExt cx="7507550" cy="369332"/>
          </a:xfrm>
        </p:grpSpPr>
        <p:cxnSp>
          <p:nvCxnSpPr>
            <p:cNvPr id="63" name="Gerader Verbinder 62"/>
            <p:cNvCxnSpPr/>
            <p:nvPr/>
          </p:nvCxnSpPr>
          <p:spPr>
            <a:xfrm>
              <a:off x="819150" y="2294497"/>
              <a:ext cx="7200000" cy="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feld 63"/>
            <p:cNvSpPr txBox="1"/>
            <p:nvPr/>
          </p:nvSpPr>
          <p:spPr>
            <a:xfrm rot="10800000">
              <a:off x="7729631" y="2109830"/>
              <a:ext cx="597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Wingdings" panose="05000000000000000000" pitchFamily="2" charset="2"/>
                </a:rPr>
                <a:t></a:t>
              </a: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cxnSp>
        <p:nvCxnSpPr>
          <p:cNvPr id="65" name="Gerade Verbindung mit Pfeil 64"/>
          <p:cNvCxnSpPr/>
          <p:nvPr/>
        </p:nvCxnSpPr>
        <p:spPr>
          <a:xfrm>
            <a:off x="1184734" y="4455713"/>
            <a:ext cx="2088232" cy="0"/>
          </a:xfrm>
          <a:prstGeom prst="straightConnector1">
            <a:avLst/>
          </a:prstGeom>
          <a:ln w="1270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/>
          <p:nvPr/>
        </p:nvCxnSpPr>
        <p:spPr>
          <a:xfrm>
            <a:off x="3385025" y="4455713"/>
            <a:ext cx="2088232" cy="0"/>
          </a:xfrm>
          <a:prstGeom prst="straightConnector1">
            <a:avLst/>
          </a:prstGeom>
          <a:ln w="1270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/>
          <p:nvPr/>
        </p:nvCxnSpPr>
        <p:spPr>
          <a:xfrm>
            <a:off x="5578397" y="4455713"/>
            <a:ext cx="2088232" cy="0"/>
          </a:xfrm>
          <a:prstGeom prst="straightConnector1">
            <a:avLst/>
          </a:prstGeom>
          <a:ln w="1270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uppieren 67"/>
          <p:cNvGrpSpPr>
            <a:grpSpLocks/>
          </p:cNvGrpSpPr>
          <p:nvPr/>
        </p:nvGrpSpPr>
        <p:grpSpPr>
          <a:xfrm>
            <a:off x="947603" y="3635272"/>
            <a:ext cx="400110" cy="3027724"/>
            <a:chOff x="902415" y="2001831"/>
            <a:chExt cx="363739" cy="2324136"/>
          </a:xfrm>
        </p:grpSpPr>
        <p:sp>
          <p:nvSpPr>
            <p:cNvPr id="69" name="Textfeld 68"/>
            <p:cNvSpPr txBox="1"/>
            <p:nvPr/>
          </p:nvSpPr>
          <p:spPr>
            <a:xfrm rot="16200000">
              <a:off x="1013969" y="4073782"/>
              <a:ext cx="140631" cy="3637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Wingdings" panose="05000000000000000000" pitchFamily="2" charset="2"/>
                </a:rPr>
                <a:t></a:t>
              </a:r>
              <a:endPara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70" name="Gerader Verbinder 69"/>
            <p:cNvCxnSpPr/>
            <p:nvPr/>
          </p:nvCxnSpPr>
          <p:spPr>
            <a:xfrm>
              <a:off x="1075816" y="200183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uppieren 70"/>
          <p:cNvGrpSpPr>
            <a:grpSpLocks/>
          </p:cNvGrpSpPr>
          <p:nvPr/>
        </p:nvGrpSpPr>
        <p:grpSpPr>
          <a:xfrm>
            <a:off x="3145941" y="3635272"/>
            <a:ext cx="400110" cy="3027724"/>
            <a:chOff x="902415" y="2001831"/>
            <a:chExt cx="363739" cy="2324136"/>
          </a:xfrm>
        </p:grpSpPr>
        <p:sp>
          <p:nvSpPr>
            <p:cNvPr id="72" name="Textfeld 71"/>
            <p:cNvSpPr txBox="1"/>
            <p:nvPr/>
          </p:nvSpPr>
          <p:spPr>
            <a:xfrm rot="16200000">
              <a:off x="1013969" y="4073782"/>
              <a:ext cx="140631" cy="3637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Wingdings" panose="05000000000000000000" pitchFamily="2" charset="2"/>
                </a:rPr>
                <a:t></a:t>
              </a:r>
              <a:endPara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73" name="Gerader Verbinder 72"/>
            <p:cNvCxnSpPr/>
            <p:nvPr/>
          </p:nvCxnSpPr>
          <p:spPr>
            <a:xfrm>
              <a:off x="1075816" y="200183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uppieren 73"/>
          <p:cNvGrpSpPr>
            <a:grpSpLocks/>
          </p:cNvGrpSpPr>
          <p:nvPr/>
        </p:nvGrpSpPr>
        <p:grpSpPr>
          <a:xfrm>
            <a:off x="5330189" y="3635272"/>
            <a:ext cx="400110" cy="3027724"/>
            <a:chOff x="902415" y="2001831"/>
            <a:chExt cx="363739" cy="2324136"/>
          </a:xfrm>
        </p:grpSpPr>
        <p:sp>
          <p:nvSpPr>
            <p:cNvPr id="75" name="Textfeld 74"/>
            <p:cNvSpPr txBox="1"/>
            <p:nvPr/>
          </p:nvSpPr>
          <p:spPr>
            <a:xfrm rot="16200000">
              <a:off x="1013969" y="4073782"/>
              <a:ext cx="140631" cy="3637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Wingdings" panose="05000000000000000000" pitchFamily="2" charset="2"/>
                </a:rPr>
                <a:t></a:t>
              </a:r>
              <a:endPara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76" name="Gerader Verbinder 75"/>
            <p:cNvCxnSpPr/>
            <p:nvPr/>
          </p:nvCxnSpPr>
          <p:spPr>
            <a:xfrm>
              <a:off x="1075816" y="200183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uppieren 76"/>
          <p:cNvGrpSpPr>
            <a:grpSpLocks/>
          </p:cNvGrpSpPr>
          <p:nvPr/>
        </p:nvGrpSpPr>
        <p:grpSpPr>
          <a:xfrm>
            <a:off x="7524720" y="3635272"/>
            <a:ext cx="400110" cy="3027724"/>
            <a:chOff x="902415" y="2001831"/>
            <a:chExt cx="363739" cy="2324136"/>
          </a:xfrm>
        </p:grpSpPr>
        <p:sp>
          <p:nvSpPr>
            <p:cNvPr id="78" name="Textfeld 77"/>
            <p:cNvSpPr txBox="1"/>
            <p:nvPr/>
          </p:nvSpPr>
          <p:spPr>
            <a:xfrm rot="16200000">
              <a:off x="1013969" y="4073782"/>
              <a:ext cx="140631" cy="3637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Wingdings" panose="05000000000000000000" pitchFamily="2" charset="2"/>
                </a:rPr>
                <a:t></a:t>
              </a:r>
              <a:endPara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79" name="Gerader Verbinder 78"/>
            <p:cNvCxnSpPr/>
            <p:nvPr/>
          </p:nvCxnSpPr>
          <p:spPr>
            <a:xfrm>
              <a:off x="1075816" y="200183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Gerade Verbindung mit Pfeil 79"/>
          <p:cNvCxnSpPr/>
          <p:nvPr/>
        </p:nvCxnSpPr>
        <p:spPr>
          <a:xfrm>
            <a:off x="1232406" y="5374595"/>
            <a:ext cx="2088232" cy="0"/>
          </a:xfrm>
          <a:prstGeom prst="straightConnector1">
            <a:avLst/>
          </a:prstGeom>
          <a:ln w="1270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80"/>
          <p:cNvCxnSpPr/>
          <p:nvPr/>
        </p:nvCxnSpPr>
        <p:spPr>
          <a:xfrm>
            <a:off x="3432697" y="5374595"/>
            <a:ext cx="2088232" cy="0"/>
          </a:xfrm>
          <a:prstGeom prst="straightConnector1">
            <a:avLst/>
          </a:prstGeom>
          <a:ln w="1270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/>
          <p:cNvCxnSpPr/>
          <p:nvPr/>
        </p:nvCxnSpPr>
        <p:spPr>
          <a:xfrm>
            <a:off x="5626069" y="5374595"/>
            <a:ext cx="2088232" cy="0"/>
          </a:xfrm>
          <a:prstGeom prst="straightConnector1">
            <a:avLst/>
          </a:prstGeom>
          <a:ln w="1270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uppieren 82"/>
          <p:cNvGrpSpPr/>
          <p:nvPr/>
        </p:nvGrpSpPr>
        <p:grpSpPr>
          <a:xfrm>
            <a:off x="392696" y="5657334"/>
            <a:ext cx="9254798" cy="369332"/>
            <a:chOff x="819150" y="2109830"/>
            <a:chExt cx="7507550" cy="369332"/>
          </a:xfrm>
        </p:grpSpPr>
        <p:cxnSp>
          <p:nvCxnSpPr>
            <p:cNvPr id="84" name="Gerader Verbinder 83"/>
            <p:cNvCxnSpPr/>
            <p:nvPr/>
          </p:nvCxnSpPr>
          <p:spPr>
            <a:xfrm>
              <a:off x="819150" y="2294497"/>
              <a:ext cx="7200000" cy="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feld 84"/>
            <p:cNvSpPr txBox="1"/>
            <p:nvPr/>
          </p:nvSpPr>
          <p:spPr>
            <a:xfrm rot="10800000">
              <a:off x="7729631" y="2109830"/>
              <a:ext cx="597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Wingdings" panose="05000000000000000000" pitchFamily="2" charset="2"/>
                </a:rPr>
                <a:t></a:t>
              </a: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9860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-Zinc Korrosionsschutz-S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4317" y="260767"/>
            <a:ext cx="1625743" cy="1080001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5031324" y="0"/>
            <a:ext cx="85311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00" b="1" dirty="0" smtClean="0">
                <a:cs typeface="Arial" pitchFamily="34" charset="0"/>
              </a:rPr>
              <a:t>Schritt 1</a:t>
            </a:r>
            <a:endParaRPr lang="de-DE" sz="1300" b="1" dirty="0"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87903" y="260648"/>
            <a:ext cx="2880000" cy="8925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300" dirty="0" smtClean="0">
                <a:cs typeface="Arial" pitchFamily="34" charset="0"/>
              </a:rPr>
              <a:t>Zunächst das zu verzinkende Werkstück und die so genannte Handhabe mit Klemmen an die Stromquelle anschließen.</a:t>
            </a:r>
            <a:endParaRPr lang="de-DE" sz="1300" dirty="0"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034317" y="1369854"/>
            <a:ext cx="85311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00" b="1" dirty="0" smtClean="0">
                <a:cs typeface="Arial" pitchFamily="34" charset="0"/>
              </a:rPr>
              <a:t>Schritt 2</a:t>
            </a:r>
            <a:endParaRPr lang="de-DE" sz="1300" b="1" dirty="0"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887903" y="1628800"/>
            <a:ext cx="2880000" cy="8925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300" dirty="0" smtClean="0">
                <a:cs typeface="Arial" pitchFamily="34" charset="0"/>
              </a:rPr>
              <a:t>Zwischen Handhabe und Metallstück fließt Strom, die Elektrolytflüssigkeit sorgt für die chemische Reaktion.</a:t>
            </a:r>
            <a:endParaRPr lang="de-DE" sz="1300" dirty="0">
              <a:cs typeface="Arial" pitchFamily="34" charset="0"/>
            </a:endParaRPr>
          </a:p>
        </p:txBody>
      </p:sp>
      <p:pic>
        <p:nvPicPr>
          <p:cNvPr id="7" name="Picture 4" descr="Re-Zinc Korrosionsschutz-S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4313" y="1628919"/>
            <a:ext cx="1625742" cy="1080001"/>
          </a:xfrm>
          <a:prstGeom prst="rect">
            <a:avLst/>
          </a:prstGeom>
          <a:noFill/>
        </p:spPr>
      </p:pic>
      <p:sp>
        <p:nvSpPr>
          <p:cNvPr id="8" name="Textfeld 7"/>
          <p:cNvSpPr txBox="1"/>
          <p:nvPr/>
        </p:nvSpPr>
        <p:spPr>
          <a:xfrm>
            <a:off x="6887903" y="4356114"/>
            <a:ext cx="2880000" cy="8925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300" dirty="0" smtClean="0">
                <a:cs typeface="Arial" pitchFamily="34" charset="0"/>
              </a:rPr>
              <a:t>Mit dem getränkten </a:t>
            </a:r>
            <a:r>
              <a:rPr lang="de-DE" sz="1300" dirty="0" err="1" smtClean="0">
                <a:cs typeface="Arial" pitchFamily="34" charset="0"/>
              </a:rPr>
              <a:t>Pad</a:t>
            </a:r>
            <a:r>
              <a:rPr lang="de-DE" sz="1300" dirty="0" smtClean="0">
                <a:cs typeface="Arial" pitchFamily="34" charset="0"/>
              </a:rPr>
              <a:t> gleichmäßig über das Werkstück reiben. Die Reaktion ist bald als grauer Belag sichtbar.</a:t>
            </a:r>
            <a:endParaRPr lang="de-DE" sz="1300" dirty="0">
              <a:cs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87903" y="2963462"/>
            <a:ext cx="2880000" cy="10926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300" dirty="0" smtClean="0">
                <a:cs typeface="Arial" pitchFamily="34" charset="0"/>
              </a:rPr>
              <a:t>Das Handhabe genannt Werkzeug in Elektrolyt tränken, Überflüssiges am Rand der Schale abstreifen.</a:t>
            </a:r>
          </a:p>
          <a:p>
            <a:r>
              <a:rPr lang="de-DE" sz="1300" dirty="0" smtClean="0">
                <a:cs typeface="Arial" pitchFamily="34" charset="0"/>
              </a:rPr>
              <a:t>Vorsichtig: Handschuhe nicht vergessen.</a:t>
            </a:r>
            <a:endParaRPr lang="de-DE" sz="1300" dirty="0">
              <a:cs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887903" y="5733256"/>
            <a:ext cx="2880000" cy="8925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300" dirty="0" smtClean="0">
                <a:cs typeface="Arial" pitchFamily="34" charset="0"/>
              </a:rPr>
              <a:t>Mit der großen Handhabe können auf gleiche Weise in kurzer Zeit umfangreichere Flächen verzinkt werden.</a:t>
            </a:r>
            <a:endParaRPr lang="de-DE" sz="1300" dirty="0">
              <a:cs typeface="Arial" pitchFamily="34" charset="0"/>
            </a:endParaRPr>
          </a:p>
        </p:txBody>
      </p:sp>
      <p:pic>
        <p:nvPicPr>
          <p:cNvPr id="11" name="Picture 6" descr="Re-Zinc Korrosionsschutz-Se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4316" y="2963462"/>
            <a:ext cx="1625743" cy="1080001"/>
          </a:xfrm>
          <a:prstGeom prst="rect">
            <a:avLst/>
          </a:prstGeom>
          <a:noFill/>
        </p:spPr>
      </p:pic>
      <p:pic>
        <p:nvPicPr>
          <p:cNvPr id="12" name="Picture 8" descr="Re-Zinc Korrosionsschutz-Se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34312" y="4356114"/>
            <a:ext cx="1625742" cy="1080001"/>
          </a:xfrm>
          <a:prstGeom prst="rect">
            <a:avLst/>
          </a:prstGeom>
          <a:noFill/>
        </p:spPr>
      </p:pic>
      <p:pic>
        <p:nvPicPr>
          <p:cNvPr id="13" name="Picture 10" descr="Re-Zinc Korrosionsschutz-Se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34318" y="5733375"/>
            <a:ext cx="1625749" cy="1080001"/>
          </a:xfrm>
          <a:prstGeom prst="rect">
            <a:avLst/>
          </a:prstGeom>
          <a:noFill/>
        </p:spPr>
      </p:pic>
      <p:sp>
        <p:nvSpPr>
          <p:cNvPr id="14" name="Textfeld 13"/>
          <p:cNvSpPr txBox="1"/>
          <p:nvPr/>
        </p:nvSpPr>
        <p:spPr>
          <a:xfrm>
            <a:off x="5034317" y="4099282"/>
            <a:ext cx="85311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00" b="1" dirty="0" smtClean="0">
                <a:cs typeface="Arial" pitchFamily="34" charset="0"/>
              </a:rPr>
              <a:t>Schritt 4</a:t>
            </a:r>
            <a:endParaRPr lang="de-DE" sz="1300" b="1" dirty="0">
              <a:cs typeface="Arial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034317" y="2708920"/>
            <a:ext cx="85311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00" b="1" dirty="0" smtClean="0">
                <a:cs typeface="Arial" pitchFamily="34" charset="0"/>
              </a:rPr>
              <a:t>Schritt 3</a:t>
            </a:r>
            <a:endParaRPr lang="de-DE" sz="1300" b="1" dirty="0"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034317" y="5474307"/>
            <a:ext cx="85311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00" b="1" dirty="0" smtClean="0">
                <a:cs typeface="Arial" pitchFamily="34" charset="0"/>
              </a:rPr>
              <a:t>Schritt 5</a:t>
            </a:r>
            <a:endParaRPr lang="de-DE" sz="1300" b="1" dirty="0">
              <a:cs typeface="Arial" pitchFamily="34" charset="0"/>
            </a:endParaRPr>
          </a:p>
        </p:txBody>
      </p:sp>
      <p:sp>
        <p:nvSpPr>
          <p:cNvPr id="17" name="Fußzeilenplatzhalter 17"/>
          <p:cNvSpPr txBox="1">
            <a:spLocks/>
          </p:cNvSpPr>
          <p:nvPr/>
        </p:nvSpPr>
        <p:spPr>
          <a:xfrm>
            <a:off x="6887903" y="6597352"/>
            <a:ext cx="28800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Quelle: </a:t>
            </a:r>
            <a:r>
              <a:rPr kumimoji="0" lang="de-DE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www</a:t>
            </a:r>
            <a:r>
              <a:rPr kumimoji="0" lang="de-DE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. motoradonline.de  </a:t>
            </a:r>
            <a:r>
              <a:rPr kumimoji="0" lang="de-DE" sz="105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de-DE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Foto: </a:t>
            </a:r>
            <a:r>
              <a:rPr kumimoji="0" lang="de-DE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Sdun</a:t>
            </a: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5538718"/>
            <a:ext cx="4896000" cy="33855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1600" b="1" dirty="0" smtClean="0">
                <a:ea typeface="Tahoma" panose="020B0604030504040204" pitchFamily="34" charset="0"/>
                <a:cs typeface="Tahoma" panose="020B0604030504040204" pitchFamily="34" charset="0"/>
              </a:rPr>
              <a:t>Wie funktioniert das eigentlich?</a:t>
            </a: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0" y="188640"/>
            <a:ext cx="4896000" cy="58477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1" i="0" u="none" strike="noStrike" cap="none" normalizeH="0" baseline="0" dirty="0" smtClean="0">
                <a:ln>
                  <a:noFill/>
                </a:ln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Im Internet</a:t>
            </a:r>
            <a:r>
              <a:rPr kumimoji="0" lang="de-DE" altLang="de-DE" sz="1600" b="1" i="0" u="none" strike="noStrike" cap="none" normalizeH="0" dirty="0" smtClean="0">
                <a:ln>
                  <a:noFill/>
                </a:ln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findest du Werbung für folgendes Rostschutz-Set</a:t>
            </a:r>
            <a:r>
              <a:rPr kumimoji="0" lang="de-DE" altLang="de-DE" sz="1600" b="1" i="0" u="none" strike="noStrike" cap="none" normalizeH="0" baseline="0" dirty="0" smtClean="0">
                <a:ln>
                  <a:noFill/>
                </a:ln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:</a:t>
            </a:r>
            <a:endParaRPr kumimoji="0" lang="de-DE" altLang="de-DE" sz="1600" b="0" i="0" u="none" strike="noStrike" cap="none" normalizeH="0" baseline="0" dirty="0" smtClean="0">
              <a:ln>
                <a:noFill/>
              </a:ln>
              <a:effectLst/>
              <a:ea typeface="Times New Roman" panose="02020603050405020304" pitchFamily="18" charset="0"/>
            </a:endParaRPr>
          </a:p>
        </p:txBody>
      </p:sp>
      <p:pic>
        <p:nvPicPr>
          <p:cNvPr id="20" name="Picture 1" descr="Re-Zinc Korrosionsschutz-Set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80" y="956332"/>
            <a:ext cx="4081578" cy="305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hteck 20"/>
          <p:cNvSpPr/>
          <p:nvPr/>
        </p:nvSpPr>
        <p:spPr>
          <a:xfrm>
            <a:off x="8776" y="908720"/>
            <a:ext cx="4896000" cy="439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1653108" y="3968477"/>
            <a:ext cx="17343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bg1">
                    <a:lumMod val="85000"/>
                  </a:schemeClr>
                </a:solidFill>
                <a:cs typeface="Arial" panose="020B0604020202020204" pitchFamily="34" charset="0"/>
              </a:rPr>
              <a:t>www.motoradonline.de</a:t>
            </a:r>
            <a:endParaRPr lang="de-DE" sz="1200" dirty="0">
              <a:solidFill>
                <a:schemeClr val="bg1">
                  <a:lumMod val="8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04780" y="4284687"/>
            <a:ext cx="483097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Die Firma Theo </a:t>
            </a:r>
            <a:r>
              <a:rPr lang="de-DE" sz="12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Förch</a:t>
            </a:r>
            <a:r>
              <a:rPr lang="de-DE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 GmbH&amp;CO.KG bietet dieses Korrosions-schutz-Set für etwa 500 € im Internet an.</a:t>
            </a:r>
          </a:p>
          <a:p>
            <a:r>
              <a:rPr lang="de-DE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Nach Herstellerangaben lässt sich Re-Zink nicht nur für Reparaturen verwenden, sondern auch zum Schutz von rostgefährdeten Teilen.</a:t>
            </a:r>
          </a:p>
          <a:p>
            <a:pPr algn="ctr"/>
            <a:endParaRPr lang="de-DE" sz="2000" b="1" dirty="0" smtClean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663097"/>
      </p:ext>
    </p:extLst>
  </p:cSld>
  <p:clrMapOvr>
    <a:masterClrMapping/>
  </p:clrMapOvr>
</p:sld>
</file>

<file path=ppt/theme/theme1.xml><?xml version="1.0" encoding="utf-8"?>
<a:theme xmlns:a="http://schemas.openxmlformats.org/drawingml/2006/main" name="Bauplan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</Words>
  <Application>Microsoft Office PowerPoint</Application>
  <PresentationFormat>A4-Papier (210 x 297 mm)</PresentationFormat>
  <Paragraphs>100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Wingdings</vt:lpstr>
      <vt:lpstr>Bauplan</vt:lpstr>
      <vt:lpstr>Umriss Styropor- und Styrodur-Platte</vt:lpstr>
      <vt:lpstr>Styrodur-Platte 1 (Grundriss-Darstellung)</vt:lpstr>
      <vt:lpstr>Gelbe Rechtecke</vt:lpstr>
      <vt:lpstr>Magenta Rechteck</vt:lpstr>
      <vt:lpstr>Übersicht des Aufbaues (seitliche Ansicht)</vt:lpstr>
      <vt:lpstr>Aufsicht bestückte Kiste</vt:lpstr>
      <vt:lpstr>Modellkarten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Regina</dc:creator>
  <cp:lastModifiedBy>Regina</cp:lastModifiedBy>
  <cp:revision>148</cp:revision>
  <cp:lastPrinted>2016-10-18T08:30:07Z</cp:lastPrinted>
  <dcterms:created xsi:type="dcterms:W3CDTF">2015-09-22T07:49:57Z</dcterms:created>
  <dcterms:modified xsi:type="dcterms:W3CDTF">2018-08-28T07:46:39Z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