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9" r:id="rId2"/>
    <p:sldMasterId id="2147483740" r:id="rId3"/>
  </p:sldMasterIdLst>
  <p:notesMasterIdLst>
    <p:notesMasterId r:id="rId61"/>
  </p:notesMasterIdLst>
  <p:sldIdLst>
    <p:sldId id="256" r:id="rId4"/>
    <p:sldId id="291" r:id="rId5"/>
    <p:sldId id="257" r:id="rId6"/>
    <p:sldId id="292" r:id="rId7"/>
    <p:sldId id="258" r:id="rId8"/>
    <p:sldId id="293" r:id="rId9"/>
    <p:sldId id="260" r:id="rId10"/>
    <p:sldId id="294" r:id="rId11"/>
    <p:sldId id="259" r:id="rId12"/>
    <p:sldId id="295" r:id="rId13"/>
    <p:sldId id="261" r:id="rId14"/>
    <p:sldId id="262" r:id="rId15"/>
    <p:sldId id="263" r:id="rId16"/>
    <p:sldId id="296" r:id="rId17"/>
    <p:sldId id="264" r:id="rId18"/>
    <p:sldId id="265" r:id="rId19"/>
    <p:sldId id="266" r:id="rId20"/>
    <p:sldId id="297" r:id="rId21"/>
    <p:sldId id="267" r:id="rId22"/>
    <p:sldId id="268" r:id="rId23"/>
    <p:sldId id="269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77" r:id="rId36"/>
    <p:sldId id="278" r:id="rId37"/>
    <p:sldId id="313" r:id="rId38"/>
    <p:sldId id="314" r:id="rId39"/>
    <p:sldId id="315" r:id="rId40"/>
    <p:sldId id="316" r:id="rId41"/>
    <p:sldId id="317" r:id="rId42"/>
    <p:sldId id="318" r:id="rId43"/>
    <p:sldId id="274" r:id="rId44"/>
    <p:sldId id="275" r:id="rId45"/>
    <p:sldId id="271" r:id="rId46"/>
    <p:sldId id="298" r:id="rId47"/>
    <p:sldId id="321" r:id="rId48"/>
    <p:sldId id="322" r:id="rId49"/>
    <p:sldId id="319" r:id="rId50"/>
    <p:sldId id="320" r:id="rId51"/>
    <p:sldId id="279" r:id="rId52"/>
    <p:sldId id="300" r:id="rId53"/>
    <p:sldId id="281" r:id="rId54"/>
    <p:sldId id="282" r:id="rId55"/>
    <p:sldId id="283" r:id="rId56"/>
    <p:sldId id="284" r:id="rId57"/>
    <p:sldId id="289" r:id="rId58"/>
    <p:sldId id="301" r:id="rId59"/>
    <p:sldId id="290" r:id="rId60"/>
  </p:sldIdLst>
  <p:sldSz cx="9906000" cy="6858000" type="A4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96424-E4FD-4E7A-9374-9E61F1B32A01}" type="datetimeFigureOut">
              <a:rPr lang="de-DE" smtClean="0"/>
              <a:t>28.08.2018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9838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EB034-05A9-4396-BE02-81B8D830AF1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4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8424" y="1620000"/>
            <a:ext cx="7200000" cy="3600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368000" y="5580950"/>
            <a:ext cx="7200000" cy="540000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pPr lvl="0"/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6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r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1440000"/>
            <a:ext cx="7200000" cy="4320000"/>
          </a:xfrm>
        </p:spPr>
        <p:txBody>
          <a:bodyPr anchor="t">
            <a:noAutofit/>
          </a:bodyPr>
          <a:lstStyle>
            <a:lvl1pPr marL="17780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3960000" y="720000"/>
            <a:ext cx="205200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Entsorgung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000" y="504000"/>
            <a:ext cx="8147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lf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1440000"/>
            <a:ext cx="7200000" cy="4320000"/>
          </a:xfrm>
        </p:spPr>
        <p:txBody>
          <a:bodyPr anchor="ctr">
            <a:noAutofit/>
          </a:bodyPr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4500000" y="720000"/>
            <a:ext cx="90000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Hilfe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nhaltsplatzhalter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582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l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6838" y="1440000"/>
            <a:ext cx="7200000" cy="3600000"/>
          </a:xfrm>
        </p:spPr>
        <p:txBody>
          <a:bodyPr anchor="ctr">
            <a:noAutofit/>
          </a:bodyPr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4"/>
          </p:nvPr>
        </p:nvSpPr>
        <p:spPr>
          <a:xfrm>
            <a:off x="720000" y="5220000"/>
            <a:ext cx="900000" cy="9000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1726838" y="5220000"/>
            <a:ext cx="6840000" cy="900000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500000" y="720000"/>
            <a:ext cx="90000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Hilfe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nhaltsplatzhalter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582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es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1440000"/>
            <a:ext cx="7200000" cy="4320000"/>
          </a:xfrm>
        </p:spPr>
        <p:txBody>
          <a:bodyPr anchor="ctr">
            <a:noAutofit/>
          </a:bodyPr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4284000" y="720000"/>
            <a:ext cx="136608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Lösung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nhaltsplatzhalter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666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2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es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6838" y="1440000"/>
            <a:ext cx="7200000" cy="3600000"/>
          </a:xfrm>
        </p:spPr>
        <p:txBody>
          <a:bodyPr anchor="ctr">
            <a:noAutofit/>
          </a:bodyPr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720000" y="5220000"/>
            <a:ext cx="900000" cy="9000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1726838" y="5220000"/>
            <a:ext cx="6840000" cy="900000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284000" y="720000"/>
            <a:ext cx="136608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Lösung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nhaltsplatzhalter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666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lbsteinschä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664000" y="1438190"/>
            <a:ext cx="4608000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Ordne dich gedanklich einem Smiley zu.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366838" y="1980000"/>
            <a:ext cx="7199312" cy="720000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1366838" y="4140000"/>
            <a:ext cx="7199312" cy="1980000"/>
          </a:xfrm>
        </p:spPr>
        <p:txBody>
          <a:bodyPr anchor="t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180000" indent="-180000">
              <a:buFont typeface="Arial" panose="020B0604020202020204" pitchFamily="34" charset="0"/>
              <a:buChar char="•"/>
              <a:defRPr/>
            </a:lvl3pPr>
            <a:lvl4pPr marL="180000" indent="-180000">
              <a:buFont typeface="Arial" panose="020B0604020202020204" pitchFamily="34" charset="0"/>
              <a:buChar char="•"/>
              <a:defRPr/>
            </a:lvl4pPr>
            <a:lvl5pPr marL="180000" indent="-18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880000"/>
            <a:ext cx="5262410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33324"/>
            <a:ext cx="493664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199434" y="703324"/>
            <a:ext cx="3534120" cy="54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Selbsteinschätzung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90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ec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961DB-6A4C-470A-BFE3-24928CEFD386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77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89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nhaltsplatzhalter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4000" y="540000"/>
            <a:ext cx="310464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e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0" y="540000"/>
            <a:ext cx="248877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3600000"/>
            <a:ext cx="8460000" cy="25200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/>
            </a:lvl1pPr>
            <a:lvl2pPr algn="l">
              <a:lnSpc>
                <a:spcPct val="100000"/>
              </a:lnSpc>
              <a:spcBef>
                <a:spcPts val="0"/>
              </a:spcBef>
              <a:defRPr sz="1400" b="0"/>
            </a:lvl2pPr>
            <a:lvl3pPr algn="l">
              <a:lnSpc>
                <a:spcPct val="100000"/>
              </a:lnSpc>
              <a:spcBef>
                <a:spcPts val="0"/>
              </a:spcBef>
              <a:defRPr sz="1400" b="0"/>
            </a:lvl3pPr>
            <a:lvl4pPr algn="l">
              <a:lnSpc>
                <a:spcPct val="100000"/>
              </a:lnSpc>
              <a:spcBef>
                <a:spcPts val="0"/>
              </a:spcBef>
              <a:defRPr sz="1400" b="0"/>
            </a:lvl4pPr>
            <a:lvl5pPr algn="l"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852000" y="6444000"/>
            <a:ext cx="2232000" cy="360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720000" y="612000"/>
            <a:ext cx="8460000" cy="2736000"/>
          </a:xfrm>
        </p:spPr>
        <p:txBody>
          <a:bodyPr anchor="ctr">
            <a:no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2000" b="0"/>
            </a:lvl1pPr>
            <a:lvl2pPr algn="ctr">
              <a:lnSpc>
                <a:spcPct val="150000"/>
              </a:lnSpc>
              <a:spcBef>
                <a:spcPts val="0"/>
              </a:spcBef>
              <a:defRPr sz="2000" b="0"/>
            </a:lvl2pPr>
            <a:lvl3pPr algn="ctr">
              <a:lnSpc>
                <a:spcPct val="150000"/>
              </a:lnSpc>
              <a:spcBef>
                <a:spcPts val="0"/>
              </a:spcBef>
              <a:defRPr sz="2000" b="0"/>
            </a:lvl3pPr>
            <a:lvl4pPr algn="ctr">
              <a:lnSpc>
                <a:spcPct val="150000"/>
              </a:lnSpc>
              <a:spcBef>
                <a:spcPts val="0"/>
              </a:spcBef>
              <a:defRPr sz="2000" b="0"/>
            </a:lvl4pPr>
            <a:lvl5pPr algn="ctr">
              <a:lnSpc>
                <a:spcPct val="150000"/>
              </a:lnSpc>
              <a:spcBef>
                <a:spcPts val="0"/>
              </a:spcBef>
              <a:defRPr sz="20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79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1440000"/>
            <a:ext cx="7200000" cy="4320000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nhaltsplatzhalter 7"/>
          <p:cNvSpPr>
            <a:spLocks noGrp="1" noChangeAspect="1"/>
          </p:cNvSpPr>
          <p:nvPr>
            <p:ph sz="quarter" idx="13"/>
          </p:nvPr>
        </p:nvSpPr>
        <p:spPr>
          <a:xfrm>
            <a:off x="432000" y="504000"/>
            <a:ext cx="900000" cy="9000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50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indent="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1440000"/>
            <a:ext cx="7200000" cy="4320000"/>
          </a:xfrm>
        </p:spPr>
        <p:txBody>
          <a:bodyPr anchor="t">
            <a:noAutofit/>
          </a:bodyPr>
          <a:lstStyle>
            <a:lvl1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indent="0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nhaltsplatzhalter 7"/>
          <p:cNvSpPr>
            <a:spLocks noGrp="1" noChangeAspect="1"/>
          </p:cNvSpPr>
          <p:nvPr>
            <p:ph sz="quarter" idx="13"/>
          </p:nvPr>
        </p:nvSpPr>
        <p:spPr>
          <a:xfrm>
            <a:off x="432000" y="504000"/>
            <a:ext cx="900000" cy="900000"/>
          </a:xfrm>
        </p:spPr>
        <p:txBody>
          <a:bodyPr>
            <a:noAutofit/>
          </a:bodyPr>
          <a:lstStyle>
            <a:lvl1pPr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7"/>
          <p:cNvSpPr>
            <a:spLocks noGrp="1" noChangeAspect="1"/>
          </p:cNvSpPr>
          <p:nvPr>
            <p:ph sz="quarter" idx="14"/>
          </p:nvPr>
        </p:nvSpPr>
        <p:spPr>
          <a:xfrm>
            <a:off x="432000" y="1512000"/>
            <a:ext cx="900000" cy="900000"/>
          </a:xfrm>
        </p:spPr>
        <p:txBody>
          <a:bodyPr>
            <a:noAutofit/>
          </a:bodyPr>
          <a:lstStyle>
            <a:lvl1pPr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432000" y="2628000"/>
            <a:ext cx="900000" cy="900000"/>
          </a:xfrm>
        </p:spPr>
        <p:txBody>
          <a:bodyPr>
            <a:noAutofit/>
          </a:bodyPr>
          <a:lstStyle>
            <a:lvl1pPr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10" name="Inhaltsplatzhalter 7"/>
          <p:cNvSpPr>
            <a:spLocks noGrp="1" noChangeAspect="1"/>
          </p:cNvSpPr>
          <p:nvPr>
            <p:ph sz="quarter" idx="16"/>
          </p:nvPr>
        </p:nvSpPr>
        <p:spPr>
          <a:xfrm>
            <a:off x="432000" y="3744000"/>
            <a:ext cx="900000" cy="900000"/>
          </a:xfrm>
        </p:spPr>
        <p:txBody>
          <a:bodyPr>
            <a:noAutofit/>
          </a:bodyPr>
          <a:lstStyle>
            <a:lvl1pPr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11" name="Inhaltsplatzhalter 7"/>
          <p:cNvSpPr>
            <a:spLocks noGrp="1" noChangeAspect="1"/>
          </p:cNvSpPr>
          <p:nvPr>
            <p:ph sz="quarter" idx="17"/>
          </p:nvPr>
        </p:nvSpPr>
        <p:spPr>
          <a:xfrm>
            <a:off x="432000" y="4860000"/>
            <a:ext cx="900000" cy="900000"/>
          </a:xfrm>
        </p:spPr>
        <p:txBody>
          <a:bodyPr>
            <a:noAutofit/>
          </a:bodyPr>
          <a:lstStyle>
            <a:lvl1pPr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34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6838" y="1440000"/>
            <a:ext cx="7200000" cy="3600000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nhaltsplatzhalter 7"/>
          <p:cNvSpPr>
            <a:spLocks noGrp="1" noChangeAspect="1"/>
          </p:cNvSpPr>
          <p:nvPr>
            <p:ph sz="quarter" idx="13"/>
          </p:nvPr>
        </p:nvSpPr>
        <p:spPr>
          <a:xfrm>
            <a:off x="432000" y="504000"/>
            <a:ext cx="900000" cy="9000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720000" y="5220000"/>
            <a:ext cx="900000" cy="900000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1726838" y="5220000"/>
            <a:ext cx="6840000" cy="900000"/>
          </a:xfrm>
        </p:spPr>
        <p:txBody>
          <a:bodyPr anchor="ctr"/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03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Inhaltsplatzhalter 7"/>
          <p:cNvSpPr>
            <a:spLocks noGrp="1" noChangeAspect="1"/>
          </p:cNvSpPr>
          <p:nvPr>
            <p:ph sz="quarter" idx="13"/>
          </p:nvPr>
        </p:nvSpPr>
        <p:spPr>
          <a:xfrm>
            <a:off x="432000" y="504000"/>
            <a:ext cx="900000" cy="9000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34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000" y="1620000"/>
            <a:ext cx="7200000" cy="36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52000" y="6444000"/>
            <a:ext cx="2232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B0DB9-0322-4ED9-940E-5222A7C612B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60000" y="432000"/>
            <a:ext cx="9180000" cy="5940000"/>
          </a:xfrm>
          <a:prstGeom prst="rect">
            <a:avLst/>
          </a:prstGeom>
          <a:noFill/>
          <a:ln w="38100" cap="sq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1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66838" y="613324"/>
            <a:ext cx="7200000" cy="720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000" y="1440000"/>
            <a:ext cx="7200000" cy="43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52000" y="6444000"/>
            <a:ext cx="2232000" cy="360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AAC7D-4B30-4604-BD35-0C4E56313D0D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60000" y="432000"/>
            <a:ext cx="9180000" cy="5940000"/>
          </a:xfrm>
          <a:prstGeom prst="rect">
            <a:avLst/>
          </a:prstGeom>
          <a:noFill/>
          <a:ln w="38100" cap="sq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188000" y="1368000"/>
            <a:ext cx="756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52000" y="6444000"/>
            <a:ext cx="22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961DB-6A4C-470A-BFE3-24928CEFD386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Elektrolyse von Zinkiodid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passiert beim Verzinken?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Stand </a:t>
            </a:r>
            <a:fld id="{CBF9AF7A-003E-4898-B7D4-1B04206236A9}" type="datetime1">
              <a:rPr lang="de-DE" smtClean="0"/>
              <a:t>28.08.2018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909402" y="1737772"/>
            <a:ext cx="4087196" cy="2923760"/>
            <a:chOff x="2859514" y="1710475"/>
            <a:chExt cx="4180971" cy="3167218"/>
          </a:xfrm>
        </p:grpSpPr>
        <p:pic>
          <p:nvPicPr>
            <p:cNvPr id="7" name="Picture 2" descr="http://www.motorradonline.de/sixcms/media.php/11/thumbnails/Re-Zinc%20Korrosionsschutz-Set.jpg.17061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9514" y="1710475"/>
              <a:ext cx="4180971" cy="2952110"/>
            </a:xfrm>
            <a:prstGeom prst="rect">
              <a:avLst/>
            </a:prstGeom>
            <a:noFill/>
          </p:spPr>
        </p:pic>
        <p:sp>
          <p:nvSpPr>
            <p:cNvPr id="8" name="Textfeld 7"/>
            <p:cNvSpPr txBox="1"/>
            <p:nvPr/>
          </p:nvSpPr>
          <p:spPr>
            <a:xfrm>
              <a:off x="3926087" y="4577629"/>
              <a:ext cx="2132503" cy="30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[1] © MOTORRAD/ K. Sdun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5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26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4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 smtClean="0"/>
              <a:t>Sieht dein Aufbau so aus?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1"/>
                </a:solidFill>
              </a:rPr>
              <a:t>Anode </a:t>
            </a:r>
            <a:r>
              <a:rPr lang="de-DE" dirty="0" smtClean="0">
                <a:solidFill>
                  <a:schemeClr val="accent1"/>
                </a:solidFill>
              </a:rPr>
              <a:t>(rotes Kabel)</a:t>
            </a:r>
          </a:p>
          <a:p>
            <a:r>
              <a:rPr lang="de-DE" b="1" dirty="0" smtClean="0">
                <a:solidFill>
                  <a:schemeClr val="tx2"/>
                </a:solidFill>
              </a:rPr>
              <a:t>Kathode</a:t>
            </a:r>
            <a:r>
              <a:rPr lang="de-DE" b="1" dirty="0" smtClean="0"/>
              <a:t> </a:t>
            </a:r>
            <a:r>
              <a:rPr lang="de-DE" dirty="0" smtClean="0"/>
              <a:t>(schwarzes Kabel)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 smtClean="0"/>
              <a:t>Wenn ja, wirst du nach</a:t>
            </a:r>
          </a:p>
          <a:p>
            <a:r>
              <a:rPr lang="de-DE" dirty="0" smtClean="0"/>
              <a:t>ein paar Sekunden</a:t>
            </a:r>
          </a:p>
          <a:p>
            <a:r>
              <a:rPr lang="de-DE" dirty="0" smtClean="0"/>
              <a:t>Veränderungen beobachten können.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12</a:t>
            </a:fld>
            <a:endParaRPr lang="de-DE" dirty="0"/>
          </a:p>
        </p:txBody>
      </p:sp>
      <p:pic>
        <p:nvPicPr>
          <p:cNvPr id="7" name="Inhaltsplatzhalter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619" y="2160000"/>
            <a:ext cx="27653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2 von 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de-DE" dirty="0" smtClean="0"/>
          </a:p>
          <a:p>
            <a:r>
              <a:rPr lang="de-DE" dirty="0" smtClean="0"/>
              <a:t>Beobachte.</a:t>
            </a:r>
          </a:p>
          <a:p>
            <a:endParaRPr lang="de-DE" dirty="0"/>
          </a:p>
          <a:p>
            <a:r>
              <a:rPr lang="de-DE" dirty="0" smtClean="0"/>
              <a:t>Wenn du an beiden Elektroden eine deutliche Veränderung siehst, trenne die Flach-Batterie von den Elektroden.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" name="Inhaltsplatzhalter 2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565" y="503238"/>
            <a:ext cx="494582" cy="900112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77709" y="5219700"/>
            <a:ext cx="784557" cy="90011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Fertige eine Versuchs-Skizze an und notiere deine Beobachtungen im Labor-Tagebuch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27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11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65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+mj-lt"/>
              <a:buAutoNum type="arabicPeriod"/>
            </a:pPr>
            <a:r>
              <a:rPr lang="de-DE" dirty="0" smtClean="0"/>
              <a:t>An der </a:t>
            </a:r>
            <a:r>
              <a:rPr lang="de-DE" dirty="0" smtClean="0">
                <a:solidFill>
                  <a:schemeClr val="tx2"/>
                </a:solidFill>
              </a:rPr>
              <a:t>Kathode</a:t>
            </a:r>
            <a:r>
              <a:rPr lang="de-DE" dirty="0" smtClean="0"/>
              <a:t> hat sich ein grauer Belag gebildet.</a:t>
            </a:r>
          </a:p>
          <a:p>
            <a:pPr marL="355600" indent="-355600">
              <a:buFont typeface="+mj-lt"/>
              <a:buAutoNum type="arabicPeriod"/>
            </a:pPr>
            <a:endParaRPr lang="de-DE" dirty="0"/>
          </a:p>
          <a:p>
            <a:pPr marL="355600" indent="-355600">
              <a:buFont typeface="+mj-lt"/>
              <a:buAutoNum type="arabicPeriod"/>
            </a:pPr>
            <a:r>
              <a:rPr lang="de-DE" dirty="0" smtClean="0"/>
              <a:t>An der </a:t>
            </a:r>
            <a:r>
              <a:rPr lang="de-DE" dirty="0" smtClean="0">
                <a:solidFill>
                  <a:schemeClr val="accent1"/>
                </a:solidFill>
              </a:rPr>
              <a:t>Anode</a:t>
            </a:r>
            <a:r>
              <a:rPr lang="de-DE" dirty="0" smtClean="0"/>
              <a:t> entstehen braune Schlieren.</a:t>
            </a:r>
          </a:p>
          <a:p>
            <a:endParaRPr lang="de-DE" dirty="0"/>
          </a:p>
          <a:p>
            <a:r>
              <a:rPr lang="de-DE" dirty="0" smtClean="0"/>
              <a:t>Um welche Stoffe es sich dabei handelt, kannst du als erfahrener Chemiker selber herausfinden.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18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3 von 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Jetzt musst du dich auf die Teilchen-Ebene begeben. Dafür kannst du die Modell-Teilchen aus der Erfahrungskiste verwenden. Du findest: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Gelbe große Moosgummi-Scheiben mit sieben blauen Punkten: sie stellen Iod-Atome dar.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Graue kleine Moosgummi-Scheiben mit zwei roten Feldern: sie stellen Zink-Kationen dar.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Ein Säckchen mit kleinen blauen Moosgummi-Scheiben: sie stellen Elektronen dar.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tx2"/>
                </a:solidFill>
              </a:rPr>
              <a:t>Diskutiere die Vorgänge in der Zinkiodid-Lösung auf Teilchen-Ebene.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" name="Inhaltsplatzhalter 2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565" y="503238"/>
            <a:ext cx="494582" cy="900112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33761" y="1540696"/>
            <a:ext cx="896190" cy="841321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65251" y="4859338"/>
            <a:ext cx="833211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09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99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01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Schritt 1:</a:t>
            </a:r>
          </a:p>
          <a:p>
            <a:endParaRPr lang="de-DE" dirty="0" smtClean="0"/>
          </a:p>
          <a:p>
            <a:r>
              <a:rPr lang="de-DE" dirty="0" smtClean="0"/>
              <a:t>Bilde die Modell-Teilchen, die in der Lösung vorliegen, </a:t>
            </a:r>
            <a:r>
              <a:rPr lang="de-DE" b="1" dirty="0" smtClean="0"/>
              <a:t>bevor</a:t>
            </a:r>
            <a:r>
              <a:rPr lang="de-DE" dirty="0" smtClean="0"/>
              <a:t> die Batterie angeschlossen ist.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98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6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Sieht deine Lösung so aus?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 Zn</a:t>
            </a:r>
            <a:r>
              <a:rPr lang="de-DE" baseline="30000" dirty="0" smtClean="0"/>
              <a:t>2+</a:t>
            </a:r>
            <a:r>
              <a:rPr lang="de-DE" dirty="0" smtClean="0"/>
              <a:t>-Kation.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Doppelt so viele I</a:t>
            </a:r>
            <a:r>
              <a:rPr lang="de-DE" baseline="30000" dirty="0" smtClean="0"/>
              <a:t>-</a:t>
            </a:r>
            <a:r>
              <a:rPr lang="de-DE" dirty="0" smtClean="0"/>
              <a:t>-Anionen. Je ein Elektronen-Modell muss in die leere Stelle des </a:t>
            </a:r>
            <a:r>
              <a:rPr lang="de-DE" dirty="0" err="1" smtClean="0"/>
              <a:t>Iodatom</a:t>
            </a:r>
            <a:r>
              <a:rPr lang="de-DE" dirty="0" smtClean="0"/>
              <a:t>-Modells eingelegt werden.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22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1892" y="5249096"/>
            <a:ext cx="896190" cy="841321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Formuliere mit den Modellen in Schritt 2, was an der Kathode passiert.</a:t>
            </a:r>
            <a:endParaRPr lang="de-DE" dirty="0"/>
          </a:p>
        </p:txBody>
      </p:sp>
      <p:pic>
        <p:nvPicPr>
          <p:cNvPr id="55" name="Inhaltsplatzhalter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82" y="1440000"/>
            <a:ext cx="58626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5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99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b="1" dirty="0" smtClean="0"/>
              <a:t>Schritt 2: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Kathode ist negativ geladen, zieht Kationen an und liefert ihnen Elektronen.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Bilde den unter 1. beschriebenen Vorgang mit den Modell-Teilchen nach.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119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12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 smtClean="0"/>
              <a:t>Verwende Teile aus Schritt 1: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Sieht deine Lösung so aus?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 Zn</a:t>
            </a:r>
            <a:r>
              <a:rPr lang="de-DE" baseline="30000" dirty="0" smtClean="0"/>
              <a:t>2+</a:t>
            </a:r>
            <a:r>
              <a:rPr lang="de-DE" dirty="0" smtClean="0"/>
              <a:t>-Kation nimmt zwei Elektronen auf.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Es wird dadurch zum Zink-Atom.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r>
              <a:rPr lang="de-DE" dirty="0" smtClean="0"/>
              <a:t>Auf Stoff-Ebene hast du diesen Vorgang bei der Entstehung des grauen Überzugs gesehen.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26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1892" y="5249096"/>
            <a:ext cx="896190" cy="841321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Formuliere mit den Modellen in Schritt 3, was an der Anode passiert.</a:t>
            </a:r>
            <a:endParaRPr lang="de-DE" dirty="0"/>
          </a:p>
        </p:txBody>
      </p:sp>
      <p:pic>
        <p:nvPicPr>
          <p:cNvPr id="19" name="Inhaltsplatzhalter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19" y="1878329"/>
            <a:ext cx="743852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87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b="1" dirty="0" smtClean="0"/>
              <a:t>Schritt 3: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Anode ist positiv geladen, zieht Anionen an und entzieht ihnen Elektronen.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Bilde den unter 1. beschriebenen Vorgang mit den Modell-Teilchen nach.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81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74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 Gegenstände sind nicht aus dem, wonach sie aussehen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Alltag finden wir…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smtClean="0"/>
              <a:t>…goldene Gegenstände, die aber nicht aus purem Gold sind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smtClean="0"/>
              <a:t>…oder „verzinktes Blech“, das auch nicht durch und durch aus Zink ist, wie die Bezeichnung schon sagt.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Warum man das macht ist schon klar: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smtClean="0"/>
              <a:t>während ein vergoldetes Computer-Gehäuse ca. 500€ kostet, wäre eines, das aus massiven Gold bestünde, um ein Vielfaches teurer und vermutlich sehr, sehr schwer.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smtClean="0"/>
              <a:t>während man aus verzinktem Blech z. B. Gießkannen machen kann, wäre eine ganz aus Zink nach dem Herunterfallen nicht bloß verbeult, sondern kaputt, sie hätte Risse.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0310" y="503238"/>
            <a:ext cx="543092" cy="900112"/>
          </a:xfrm>
          <a:prstGeom prst="rect">
            <a:avLst/>
          </a:prstGeom>
        </p:spPr>
      </p:pic>
      <p:pic>
        <p:nvPicPr>
          <p:cNvPr id="7" name="Inhaltsplatzhalter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61" y="2431176"/>
            <a:ext cx="1557574" cy="11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/>
              <a:t>Verwende Teile aus Schritt 1: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Sieht deine Lösung so aus?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 Zn</a:t>
            </a:r>
            <a:r>
              <a:rPr lang="de-DE" baseline="30000" dirty="0" smtClean="0"/>
              <a:t>2+</a:t>
            </a:r>
            <a:r>
              <a:rPr lang="de-DE" dirty="0" smtClean="0"/>
              <a:t>-Kation nimmt zwei Elektronen auf.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Es wird dadurch zum Zink-Atom.</a:t>
            </a:r>
          </a:p>
          <a:p>
            <a:r>
              <a:rPr lang="de-DE" dirty="0" smtClean="0"/>
              <a:t>Auf Stoff-Ebene hast du diesen Vorgang bei der Entstehung der braunen Schlieren gesehen.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30</a:t>
            </a:fld>
            <a:endParaRPr lang="de-DE" dirty="0"/>
          </a:p>
        </p:txBody>
      </p:sp>
      <p:pic>
        <p:nvPicPr>
          <p:cNvPr id="48" name="Inhaltsplatzhalter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9" y="1966548"/>
            <a:ext cx="841808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4 von 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de-DE" dirty="0" smtClean="0"/>
          </a:p>
          <a:p>
            <a:r>
              <a:rPr lang="de-DE" dirty="0" smtClean="0"/>
              <a:t>Betrachte deine Modelle.</a:t>
            </a:r>
          </a:p>
          <a:p>
            <a:r>
              <a:rPr lang="de-DE" dirty="0" smtClean="0"/>
              <a:t>Sie stellen zwei Vorgänge dar: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Vorgang an der Kathode und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Vorgang an der Anode.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0" name="Inhaltsplatzhalter 2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565" y="503238"/>
            <a:ext cx="494582" cy="900112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77709" y="5219700"/>
            <a:ext cx="784557" cy="90011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Formuliere für beide Vorgänge die Symbolgleichungen in deinem Labor-Tagebuch.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555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91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37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Sieht dein Vorschlag so aus?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Anode</a:t>
            </a:r>
            <a:r>
              <a:rPr lang="de-DE" dirty="0" smtClean="0">
                <a:solidFill>
                  <a:schemeClr val="accent1"/>
                </a:solidFill>
              </a:rPr>
              <a:t>:</a:t>
            </a:r>
            <a:r>
              <a:rPr lang="de-DE" dirty="0" smtClean="0"/>
              <a:t>       </a:t>
            </a:r>
            <a:r>
              <a:rPr lang="de-DE" sz="2800" dirty="0" smtClean="0">
                <a:solidFill>
                  <a:schemeClr val="bg2"/>
                </a:solidFill>
              </a:rPr>
              <a:t>2I</a:t>
            </a:r>
            <a:r>
              <a:rPr lang="de-DE" sz="2800" baseline="30000" dirty="0" smtClean="0">
                <a:solidFill>
                  <a:schemeClr val="bg2"/>
                </a:solidFill>
              </a:rPr>
              <a:t>-</a:t>
            </a:r>
            <a:r>
              <a:rPr lang="de-DE" sz="2800" dirty="0" smtClean="0">
                <a:solidFill>
                  <a:schemeClr val="bg2"/>
                </a:solidFill>
              </a:rPr>
              <a:t>   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  I</a:t>
            </a:r>
            <a:r>
              <a:rPr lang="de-DE" sz="2800" baseline="-25000" dirty="0" smtClean="0">
                <a:solidFill>
                  <a:schemeClr val="bg2"/>
                </a:solidFill>
                <a:sym typeface="Wingdings" panose="05000000000000000000" pitchFamily="2" charset="2"/>
              </a:rPr>
              <a:t>2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   +   2e</a:t>
            </a:r>
            <a:r>
              <a:rPr lang="de-DE" sz="2800" baseline="30000" dirty="0" smtClean="0">
                <a:solidFill>
                  <a:schemeClr val="bg2"/>
                </a:solidFill>
                <a:sym typeface="Wingdings" panose="05000000000000000000" pitchFamily="2" charset="2"/>
              </a:rPr>
              <a:t>-</a:t>
            </a:r>
            <a:endParaRPr lang="de-DE" sz="28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de-DE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Kathode: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 Zn</a:t>
            </a:r>
            <a:r>
              <a:rPr lang="de-DE" sz="2800" baseline="30000" dirty="0" smtClean="0">
                <a:solidFill>
                  <a:schemeClr val="bg2"/>
                </a:solidFill>
                <a:sym typeface="Wingdings" panose="05000000000000000000" pitchFamily="2" charset="2"/>
              </a:rPr>
              <a:t>2+ 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  </a:t>
            </a:r>
            <a:r>
              <a:rPr lang="de-DE" sz="2800" dirty="0">
                <a:solidFill>
                  <a:schemeClr val="bg2"/>
                </a:solidFill>
                <a:sym typeface="Wingdings" panose="05000000000000000000" pitchFamily="2" charset="2"/>
              </a:rPr>
              <a:t>+   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2e</a:t>
            </a:r>
            <a:r>
              <a:rPr lang="de-DE" sz="2800" baseline="30000" dirty="0" smtClean="0">
                <a:solidFill>
                  <a:schemeClr val="bg2"/>
                </a:solidFill>
                <a:sym typeface="Wingdings" panose="05000000000000000000" pitchFamily="2" charset="2"/>
              </a:rPr>
              <a:t>- </a:t>
            </a:r>
            <a:r>
              <a:rPr lang="de-DE" sz="2800" dirty="0" smtClean="0">
                <a:solidFill>
                  <a:schemeClr val="bg2"/>
                </a:solidFill>
                <a:sym typeface="Wingdings" panose="05000000000000000000" pitchFamily="2" charset="2"/>
              </a:rPr>
              <a:t>     </a:t>
            </a:r>
            <a:r>
              <a:rPr lang="de-DE" sz="2800" dirty="0" err="1" smtClean="0">
                <a:solidFill>
                  <a:schemeClr val="bg2"/>
                </a:solidFill>
                <a:sym typeface="Wingdings" panose="05000000000000000000" pitchFamily="2" charset="2"/>
              </a:rPr>
              <a:t>Zn</a:t>
            </a: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744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zur Stoffebene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Erinnere dich, was du sehen konntest:</a:t>
            </a:r>
          </a:p>
          <a:p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 der Reaktion: Die ursprüngliche Zinkiodid-Lösung war farblos. Den gelösten Stoff aus Zink-Kationen und Iodid-Anionen sieht man nicht.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Nach der Reaktion: An der Kathode ist ein grauer Zink-Überzug entstanden, an der Anode braunes Iod.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35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3761" y="553971"/>
            <a:ext cx="8961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089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611215" y="1510026"/>
            <a:ext cx="2265867" cy="2896464"/>
            <a:chOff x="3926087" y="1710475"/>
            <a:chExt cx="2317854" cy="3137650"/>
          </a:xfrm>
        </p:grpSpPr>
        <p:pic>
          <p:nvPicPr>
            <p:cNvPr id="8" name="Picture 2" descr="http://www.motorradonline.de/sixcms/media.php/11/thumbnails/Re-Zinc%20Korrosionsschutz-Set.jpg.1706171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6136" r="19052"/>
            <a:stretch/>
          </p:blipFill>
          <p:spPr bwMode="auto">
            <a:xfrm>
              <a:off x="3952261" y="1710475"/>
              <a:ext cx="2291680" cy="2952110"/>
            </a:xfrm>
            <a:prstGeom prst="rect">
              <a:avLst/>
            </a:prstGeom>
            <a:noFill/>
          </p:spPr>
        </p:pic>
        <p:sp>
          <p:nvSpPr>
            <p:cNvPr id="9" name="Textfeld 8"/>
            <p:cNvSpPr txBox="1"/>
            <p:nvPr/>
          </p:nvSpPr>
          <p:spPr>
            <a:xfrm>
              <a:off x="3926087" y="4548061"/>
              <a:ext cx="2132503" cy="30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[1] © MOTORRAD/ K. Sdun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Jetzt weißt du…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7175"/>
            <a:r>
              <a:rPr lang="de-DE" dirty="0" smtClean="0"/>
              <a:t>…dass man Gegenstände mit einer Metallschicht wie Zink überziehen kann. Im Bausatz erkennt man in der Mitte eine Flasche mit Lösung, wahrscheinlich eine Zinksalz-Lösung, und eine Spannungsquelle (rechts).</a:t>
            </a:r>
          </a:p>
          <a:p>
            <a:pPr marL="1527175"/>
            <a:endParaRPr lang="de-DE" dirty="0"/>
          </a:p>
          <a:p>
            <a:pPr marL="1527175"/>
            <a:r>
              <a:rPr lang="de-DE" dirty="0" smtClean="0"/>
              <a:t>Du könntest Gegenstände mit fast jedem Metall überziehen, wenn das Metall nur stabil genug und der Gegenstand elektrisch leitend ist.</a:t>
            </a:r>
          </a:p>
          <a:p>
            <a:pPr marL="1527175"/>
            <a:endParaRPr lang="de-DE" dirty="0" smtClean="0"/>
          </a:p>
          <a:p>
            <a:pPr marL="1527175"/>
            <a:r>
              <a:rPr lang="de-DE" dirty="0" smtClean="0"/>
              <a:t>Natrium oder Calcium würden nicht gehen, sie reagieren mit Luft und Wasser.</a:t>
            </a:r>
          </a:p>
          <a:p>
            <a:pPr marL="1527175"/>
            <a:r>
              <a:rPr lang="de-DE" dirty="0" smtClean="0"/>
              <a:t>Gold, Nickel, Chrom, Platin, Kupfer würden gehen, es sind luft- und wasserstabile Metalle.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37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11215" y="503238"/>
            <a:ext cx="54128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698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Teste dich selbst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>
                <a:solidFill>
                  <a:schemeClr val="tx2"/>
                </a:solidFill>
              </a:rPr>
              <a:t>Diskutiere mit deinem Partner, ob das Experiment auch ohne die Batterie durchführbar ist. Notiere euer Ergebnis mit Begründung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39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5542" y="503238"/>
            <a:ext cx="492629" cy="900112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65931" y="3149943"/>
            <a:ext cx="831850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957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732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61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Die Batterie ist unbedingt notwendig.</a:t>
            </a:r>
          </a:p>
          <a:p>
            <a:endParaRPr lang="de-DE" dirty="0" smtClean="0"/>
          </a:p>
          <a:p>
            <a:r>
              <a:rPr lang="de-DE" dirty="0" smtClean="0"/>
              <a:t>Sie funktioniert als „Elektronen-Pumpe“: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Auf der Anoden-Seite „saugt“ sie Elektronen von den I</a:t>
            </a:r>
            <a:r>
              <a:rPr lang="de-DE" baseline="30000" dirty="0" smtClean="0"/>
              <a:t>-</a:t>
            </a:r>
            <a:r>
              <a:rPr lang="de-DE" dirty="0" smtClean="0"/>
              <a:t>-Anionen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Auf der Kationen-Seite „drückt“ sie Elektronen den Zn</a:t>
            </a:r>
            <a:r>
              <a:rPr lang="de-DE" baseline="30000" dirty="0" smtClean="0"/>
              <a:t>2+</a:t>
            </a:r>
            <a:r>
              <a:rPr lang="de-DE" dirty="0" smtClean="0"/>
              <a:t>-Kationen auf.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902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sollte bleiben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Mit elektrischem Strom kann man aus Salzlösungen das Metall an der Kathode abscheiden.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Gleichzeitig muss das Anion der Salz-Lösung Elektronen abgeben.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Man kann Gegenstände, die den Strom leiten, mit Metall überziehen.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Dabei wirkt eine Spannungsquelle als Elektronen-Pumpe.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Typische verzinkte Gegenstände aus dem Alltag: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215" y="503238"/>
            <a:ext cx="541283" cy="900112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4490692" y="4289698"/>
            <a:ext cx="2434590" cy="2107371"/>
            <a:chOff x="3724882" y="4232548"/>
            <a:chExt cx="2434590" cy="2107371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2913" y="4232548"/>
              <a:ext cx="1847850" cy="184785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3724882" y="6062920"/>
              <a:ext cx="2434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https://www.btec24.de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96346" y="4225290"/>
            <a:ext cx="3383199" cy="2165497"/>
            <a:chOff x="367746" y="4168140"/>
            <a:chExt cx="3383199" cy="216549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195" y="4168140"/>
              <a:ext cx="3333750" cy="1905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367746" y="6056638"/>
              <a:ext cx="3357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https://www.metallbau-onlineshop.de/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7090913" y="4282439"/>
            <a:ext cx="2434590" cy="2108347"/>
            <a:chOff x="6370823" y="4282439"/>
            <a:chExt cx="2434590" cy="2108347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0886" y="4282439"/>
              <a:ext cx="1851662" cy="1851662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6370823" y="6113787"/>
              <a:ext cx="2434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https://schraube-mutter.de/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107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711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Schau dir dazu…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…die Karte mit der Bedienungsanleitung zum Set an, sie befindet sich im Kisten-Deckel.</a:t>
            </a:r>
          </a:p>
          <a:p>
            <a:r>
              <a:rPr lang="de-DE" dirty="0" smtClean="0"/>
              <a:t>Versuche, die Teile deines Versuchsaufbaues im Set wieder zu finden.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45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7296" y="503238"/>
            <a:ext cx="529120" cy="900112"/>
          </a:xfrm>
          <a:prstGeom prst="rect">
            <a:avLst/>
          </a:prstGeom>
        </p:spPr>
      </p:pic>
      <p:pic>
        <p:nvPicPr>
          <p:cNvPr id="21" name="Inhaltsplatzhalter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47" y="2880000"/>
            <a:ext cx="27653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9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961DB-6A4C-470A-BFE3-24928CEFD386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63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sicher kannst du mit Hilfe von </a:t>
            </a:r>
            <a:r>
              <a:rPr lang="de-DE" dirty="0" smtClean="0"/>
              <a:t>zwei Gleichungen beschrei-</a:t>
            </a:r>
            <a:r>
              <a:rPr lang="de-DE" dirty="0" err="1" smtClean="0"/>
              <a:t>ben</a:t>
            </a:r>
            <a:r>
              <a:rPr lang="de-DE" dirty="0"/>
              <a:t>, wie man aus </a:t>
            </a:r>
            <a:r>
              <a:rPr lang="de-DE" dirty="0" smtClean="0"/>
              <a:t>einer Salz-Lösung </a:t>
            </a:r>
            <a:r>
              <a:rPr lang="de-DE" dirty="0"/>
              <a:t>ein Metall gewinnt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Hast du ein grünes Smiley gewählt, freu dich, alles perfekt.</a:t>
            </a:r>
          </a:p>
          <a:p>
            <a:pPr marL="0" indent="0">
              <a:buNone/>
            </a:pPr>
            <a:r>
              <a:rPr lang="de-DE" dirty="0"/>
              <a:t>Hast du ein gelbes Smiley gewählt, schau dir nochmals die Seiten ab </a:t>
            </a:r>
            <a:r>
              <a:rPr lang="de-DE" dirty="0" smtClean="0"/>
              <a:t>12 </a:t>
            </a:r>
            <a:r>
              <a:rPr lang="de-DE" dirty="0"/>
              <a:t>an.</a:t>
            </a:r>
          </a:p>
          <a:p>
            <a:pPr marL="0" indent="0">
              <a:buNone/>
            </a:pPr>
            <a:r>
              <a:rPr lang="de-DE" dirty="0"/>
              <a:t>Hast du ein rotes Smiley gewählt, frag den Betreuer bzw. Lehrer nach einem Rat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220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689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Experten-Aufgabe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 möchtest nun ein Harley-Davidson-Emblem mit echtem Silber überziehen.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Entwirf mit deinem Arbeitspartner einen Versuchsaufbau und eine sinnvolle Abfolge von Arbeitsschritten.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49</a:t>
            </a:fld>
            <a:endParaRPr lang="de-DE" dirty="0"/>
          </a:p>
        </p:txBody>
      </p:sp>
      <p:pic>
        <p:nvPicPr>
          <p:cNvPr id="8" name="Inhaltsplatzhalter 1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800" y="557674"/>
            <a:ext cx="900113" cy="791240"/>
          </a:xfrm>
          <a:prstGeom prst="rect">
            <a:avLst/>
          </a:prstGeom>
        </p:spPr>
      </p:pic>
      <p:pic>
        <p:nvPicPr>
          <p:cNvPr id="9" name="Inhaltsplatzhalter 12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77131" y="5219700"/>
            <a:ext cx="785712" cy="900113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Notiere Versuchsaufbau und Arbeitsschritte in deinem Labor-Tagebuch.</a:t>
            </a:r>
            <a:endParaRPr lang="de-DE" dirty="0"/>
          </a:p>
        </p:txBody>
      </p:sp>
      <p:pic>
        <p:nvPicPr>
          <p:cNvPr id="10" name="Picture 4" descr="http://wallpapercave.com/wp/FPgP3pZ.jpg"/>
          <p:cNvPicPr>
            <a:picLocks noChangeAspect="1" noChangeArrowheads="1"/>
          </p:cNvPicPr>
          <p:nvPr/>
        </p:nvPicPr>
        <p:blipFill>
          <a:blip r:embed="rId4" cstate="print"/>
          <a:srcRect l="21336" t="15991" r="25325" b="24003"/>
          <a:stretch>
            <a:fillRect/>
          </a:stretch>
        </p:blipFill>
        <p:spPr bwMode="auto">
          <a:xfrm>
            <a:off x="4000670" y="1911794"/>
            <a:ext cx="1931955" cy="1448966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 flipH="1">
            <a:off x="4000670" y="3360760"/>
            <a:ext cx="1952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[2] </a:t>
            </a:r>
          </a:p>
        </p:txBody>
      </p:sp>
      <p:pic>
        <p:nvPicPr>
          <p:cNvPr id="12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67" y="3606981"/>
            <a:ext cx="833378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Soll man es glauben?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In beiden Fällen, bei Gold und Zink, ist es aus unterschied-</a:t>
            </a:r>
            <a:r>
              <a:rPr lang="de-DE" dirty="0" err="1" smtClean="0"/>
              <a:t>lichen</a:t>
            </a:r>
            <a:r>
              <a:rPr lang="de-DE" dirty="0" smtClean="0"/>
              <a:t> Gründen wichtig, nur dünne Schichten auf dem zu überziehenden Material zu erzeugen.</a:t>
            </a:r>
          </a:p>
          <a:p>
            <a:endParaRPr lang="de-DE" dirty="0"/>
          </a:p>
          <a:p>
            <a:r>
              <a:rPr lang="de-DE" dirty="0" smtClean="0"/>
              <a:t>So bietet eine Firma z. B einen Geräte-Satz an, mit dem man selber einen Gegenstand verzinken können soll.</a:t>
            </a:r>
          </a:p>
          <a:p>
            <a:endParaRPr lang="de-DE" dirty="0"/>
          </a:p>
          <a:p>
            <a:r>
              <a:rPr lang="de-DE" dirty="0" smtClean="0"/>
              <a:t>Mit </a:t>
            </a:r>
            <a:r>
              <a:rPr lang="de-DE" dirty="0"/>
              <a:t>dieser </a:t>
            </a:r>
            <a:r>
              <a:rPr lang="de-DE" dirty="0" smtClean="0"/>
              <a:t>Erfahrungskiste, kannst du herausfinden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man Gegenstände, auch solche, die nicht aus Metall sind, mit einer Metallschicht überziehen kann 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du wirst erklären können, warum man dafür Strom braucht.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3761" y="511295"/>
            <a:ext cx="89619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4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173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673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Überlege, welche Salz-Lösung zum Versilbern verwendet werden müsste.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090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935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Anstelle von Zink-Kationen werden </a:t>
            </a:r>
            <a:r>
              <a:rPr lang="de-DE" dirty="0" smtClean="0">
                <a:solidFill>
                  <a:schemeClr val="bg2"/>
                </a:solidFill>
              </a:rPr>
              <a:t>Silber-Kationen</a:t>
            </a:r>
            <a:r>
              <a:rPr lang="de-DE" dirty="0" smtClean="0"/>
              <a:t> benötigt</a:t>
            </a:r>
            <a:r>
              <a:rPr lang="de-DE" dirty="0"/>
              <a:t>. Es gibt z.B. das Salz Silbernitrat AgNO</a:t>
            </a:r>
            <a:r>
              <a:rPr lang="de-DE" baseline="-25000" dirty="0"/>
              <a:t>3</a:t>
            </a:r>
            <a:r>
              <a:rPr lang="de-DE" dirty="0"/>
              <a:t> zu kaufen. Dieses bildet in Lösung </a:t>
            </a:r>
            <a:r>
              <a:rPr lang="de-DE" dirty="0" err="1"/>
              <a:t>Ag</a:t>
            </a:r>
            <a:r>
              <a:rPr lang="de-DE" baseline="30000" dirty="0"/>
              <a:t>+</a:t>
            </a:r>
            <a:r>
              <a:rPr lang="de-DE" dirty="0"/>
              <a:t>-Kationen </a:t>
            </a:r>
            <a:r>
              <a:rPr lang="de-DE" dirty="0" smtClean="0"/>
              <a:t>und NO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/>
              <a:t>-</a:t>
            </a:r>
            <a:r>
              <a:rPr lang="de-DE" dirty="0" smtClean="0"/>
              <a:t>Anionen.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Man löst das Silbersalz in Wasser, hängt ein leitfähiges Harley-Davidson-Emblem an die Kathode und schließt eine Spannungsquelle an.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r>
              <a:rPr lang="de-DE" sz="1200" b="1" dirty="0" smtClean="0"/>
              <a:t>Hinweis 1:</a:t>
            </a:r>
            <a:r>
              <a:rPr lang="de-DE" sz="1200" dirty="0" smtClean="0"/>
              <a:t> Die Höhe der benötigten Spannung ist auch wichtig. Wie man die bestimmt ist Thema einer späteren Unterrichtseinheit.</a:t>
            </a:r>
          </a:p>
          <a:p>
            <a:r>
              <a:rPr lang="de-DE" sz="1200" b="1" dirty="0" smtClean="0"/>
              <a:t>Hinweis 2</a:t>
            </a:r>
            <a:r>
              <a:rPr lang="de-DE" sz="1200" dirty="0" smtClean="0"/>
              <a:t>: Je langsamer sich das Metall abscheidet, desto schöner glänzt später die Metallschicht. Hierfür muss man etwas tiefer in die Chemie und in die Galvanik (so heißt das Handwerk) einsteigen.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381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Zink kann von der Bleistiftmine meistens abgewischt werden. Wenn das nicht funktioniert, lass es bitte den Lehrer mit Säure entfernen.</a:t>
            </a:r>
          </a:p>
          <a:p>
            <a:r>
              <a:rPr lang="de-DE" dirty="0" smtClean="0"/>
              <a:t>Die nun etwas bräunliche Zinkiodid-Lösung zurück in die Flasche geben und diese schütteln. Das Iod reagiert mit dem Zinkpulver darin wieder zu Zinkiodid.</a:t>
            </a:r>
          </a:p>
          <a:p>
            <a:r>
              <a:rPr lang="de-DE" dirty="0" smtClean="0"/>
              <a:t>Die Elektroden abspülen und mit einem Papier-Tuch trockenwischen.</a:t>
            </a:r>
          </a:p>
          <a:p>
            <a:r>
              <a:rPr lang="de-DE" dirty="0" smtClean="0"/>
              <a:t>Alle Teile an ihren Platz in die Erfahrungskiste räumen.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472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498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Bildernachweis:</a:t>
            </a:r>
          </a:p>
          <a:p>
            <a:r>
              <a:rPr lang="de-DE" sz="1200" dirty="0"/>
              <a:t>[1]: http://www.motorradonline.de/motorradzubehoer/service-selbst-verzinken-gegen-rost/348618; Stand 07.07.2016</a:t>
            </a:r>
          </a:p>
          <a:p>
            <a:r>
              <a:rPr lang="de-DE" sz="1200" dirty="0"/>
              <a:t>[2]: https://www.wallpaper-gratis.eu/nachrichten/2015-juli.php; https://www.wallpaper-gratis.eu/fullhd-hintergrundbilder/bild/harley-davidson002_400x225.jpg; Stand </a:t>
            </a:r>
            <a:r>
              <a:rPr lang="de-DE" sz="1200" dirty="0" smtClean="0"/>
              <a:t>05.07.2016</a:t>
            </a:r>
          </a:p>
          <a:p>
            <a:r>
              <a:rPr lang="de-DE" sz="1200" dirty="0" smtClean="0"/>
              <a:t>[3</a:t>
            </a:r>
            <a:r>
              <a:rPr lang="de-DE" sz="1200" dirty="0"/>
              <a:t>] https://</a:t>
            </a:r>
            <a:r>
              <a:rPr lang="de-DE" sz="1200" dirty="0" smtClean="0"/>
              <a:t>www.metallbau-onlineshop.de/media/catalog/product/cache/1/thumbnail/600x342/9df78eab33525d08d6e5fb 8d27136e95/g/a/gartenzaun-massiv-gerade-verzinkt-und-wahlweise-farbbeschichtet_1.jpg; Stand 06.04.2018</a:t>
            </a:r>
          </a:p>
          <a:p>
            <a:r>
              <a:rPr lang="de-DE" sz="1200" dirty="0" smtClean="0"/>
              <a:t>[</a:t>
            </a:r>
            <a:r>
              <a:rPr lang="de-DE" sz="1200" dirty="0"/>
              <a:t>4] https://</a:t>
            </a:r>
            <a:r>
              <a:rPr lang="de-DE" sz="1200" dirty="0" smtClean="0"/>
              <a:t>www.btec24.de/shop/bilder/produkte/gross/Giesskanne-verzinkt-10-l.jpg; </a:t>
            </a:r>
            <a:r>
              <a:rPr lang="de-DE" sz="1200" dirty="0"/>
              <a:t>Stand 06.04.2018</a:t>
            </a:r>
            <a:r>
              <a:rPr lang="de-DE" sz="1200" dirty="0" smtClean="0"/>
              <a:t> </a:t>
            </a:r>
          </a:p>
          <a:p>
            <a:r>
              <a:rPr lang="de-DE" sz="1200" dirty="0"/>
              <a:t>[5] https://</a:t>
            </a:r>
            <a:r>
              <a:rPr lang="de-DE" sz="1200" dirty="0" smtClean="0"/>
              <a:t>schraube-mutter.de/wp-content/uploads/sechskantschrauben-mit-schaft-din-931-m10-galvanisch-verzinkt.jpg; </a:t>
            </a:r>
            <a:r>
              <a:rPr lang="de-DE" sz="1200" dirty="0"/>
              <a:t>Stand 06.04.2018</a:t>
            </a:r>
            <a:endParaRPr lang="de-DE" sz="1200" dirty="0" smtClean="0"/>
          </a:p>
          <a:p>
            <a:endParaRPr lang="de-DE" dirty="0" smtClean="0"/>
          </a:p>
          <a:p>
            <a:r>
              <a:rPr lang="de-DE" dirty="0" smtClean="0"/>
              <a:t>Alle </a:t>
            </a:r>
            <a:r>
              <a:rPr lang="de-DE" dirty="0"/>
              <a:t>weiteren Bilder und Graphiken wurden in der Abteilung Didaktik der Chemie, Universität Bayreuth erstellt.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0DB9-0322-4ED9-940E-5222A7C612BE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Diese Anleitung wurde gefertigt von</a:t>
            </a:r>
            <a:br>
              <a:rPr lang="de-DE" dirty="0"/>
            </a:br>
            <a:r>
              <a:rPr lang="de-DE" b="1" dirty="0">
                <a:latin typeface="Arial" charset="0"/>
              </a:rPr>
              <a:t>Alexandra Granda</a:t>
            </a:r>
            <a:r>
              <a:rPr lang="de-DE" dirty="0">
                <a:latin typeface="Arial" charset="0"/>
              </a:rPr>
              <a:t>, </a:t>
            </a:r>
            <a:r>
              <a:rPr lang="de-DE" b="1" dirty="0">
                <a:latin typeface="Arial" charset="0"/>
              </a:rPr>
              <a:t>Renate Hoffmann </a:t>
            </a:r>
            <a:r>
              <a:rPr lang="de-DE" dirty="0">
                <a:latin typeface="Arial" charset="0"/>
              </a:rPr>
              <a:t>und </a:t>
            </a:r>
            <a:r>
              <a:rPr lang="de-DE" b="1" dirty="0">
                <a:latin typeface="Arial" charset="0"/>
              </a:rPr>
              <a:t>Dr. Sabine Zimmermann</a:t>
            </a:r>
            <a:r>
              <a:rPr lang="de-DE" dirty="0" smtClean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Im Rahmen des AK Selbst Organisiertes Lernen (SOL)</a:t>
            </a:r>
          </a:p>
          <a:p>
            <a:r>
              <a:rPr lang="de-DE" dirty="0"/>
              <a:t>in der Abteilung für Didaktik der Chemie</a:t>
            </a:r>
            <a:br>
              <a:rPr lang="de-DE" dirty="0"/>
            </a:br>
            <a:r>
              <a:rPr lang="de-DE" dirty="0"/>
              <a:t>an der Universität Bayreuth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8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weißt du schon: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man Spannung anlegt, kann Strom fließen.</a:t>
            </a:r>
          </a:p>
          <a:p>
            <a:endParaRPr lang="de-DE" dirty="0"/>
          </a:p>
          <a:p>
            <a:r>
              <a:rPr lang="de-DE" dirty="0" smtClean="0"/>
              <a:t>Fließender Strom, das sind sich bewegende Elektronen.</a:t>
            </a:r>
          </a:p>
          <a:p>
            <a:endParaRPr lang="de-DE" dirty="0"/>
          </a:p>
          <a:p>
            <a:r>
              <a:rPr lang="de-DE" dirty="0" smtClean="0"/>
              <a:t>In einer Salzlösung sind frei bewegliche Anionen und Kationen.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Inhaltsplatzhalter 1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6537" y="503238"/>
            <a:ext cx="810639" cy="90011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82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61DB-6A4C-470A-BFE3-24928CEFD38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98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1 von 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der Erfahrungskiste findest du unter anderem: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Zwei Bleistift-Minen - verwende sie als Elektroden.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Eine Flach-Batterie.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Ein schwarzes und ein rotes Experimentier-Kabel mit Krokodil-Klemmen an beiden Enden.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Zinkiodid-Lösung.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Ein Becherglas.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de-DE" dirty="0" smtClean="0"/>
              <a:t>Eine Halterung </a:t>
            </a:r>
            <a:r>
              <a:rPr lang="de-DE" dirty="0"/>
              <a:t>für die </a:t>
            </a:r>
            <a:r>
              <a:rPr lang="de-DE" dirty="0" smtClean="0"/>
              <a:t>Elektroden aus Styropor.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C7D-4B30-4604-BD35-0C4E56313D0D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" name="Inhaltsplatzhalter 2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565" y="503238"/>
            <a:ext cx="494582" cy="900112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20725" y="5266027"/>
            <a:ext cx="898525" cy="8074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Baue aus den oben angegebenen Materialien einen Stromkreis auf.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Entscheide, welche Elektrode die Kathode, welche die Anode in deinem Aufbau 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74206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ufgaben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Rueckseiten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1507</Words>
  <Application>Microsoft Office PowerPoint</Application>
  <PresentationFormat>A4-Papier (210 x 297 mm)</PresentationFormat>
  <Paragraphs>251</Paragraphs>
  <Slides>57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57</vt:i4>
      </vt:variant>
    </vt:vector>
  </HeadingPairs>
  <TitlesOfParts>
    <vt:vector size="63" baseType="lpstr">
      <vt:lpstr>Arial</vt:lpstr>
      <vt:lpstr>Calibri</vt:lpstr>
      <vt:lpstr>Wingdings</vt:lpstr>
      <vt:lpstr>1_Titel</vt:lpstr>
      <vt:lpstr>2_Aufgaben</vt:lpstr>
      <vt:lpstr>3_Rueckseiten</vt:lpstr>
      <vt:lpstr>Was passiert beim Verzinken?</vt:lpstr>
      <vt:lpstr>PowerPoint-Präsentation</vt:lpstr>
      <vt:lpstr>Viele Gegenstände sind nicht aus dem, wonach sie aussehen</vt:lpstr>
      <vt:lpstr>PowerPoint-Präsentation</vt:lpstr>
      <vt:lpstr>Soll man es glauben?</vt:lpstr>
      <vt:lpstr>PowerPoint-Präsentation</vt:lpstr>
      <vt:lpstr>Das weißt du schon:</vt:lpstr>
      <vt:lpstr>PowerPoint-Präsentation</vt:lpstr>
      <vt:lpstr>Aufgabe 1 von 4</vt:lpstr>
      <vt:lpstr>PowerPoint-Präsentation</vt:lpstr>
      <vt:lpstr>PowerPoint-Präsentation</vt:lpstr>
      <vt:lpstr>PowerPoint-Präsentation</vt:lpstr>
      <vt:lpstr>Aufgabe 2 von 4</vt:lpstr>
      <vt:lpstr>PowerPoint-Präsentation</vt:lpstr>
      <vt:lpstr>PowerPoint-Präsentation</vt:lpstr>
      <vt:lpstr>PowerPoint-Präsentation</vt:lpstr>
      <vt:lpstr>Aufgabe 3 von 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 4 von 4</vt:lpstr>
      <vt:lpstr>PowerPoint-Präsentation</vt:lpstr>
      <vt:lpstr>PowerPoint-Präsentation</vt:lpstr>
      <vt:lpstr>PowerPoint-Präsentation</vt:lpstr>
      <vt:lpstr>Zurück zur Stoffebene</vt:lpstr>
      <vt:lpstr>PowerPoint-Präsentation</vt:lpstr>
      <vt:lpstr>Jetzt weißt du…</vt:lpstr>
      <vt:lpstr>PowerPoint-Präsentation</vt:lpstr>
      <vt:lpstr>Teste dich selbst</vt:lpstr>
      <vt:lpstr>PowerPoint-Präsentation</vt:lpstr>
      <vt:lpstr>PowerPoint-Präsentation</vt:lpstr>
      <vt:lpstr>PowerPoint-Präsentation</vt:lpstr>
      <vt:lpstr>Das sollte bleiben</vt:lpstr>
      <vt:lpstr>PowerPoint-Präsentation</vt:lpstr>
      <vt:lpstr>Schau dir dazu…</vt:lpstr>
      <vt:lpstr>PowerPoint-Präsentation</vt:lpstr>
      <vt:lpstr>PowerPoint-Präsentation</vt:lpstr>
      <vt:lpstr>PowerPoint-Präsentation</vt:lpstr>
      <vt:lpstr>Experten-Aufgabe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</dc:creator>
  <cp:lastModifiedBy>Regina</cp:lastModifiedBy>
  <cp:revision>125</cp:revision>
  <cp:lastPrinted>2017-06-30T10:25:24Z</cp:lastPrinted>
  <dcterms:created xsi:type="dcterms:W3CDTF">2016-04-13T08:36:10Z</dcterms:created>
  <dcterms:modified xsi:type="dcterms:W3CDTF">2018-08-28T07:46:58Z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