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906000" cy="6858000" type="A4"/>
  <p:notesSz cx="6819900" cy="99187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72" y="105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1369A-E93A-4449-93CD-5A40101ED712}" type="datetimeFigureOut">
              <a:rPr lang="de-DE" smtClean="0"/>
              <a:t>28.08.2018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1239838"/>
            <a:ext cx="4835525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0" y="4773374"/>
            <a:ext cx="545592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131A88-E5BF-4EDF-A73E-7139BB58A26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671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357" y="1654216"/>
            <a:ext cx="9000000" cy="47880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8420377" y="374650"/>
            <a:ext cx="1044000" cy="719138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anchor="ctr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>
          <a:xfrm>
            <a:off x="502326" y="1146322"/>
            <a:ext cx="8928100" cy="432000"/>
          </a:xfrm>
        </p:spPr>
        <p:txBody>
          <a:bodyPr/>
          <a:lstStyle>
            <a:lvl1pPr algn="ctr">
              <a:defRPr/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86745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/>
          </p:nvPr>
        </p:nvSpPr>
        <p:spPr>
          <a:xfrm>
            <a:off x="464024" y="368490"/>
            <a:ext cx="9007522" cy="611419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/>
            </a:lvl1pPr>
            <a:lvl2pPr>
              <a:lnSpc>
                <a:spcPct val="100000"/>
              </a:lnSpc>
              <a:spcBef>
                <a:spcPts val="0"/>
              </a:spcBef>
              <a:defRPr/>
            </a:lvl2pPr>
            <a:lvl3pPr>
              <a:lnSpc>
                <a:spcPct val="100000"/>
              </a:lnSpc>
              <a:spcBef>
                <a:spcPts val="0"/>
              </a:spcBef>
              <a:defRPr/>
            </a:lvl3pPr>
            <a:lvl4pPr>
              <a:lnSpc>
                <a:spcPct val="100000"/>
              </a:lnSpc>
              <a:spcBef>
                <a:spcPts val="0"/>
              </a:spcBef>
              <a:defRPr/>
            </a:lvl4pPr>
            <a:lvl5pPr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654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1005" y="374288"/>
            <a:ext cx="7920000" cy="720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6074" y="1654216"/>
            <a:ext cx="8928000" cy="4788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DE" dirty="0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559719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txStyles>
    <p:titleStyle>
      <a:lvl1pPr algn="ctr" defTabSz="742950" rtl="0" eaLnBrk="1" latinLnBrk="0" hangingPunct="1">
        <a:lnSpc>
          <a:spcPct val="100000"/>
        </a:lnSpc>
        <a:spcBef>
          <a:spcPts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4295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1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aten.didaktikchemie.uni-bayreuth.de/umethoden/methodenbausteine/0_einf.ht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Lehrerinformation </a:t>
            </a:r>
            <a:r>
              <a:rPr lang="de-DE" sz="2000" dirty="0" smtClean="0"/>
              <a:t>(Kann man eine </a:t>
            </a:r>
            <a:r>
              <a:rPr lang="de-DE" sz="2000" smtClean="0"/>
              <a:t>Steinsalz-Leuchte essen?)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1400" dirty="0" smtClean="0"/>
              <a:t>Stand </a:t>
            </a:r>
            <a:fld id="{A2F829DE-0171-4016-8A32-E4B81A0872E9}" type="datetime1">
              <a:rPr lang="de-DE" sz="1400" smtClean="0"/>
              <a:t>28.08.2018</a:t>
            </a:fld>
            <a:endParaRPr lang="de-DE" dirty="0"/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574050"/>
              </p:ext>
            </p:extLst>
          </p:nvPr>
        </p:nvGraphicFramePr>
        <p:xfrm>
          <a:off x="481005" y="1654175"/>
          <a:ext cx="8986846" cy="470916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93423">
                  <a:extLst>
                    <a:ext uri="{9D8B030D-6E8A-4147-A177-3AD203B41FA5}">
                      <a16:colId xmlns:a16="http://schemas.microsoft.com/office/drawing/2014/main" val="1131528128"/>
                    </a:ext>
                  </a:extLst>
                </a:gridCol>
                <a:gridCol w="4493423">
                  <a:extLst>
                    <a:ext uri="{9D8B030D-6E8A-4147-A177-3AD203B41FA5}">
                      <a16:colId xmlns:a16="http://schemas.microsoft.com/office/drawing/2014/main" val="3608609625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Lehrziel: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Identifizierung von Natriumchlorid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über den 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Nachweis von Chlorid 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und 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Flammenfärbung von Na</a:t>
                      </a:r>
                      <a:r>
                        <a:rPr lang="de-DE" sz="1400" b="1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115247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Vorkenntnisse: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keine.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Fertigkeiten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: Brenner und Tüpfelraster benutzen sowie protokollieren.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4656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Vorbereitung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 (Fertigen der Kiste):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Herstellung der Styroporeinlage nach Datei „ek08_Bauplan“. Zeichnungen können als Schablonen genutzt werden.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Datei „ek08_Beschriftung“ ausdrucken, wie auf jeder Folie oben beschrieben. 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Anleitung 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drucken („ek08_Anleitung_Stoff“) in DIN A4. Im Broschüren-Modus, oben binden (Ringbindung).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Dokumententasche mit doppelseitigem Klebeband im Deckel befestigen, Anleitung und Modellkarten hineingeben.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Kiste einräumen.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Vorbereitung (Kiste einsetzen):</a:t>
                      </a:r>
                    </a:p>
                    <a:p>
                      <a:pPr marL="177800" indent="-177800">
                        <a:buFont typeface="+mj-lt"/>
                        <a:buAutoNum type="arabicPeriod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Herstellen der Lösungen</a:t>
                      </a:r>
                    </a:p>
                    <a:p>
                      <a:pPr marL="35718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c(Kaliumnitrat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)= 0,1mol/L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5718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c(Natriumsulfat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)= 0,1mol/L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5718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c(Natriumsulfit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)= 0,1mol/L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5718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c(Schwefelsäure</a:t>
                      </a: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)= 0,1mol/L</a:t>
                      </a:r>
                    </a:p>
                    <a:p>
                      <a:pPr marL="35718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c(Silbernitrat)=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0,1mol/L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5738" indent="-185738">
                        <a:buFont typeface="+mj-lt"/>
                        <a:buAutoNum type="arabicPeriod" startAt="2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Erfahrungskiste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auf Vollständigkeit überprüfen, ggf. Verbrauchsmaterial (auch Magnesia-Stäbchen) nachfüllen.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043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Anleitung: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Die Kiste ist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für das selbstständige Erlernen von Nachweisreaktionen konzipiert. Die Teilchenebene findet sich als 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Mappe mb20 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unter 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  <a:hlinkClick r:id="rId2"/>
                        </a:rPr>
                        <a:t>http://daten.didaktikchemie.uni-bayreuth.de/umethoden/methodenbausteine/</a:t>
                      </a:r>
                      <a:br>
                        <a:rPr lang="de-DE" sz="1400" b="0" baseline="0" dirty="0" smtClean="0">
                          <a:solidFill>
                            <a:schemeClr val="tx1"/>
                          </a:solidFill>
                          <a:hlinkClick r:id="rId2"/>
                        </a:rPr>
                      </a:b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  <a:hlinkClick r:id="rId2"/>
                        </a:rPr>
                        <a:t>0_einf.htm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. Ergänzend kann man ek09 anschließen.</a:t>
                      </a:r>
                      <a:endParaRPr lang="de-DE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85738" indent="-185738">
                        <a:buFont typeface="+mj-lt"/>
                        <a:buAutoNum type="arabicPeriod" startAt="2"/>
                      </a:pP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276425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Bearbeitungszeit: </a:t>
                      </a:r>
                      <a:r>
                        <a:rPr lang="de-DE" sz="1400" b="0" u="none" dirty="0" smtClean="0">
                          <a:solidFill>
                            <a:schemeClr val="tx1"/>
                          </a:solidFill>
                        </a:rPr>
                        <a:t>ca. </a:t>
                      </a:r>
                      <a:r>
                        <a:rPr lang="de-DE" sz="1400" b="0" u="none" dirty="0" smtClean="0">
                          <a:solidFill>
                            <a:schemeClr val="accent2"/>
                          </a:solidFill>
                        </a:rPr>
                        <a:t>30</a:t>
                      </a:r>
                      <a:r>
                        <a:rPr lang="de-DE" sz="1400" b="0" u="none" dirty="0" smtClean="0">
                          <a:solidFill>
                            <a:schemeClr val="tx1"/>
                          </a:solidFill>
                        </a:rPr>
                        <a:t> Minuten.</a:t>
                      </a:r>
                    </a:p>
                  </a:txBody>
                  <a:tcPr marL="92188" marR="9218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1159358"/>
                  </a:ext>
                </a:extLst>
              </a:tr>
            </a:tbl>
          </a:graphicData>
        </a:graphic>
      </p:graphicFrame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ek08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 smtClean="0"/>
              <a:t>Erfahrungskiste erarbeitet von Silke Langenberger, Renate Kiesewetter, Ute Weinrich im Rahmen des AK Selbstorganisiertes Lernen (SOL), Didaktik Chemie, Universität Bayreuth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856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nhaltsplatzhalter 2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715018606"/>
              </p:ext>
            </p:extLst>
          </p:nvPr>
        </p:nvGraphicFramePr>
        <p:xfrm>
          <a:off x="477672" y="368300"/>
          <a:ext cx="8993874" cy="641604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496937">
                  <a:extLst>
                    <a:ext uri="{9D8B030D-6E8A-4147-A177-3AD203B41FA5}">
                      <a16:colId xmlns:a16="http://schemas.microsoft.com/office/drawing/2014/main" val="3226505372"/>
                    </a:ext>
                  </a:extLst>
                </a:gridCol>
                <a:gridCol w="4496937">
                  <a:extLst>
                    <a:ext uri="{9D8B030D-6E8A-4147-A177-3AD203B41FA5}">
                      <a16:colId xmlns:a16="http://schemas.microsoft.com/office/drawing/2014/main" val="2057034290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de-DE" sz="1800" b="0" dirty="0" smtClean="0">
                          <a:solidFill>
                            <a:schemeClr val="tx1"/>
                          </a:solidFill>
                        </a:rPr>
                        <a:t>Seite 2</a:t>
                      </a:r>
                      <a:endParaRPr lang="de-DE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07054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Einsatz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 im Unterricht:</a:t>
                      </a:r>
                      <a:r>
                        <a:rPr lang="de-DE" sz="14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Lernende erarbeiten sich den Na</a:t>
                      </a:r>
                      <a:r>
                        <a:rPr lang="de-DE" sz="1400" b="0" baseline="300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-Nachweis über 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Flammenfärbung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und das </a:t>
                      </a:r>
                      <a:r>
                        <a:rPr lang="de-DE" sz="1400" b="1" baseline="0" dirty="0" smtClean="0">
                          <a:solidFill>
                            <a:schemeClr val="tx1"/>
                          </a:solidFill>
                        </a:rPr>
                        <a:t>Prinzip der Fällungsreaktion 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für das Cl</a:t>
                      </a:r>
                      <a:r>
                        <a:rPr lang="de-DE" sz="1400" b="0" baseline="30000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-Anion mit Silbernitrat jeweils auf Stoffebene. Die Teilchenebene findet sich in mb20.</a:t>
                      </a: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982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Materialliste: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Box mit Deckel 30*19*14cm, z.B.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Rival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b="0" baseline="0" dirty="0" err="1" smtClean="0">
                          <a:solidFill>
                            <a:schemeClr val="tx1"/>
                          </a:solidFill>
                        </a:rPr>
                        <a:t>Eurobox</a:t>
                      </a:r>
                      <a:endParaRPr lang="de-D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Styropor-Schneidegerät, z. B. Proxxon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 und Styrodur (Maße: 24,3*14,6*1cm)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Styroporkleber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Pinsel, Farbe (weiße Wandfarbe)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Dokumententasche DIN A4, quer mit Klettverschluss, z. B. Amazon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Klebeband, beidseitig klebend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15 Blatt Kopierpapier, 160g/cm</a:t>
                      </a:r>
                      <a:r>
                        <a:rPr lang="de-DE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Ringbinde-Gerät, z. B. General Office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Ringbindung, schwarz, 10mm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3 Blatt Kopierpapier, 80g/cm</a:t>
                      </a:r>
                      <a:r>
                        <a:rPr lang="de-DE" sz="14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Selbstklebende Folie, transparent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Salzstein-Leuchte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(z.B. Amazon)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1 Laminier-Folie DIN A4</a:t>
                      </a: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4 PE-Tropfflaschen 20mL mit</a:t>
                      </a:r>
                    </a:p>
                    <a:p>
                      <a:pPr marL="361950" indent="-182563">
                        <a:buFont typeface="Symbol" panose="05050102010706020507" pitchFamily="18" charset="2"/>
                        <a:buChar char="-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Kaliumnitrat-Lösung</a:t>
                      </a:r>
                    </a:p>
                    <a:p>
                      <a:pPr marL="361950" indent="-182563">
                        <a:buFont typeface="Symbol" panose="05050102010706020507" pitchFamily="18" charset="2"/>
                        <a:buChar char="-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Natriumsulfat-Lösung</a:t>
                      </a:r>
                    </a:p>
                    <a:p>
                      <a:pPr marL="361950" indent="-182563">
                        <a:buFont typeface="Symbol" panose="05050102010706020507" pitchFamily="18" charset="2"/>
                        <a:buChar char="-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Schwefelsäure-Lösung</a:t>
                      </a:r>
                    </a:p>
                    <a:p>
                      <a:pPr marL="361950" indent="-182563">
                        <a:buFont typeface="Symbol" panose="05050102010706020507" pitchFamily="18" charset="2"/>
                        <a:buChar char="-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Natriumsulfit-Lösung</a:t>
                      </a:r>
                    </a:p>
                    <a:p>
                      <a:pPr marL="185738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de-DE" sz="1400" baseline="0" dirty="0" smtClean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Probenbecher, d=35mm mit</a:t>
                      </a:r>
                    </a:p>
                    <a:p>
                      <a:pPr marL="361950" indent="-182563">
                        <a:buFont typeface="Symbol" panose="05050102010706020507" pitchFamily="18" charset="2"/>
                        <a:buChar char="-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Steinsalz</a:t>
                      </a:r>
                    </a:p>
                    <a:p>
                      <a:pPr marL="361950" indent="-182563">
                        <a:buFont typeface="Symbol" panose="05050102010706020507" pitchFamily="18" charset="2"/>
                        <a:buChar char="-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Natriumchlorid</a:t>
                      </a:r>
                    </a:p>
                    <a:p>
                      <a:pPr marL="361950" indent="-182563">
                        <a:buFont typeface="Symbol" panose="05050102010706020507" pitchFamily="18" charset="2"/>
                        <a:buChar char="-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Emser Pastillen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Braunglas Tropfflasche 10mL mit Silbernitrat-Lösung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3 Doppelspatel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Magnesia-Stäbchen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Glasstab, AR-Glas, d=4mm</a:t>
                      </a:r>
                    </a:p>
                    <a:p>
                      <a:pPr marL="177800" indent="-177800">
                        <a:buFont typeface="Arial" panose="020B0604020202020204" pitchFamily="34" charset="0"/>
                        <a:buChar char="•"/>
                      </a:pP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3 PE-Pipetten 3mL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4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de-DE" sz="1400" b="1" baseline="0" dirty="0" smtClean="0">
                          <a:solidFill>
                            <a:schemeClr val="tx2"/>
                          </a:solidFill>
                        </a:rPr>
                        <a:t>Externes Material:</a:t>
                      </a: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2"/>
                          </a:solidFill>
                        </a:rPr>
                        <a:t>Feuerzeug</a:t>
                      </a: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2"/>
                          </a:solidFill>
                        </a:rPr>
                        <a:t>VE-Wasser</a:t>
                      </a: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2"/>
                          </a:solidFill>
                        </a:rPr>
                        <a:t>Brenner</a:t>
                      </a:r>
                    </a:p>
                    <a:p>
                      <a:pPr marL="185738" indent="-185738">
                        <a:buFont typeface="Arial" panose="020B0604020202020204" pitchFamily="34" charset="0"/>
                        <a:buChar char="•"/>
                      </a:pPr>
                      <a:r>
                        <a:rPr lang="de-DE" sz="1400" dirty="0" smtClean="0">
                          <a:solidFill>
                            <a:schemeClr val="tx2"/>
                          </a:solidFill>
                        </a:rPr>
                        <a:t>Schutzbrille</a:t>
                      </a:r>
                      <a:r>
                        <a:rPr lang="de-DE" sz="1400" smtClean="0">
                          <a:solidFill>
                            <a:schemeClr val="tx2"/>
                          </a:solidFill>
                        </a:rPr>
                        <a:t>, Trockentücher.</a:t>
                      </a:r>
                      <a:endParaRPr lang="de-DE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sz="14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988668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Kosten: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ca. 34€ (ohne Schneide- und Ringbinde-Gerät).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019597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Bauzeit:</a:t>
                      </a:r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 ca. 60 Minuten/Kiste (ohne Trockenzeiten). </a:t>
                      </a:r>
                      <a:r>
                        <a:rPr lang="de-DE" sz="14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 marL="92632" marR="926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99708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9405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389</Words>
  <Application>Microsoft Office PowerPoint</Application>
  <PresentationFormat>A4-Papier (210 x 297 mm)</PresentationFormat>
  <Paragraphs>60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Symbol</vt:lpstr>
      <vt:lpstr>Office</vt:lpstr>
      <vt:lpstr>Lehrerinformation (Kann man eine Steinsalz-Leuchte essen?) Stand 28.08.2018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</dc:creator>
  <cp:lastModifiedBy>Regina</cp:lastModifiedBy>
  <cp:revision>33</cp:revision>
  <cp:lastPrinted>2018-08-28T07:08:28Z</cp:lastPrinted>
  <dcterms:created xsi:type="dcterms:W3CDTF">2016-04-26T06:40:50Z</dcterms:created>
  <dcterms:modified xsi:type="dcterms:W3CDTF">2018-08-28T07:14:54Z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