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648" r:id="rId1"/>
  </p:sldMasterIdLst>
  <p:handoutMasterIdLst>
    <p:handoutMasterId r:id="rId6"/>
  </p:handoutMasterIdLst>
  <p:sldIdLst>
    <p:sldId id="256" r:id="rId2"/>
    <p:sldId id="257" r:id="rId3"/>
    <p:sldId id="258" r:id="rId4"/>
    <p:sldId id="259" r:id="rId5"/>
  </p:sldIdLst>
  <p:sldSz cx="6858000" cy="9144000" type="screen4x3"/>
  <p:notesSz cx="6797675" cy="9926638"/>
  <p:defaultTextStyle>
    <a:defPPr>
      <a:defRPr lang="de-DE"/>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guide id="3" pos="4128">
          <p15:clr>
            <a:srgbClr val="A4A3A4"/>
          </p15:clr>
        </p15:guide>
        <p15:guide id="4" pos="384">
          <p15:clr>
            <a:srgbClr val="A4A3A4"/>
          </p15:clr>
        </p15:guide>
        <p15:guide id="5" pos="19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a:srgbClr val="DDDDDD"/>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883" autoAdjust="0"/>
    <p:restoredTop sz="89794" autoAdjust="0"/>
  </p:normalViewPr>
  <p:slideViewPr>
    <p:cSldViewPr showGuides="1">
      <p:cViewPr varScale="1">
        <p:scale>
          <a:sx n="72" d="100"/>
          <a:sy n="72" d="100"/>
        </p:scale>
        <p:origin x="2088" y="78"/>
      </p:cViewPr>
      <p:guideLst>
        <p:guide orient="horz" pos="2880"/>
        <p:guide pos="2160"/>
        <p:guide pos="4128"/>
        <p:guide pos="384"/>
        <p:guide pos="192"/>
      </p:guideLst>
    </p:cSldViewPr>
  </p:slideViewPr>
  <p:outlineViewPr>
    <p:cViewPr>
      <p:scale>
        <a:sx n="66" d="100"/>
        <a:sy n="66"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1026"/>
          <p:cNvSpPr>
            <a:spLocks noGrp="1" noChangeArrowheads="1"/>
          </p:cNvSpPr>
          <p:nvPr>
            <p:ph type="hdr" sz="quarter"/>
          </p:nvPr>
        </p:nvSpPr>
        <p:spPr bwMode="auto">
          <a:xfrm>
            <a:off x="0" y="1"/>
            <a:ext cx="2945659" cy="497520"/>
          </a:xfrm>
          <a:prstGeom prst="rect">
            <a:avLst/>
          </a:prstGeom>
          <a:noFill/>
          <a:ln w="9525">
            <a:noFill/>
            <a:miter lim="800000"/>
            <a:headEnd/>
            <a:tailEnd/>
          </a:ln>
          <a:effectLst/>
        </p:spPr>
        <p:txBody>
          <a:bodyPr vert="horz" wrap="square" lIns="95547" tIns="47774" rIns="95547" bIns="47774" numCol="1" anchor="t" anchorCtr="0" compatLnSpc="1">
            <a:prstTxWarp prst="textNoShape">
              <a:avLst/>
            </a:prstTxWarp>
          </a:bodyPr>
          <a:lstStyle>
            <a:lvl1pPr defTabSz="954804">
              <a:defRPr sz="1300" smtClean="0"/>
            </a:lvl1pPr>
          </a:lstStyle>
          <a:p>
            <a:pPr>
              <a:defRPr/>
            </a:pPr>
            <a:endParaRPr lang="de-DE"/>
          </a:p>
        </p:txBody>
      </p:sp>
      <p:sp>
        <p:nvSpPr>
          <p:cNvPr id="6147" name="Rectangle 1027"/>
          <p:cNvSpPr>
            <a:spLocks noGrp="1" noChangeArrowheads="1"/>
          </p:cNvSpPr>
          <p:nvPr>
            <p:ph type="dt" sz="quarter" idx="1"/>
          </p:nvPr>
        </p:nvSpPr>
        <p:spPr bwMode="auto">
          <a:xfrm>
            <a:off x="3852016" y="1"/>
            <a:ext cx="2945659" cy="497520"/>
          </a:xfrm>
          <a:prstGeom prst="rect">
            <a:avLst/>
          </a:prstGeom>
          <a:noFill/>
          <a:ln w="9525">
            <a:noFill/>
            <a:miter lim="800000"/>
            <a:headEnd/>
            <a:tailEnd/>
          </a:ln>
          <a:effectLst/>
        </p:spPr>
        <p:txBody>
          <a:bodyPr vert="horz" wrap="square" lIns="95547" tIns="47774" rIns="95547" bIns="47774" numCol="1" anchor="t" anchorCtr="0" compatLnSpc="1">
            <a:prstTxWarp prst="textNoShape">
              <a:avLst/>
            </a:prstTxWarp>
          </a:bodyPr>
          <a:lstStyle>
            <a:lvl1pPr algn="r" defTabSz="954804">
              <a:defRPr sz="1300" smtClean="0"/>
            </a:lvl1pPr>
          </a:lstStyle>
          <a:p>
            <a:pPr>
              <a:defRPr/>
            </a:pPr>
            <a:endParaRPr lang="de-DE"/>
          </a:p>
        </p:txBody>
      </p:sp>
      <p:sp>
        <p:nvSpPr>
          <p:cNvPr id="6148" name="Rectangle 1028"/>
          <p:cNvSpPr>
            <a:spLocks noGrp="1" noChangeArrowheads="1"/>
          </p:cNvSpPr>
          <p:nvPr>
            <p:ph type="ftr" sz="quarter" idx="2"/>
          </p:nvPr>
        </p:nvSpPr>
        <p:spPr bwMode="auto">
          <a:xfrm>
            <a:off x="0" y="9429118"/>
            <a:ext cx="2945659" cy="497520"/>
          </a:xfrm>
          <a:prstGeom prst="rect">
            <a:avLst/>
          </a:prstGeom>
          <a:noFill/>
          <a:ln w="9525">
            <a:noFill/>
            <a:miter lim="800000"/>
            <a:headEnd/>
            <a:tailEnd/>
          </a:ln>
          <a:effectLst/>
        </p:spPr>
        <p:txBody>
          <a:bodyPr vert="horz" wrap="square" lIns="95547" tIns="47774" rIns="95547" bIns="47774" numCol="1" anchor="b" anchorCtr="0" compatLnSpc="1">
            <a:prstTxWarp prst="textNoShape">
              <a:avLst/>
            </a:prstTxWarp>
          </a:bodyPr>
          <a:lstStyle>
            <a:lvl1pPr defTabSz="954804">
              <a:defRPr sz="1300" smtClean="0"/>
            </a:lvl1pPr>
          </a:lstStyle>
          <a:p>
            <a:pPr>
              <a:defRPr/>
            </a:pPr>
            <a:endParaRPr lang="de-DE"/>
          </a:p>
        </p:txBody>
      </p:sp>
      <p:sp>
        <p:nvSpPr>
          <p:cNvPr id="6149" name="Rectangle 1029"/>
          <p:cNvSpPr>
            <a:spLocks noGrp="1" noChangeArrowheads="1"/>
          </p:cNvSpPr>
          <p:nvPr>
            <p:ph type="sldNum" sz="quarter" idx="3"/>
          </p:nvPr>
        </p:nvSpPr>
        <p:spPr bwMode="auto">
          <a:xfrm>
            <a:off x="3852016" y="9429118"/>
            <a:ext cx="2945659" cy="497520"/>
          </a:xfrm>
          <a:prstGeom prst="rect">
            <a:avLst/>
          </a:prstGeom>
          <a:noFill/>
          <a:ln w="9525">
            <a:noFill/>
            <a:miter lim="800000"/>
            <a:headEnd/>
            <a:tailEnd/>
          </a:ln>
          <a:effectLst/>
        </p:spPr>
        <p:txBody>
          <a:bodyPr vert="horz" wrap="square" lIns="95547" tIns="47774" rIns="95547" bIns="47774" numCol="1" anchor="b" anchorCtr="0" compatLnSpc="1">
            <a:prstTxWarp prst="textNoShape">
              <a:avLst/>
            </a:prstTxWarp>
          </a:bodyPr>
          <a:lstStyle>
            <a:lvl1pPr algn="r" defTabSz="954804">
              <a:defRPr sz="1300" smtClean="0"/>
            </a:lvl1pPr>
          </a:lstStyle>
          <a:p>
            <a:pPr>
              <a:defRPr/>
            </a:pPr>
            <a:fld id="{8C2364DD-EABF-472B-BF5E-E1E697A10FAB}" type="slidenum">
              <a:rPr lang="de-DE"/>
              <a:pPr>
                <a:defRPr/>
              </a:pPr>
              <a:t>‹Nr.›</a:t>
            </a:fld>
            <a:endParaRPr lang="de-DE"/>
          </a:p>
        </p:txBody>
      </p:sp>
    </p:spTree>
    <p:extLst>
      <p:ext uri="{BB962C8B-B14F-4D97-AF65-F5344CB8AC3E}">
        <p14:creationId xmlns:p14="http://schemas.microsoft.com/office/powerpoint/2010/main" val="39598004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2840038"/>
            <a:ext cx="5829300" cy="1960562"/>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1B98BD97-B08C-4C42-8C84-E13485E96003}" type="slidenum">
              <a:rPr lang="de-DE"/>
              <a:pPr>
                <a:defRPr/>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DE3F5421-4660-41D7-BD67-F22D54A23048}" type="slidenum">
              <a:rPr lang="de-DE"/>
              <a:pPr>
                <a:defRPr/>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4886325" y="812800"/>
            <a:ext cx="1457325" cy="7315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514350" y="812800"/>
            <a:ext cx="4219575" cy="7315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3F2CE1A1-7F3A-4E8B-9D21-88A5EFF73F50}" type="slidenum">
              <a:rPr lang="de-DE"/>
              <a:pPr>
                <a:defRPr/>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337458F2-FA72-4C20-9FC0-076599949E85}" type="slidenum">
              <a:rPr lang="de-DE"/>
              <a:pPr>
                <a:defRPr/>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338" y="5875338"/>
            <a:ext cx="5829300" cy="1816100"/>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DE0783E5-AC10-4401-B522-E7BA53043AB6}" type="slidenum">
              <a:rPr lang="de-DE"/>
              <a:pPr>
                <a:defRPr/>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51435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350520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1E1C8D33-96E8-4664-8ED8-44D2A6D1950D}" type="slidenum">
              <a:rPr lang="de-DE"/>
              <a:pPr>
                <a:defRPr/>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42900" y="366713"/>
            <a:ext cx="6172200" cy="1524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endParaRPr lang="de-DE"/>
          </a:p>
        </p:txBody>
      </p:sp>
      <p:sp>
        <p:nvSpPr>
          <p:cNvPr id="8" name="Rectangle 5"/>
          <p:cNvSpPr>
            <a:spLocks noGrp="1" noChangeArrowheads="1"/>
          </p:cNvSpPr>
          <p:nvPr>
            <p:ph type="ftr" sz="quarter" idx="11"/>
          </p:nvPr>
        </p:nvSpPr>
        <p:spPr>
          <a:ln/>
        </p:spPr>
        <p:txBody>
          <a:bodyPr/>
          <a:lstStyle>
            <a:lvl1pPr>
              <a:defRPr/>
            </a:lvl1pPr>
          </a:lstStyle>
          <a:p>
            <a:pPr>
              <a:defRPr/>
            </a:pPr>
            <a:endParaRPr lang="de-DE"/>
          </a:p>
        </p:txBody>
      </p:sp>
      <p:sp>
        <p:nvSpPr>
          <p:cNvPr id="9" name="Rectangle 6"/>
          <p:cNvSpPr>
            <a:spLocks noGrp="1" noChangeArrowheads="1"/>
          </p:cNvSpPr>
          <p:nvPr>
            <p:ph type="sldNum" sz="quarter" idx="12"/>
          </p:nvPr>
        </p:nvSpPr>
        <p:spPr>
          <a:ln/>
        </p:spPr>
        <p:txBody>
          <a:bodyPr/>
          <a:lstStyle>
            <a:lvl1pPr>
              <a:defRPr/>
            </a:lvl1pPr>
          </a:lstStyle>
          <a:p>
            <a:pPr>
              <a:defRPr/>
            </a:pPr>
            <a:fld id="{3FF417D8-D0DC-4C67-931B-D05281A993AB}" type="slidenum">
              <a:rPr lang="de-DE"/>
              <a:pPr>
                <a:defRPr/>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endParaRPr 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de-DE"/>
          </a:p>
        </p:txBody>
      </p:sp>
      <p:sp>
        <p:nvSpPr>
          <p:cNvPr id="5" name="Rectangle 6"/>
          <p:cNvSpPr>
            <a:spLocks noGrp="1" noChangeArrowheads="1"/>
          </p:cNvSpPr>
          <p:nvPr>
            <p:ph type="sldNum" sz="quarter" idx="12"/>
          </p:nvPr>
        </p:nvSpPr>
        <p:spPr>
          <a:ln/>
        </p:spPr>
        <p:txBody>
          <a:bodyPr/>
          <a:lstStyle>
            <a:lvl1pPr>
              <a:defRPr/>
            </a:lvl1pPr>
          </a:lstStyle>
          <a:p>
            <a:pPr>
              <a:defRPr/>
            </a:pPr>
            <a:fld id="{7F72B439-03BA-4D26-B6AF-3E0BA4D555CB}" type="slidenum">
              <a:rPr lang="de-DE"/>
              <a:pPr>
                <a:defRPr/>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a:p>
        </p:txBody>
      </p:sp>
      <p:sp>
        <p:nvSpPr>
          <p:cNvPr id="3" name="Rectangle 5"/>
          <p:cNvSpPr>
            <a:spLocks noGrp="1" noChangeArrowheads="1"/>
          </p:cNvSpPr>
          <p:nvPr>
            <p:ph type="ftr" sz="quarter" idx="11"/>
          </p:nvPr>
        </p:nvSpPr>
        <p:spPr>
          <a:ln/>
        </p:spPr>
        <p:txBody>
          <a:bodyPr/>
          <a:lstStyle>
            <a:lvl1pPr>
              <a:defRPr/>
            </a:lvl1pPr>
          </a:lstStyle>
          <a:p>
            <a:pPr>
              <a:defRPr/>
            </a:pPr>
            <a:endParaRPr lang="de-DE"/>
          </a:p>
        </p:txBody>
      </p:sp>
      <p:sp>
        <p:nvSpPr>
          <p:cNvPr id="4" name="Rectangle 6"/>
          <p:cNvSpPr>
            <a:spLocks noGrp="1" noChangeArrowheads="1"/>
          </p:cNvSpPr>
          <p:nvPr>
            <p:ph type="sldNum" sz="quarter" idx="12"/>
          </p:nvPr>
        </p:nvSpPr>
        <p:spPr>
          <a:ln/>
        </p:spPr>
        <p:txBody>
          <a:bodyPr/>
          <a:lstStyle>
            <a:lvl1pPr>
              <a:defRPr/>
            </a:lvl1pPr>
          </a:lstStyle>
          <a:p>
            <a:pPr>
              <a:defRPr/>
            </a:pPr>
            <a:fld id="{F2E87FF9-8744-41DB-BE4F-6DB969286087}" type="slidenum">
              <a:rPr lang="de-DE"/>
              <a:pPr>
                <a:defRPr/>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63538"/>
            <a:ext cx="2255838" cy="154940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2980E532-8D31-40BD-BA32-F945EED6EA57}" type="slidenum">
              <a:rPr lang="de-DE"/>
              <a:pPr>
                <a:defRPr/>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613" y="6400800"/>
            <a:ext cx="4114800" cy="755650"/>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D9B4E658-0389-40E6-A7B2-F6130945E40F}" type="slidenum">
              <a:rPr lang="de-DE"/>
              <a:pPr>
                <a:defRPr/>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12800"/>
            <a:ext cx="58293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Klicken Sie, um das Titelformat zu bearbeiten</a:t>
            </a:r>
          </a:p>
        </p:txBody>
      </p:sp>
      <p:sp>
        <p:nvSpPr>
          <p:cNvPr id="1027" name="Rectangle 3"/>
          <p:cNvSpPr>
            <a:spLocks noGrp="1" noChangeArrowheads="1"/>
          </p:cNvSpPr>
          <p:nvPr>
            <p:ph type="body" idx="1"/>
          </p:nvPr>
        </p:nvSpPr>
        <p:spPr bwMode="auto">
          <a:xfrm>
            <a:off x="514350" y="2641600"/>
            <a:ext cx="582930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28" name="Rectangle 4"/>
          <p:cNvSpPr>
            <a:spLocks noGrp="1" noChangeArrowheads="1"/>
          </p:cNvSpPr>
          <p:nvPr>
            <p:ph type="dt" sz="half" idx="2"/>
          </p:nvPr>
        </p:nvSpPr>
        <p:spPr bwMode="auto">
          <a:xfrm>
            <a:off x="51435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de-DE"/>
          </a:p>
        </p:txBody>
      </p:sp>
      <p:sp>
        <p:nvSpPr>
          <p:cNvPr id="1029" name="Rectangle 5"/>
          <p:cNvSpPr>
            <a:spLocks noGrp="1" noChangeArrowheads="1"/>
          </p:cNvSpPr>
          <p:nvPr>
            <p:ph type="ftr" sz="quarter" idx="3"/>
          </p:nvPr>
        </p:nvSpPr>
        <p:spPr bwMode="auto">
          <a:xfrm>
            <a:off x="2343150" y="8331200"/>
            <a:ext cx="21717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de-DE"/>
          </a:p>
        </p:txBody>
      </p:sp>
      <p:sp>
        <p:nvSpPr>
          <p:cNvPr id="1030" name="Rectangle 6"/>
          <p:cNvSpPr>
            <a:spLocks noGrp="1" noChangeArrowheads="1"/>
          </p:cNvSpPr>
          <p:nvPr>
            <p:ph type="sldNum" sz="quarter" idx="4"/>
          </p:nvPr>
        </p:nvSpPr>
        <p:spPr bwMode="auto">
          <a:xfrm>
            <a:off x="491490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0D6C6676-ED2A-4370-97D9-A550E3F1506A}"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4"/>
          <p:cNvSpPr txBox="1">
            <a:spLocks noChangeArrowheads="1"/>
          </p:cNvSpPr>
          <p:nvPr/>
        </p:nvSpPr>
        <p:spPr bwMode="auto">
          <a:xfrm>
            <a:off x="609600" y="1143000"/>
            <a:ext cx="5943600" cy="7677472"/>
          </a:xfrm>
          <a:prstGeom prst="rect">
            <a:avLst/>
          </a:prstGeom>
          <a:noFill/>
          <a:ln w="9525">
            <a:noFill/>
            <a:miter lim="800000"/>
            <a:headEnd/>
            <a:tailEnd/>
          </a:ln>
        </p:spPr>
        <p:txBody>
          <a:bodyPr>
            <a:noAutofit/>
          </a:bodyPr>
          <a:lstStyle/>
          <a:p>
            <a:pPr>
              <a:lnSpc>
                <a:spcPct val="150000"/>
              </a:lnSpc>
            </a:pPr>
            <a:endParaRPr lang="de-DE" sz="1100" dirty="0">
              <a:latin typeface="Arial" charset="0"/>
              <a:cs typeface="Arial" charset="0"/>
            </a:endParaRPr>
          </a:p>
        </p:txBody>
      </p:sp>
      <p:sp>
        <p:nvSpPr>
          <p:cNvPr id="16" name="Textfeld 15"/>
          <p:cNvSpPr txBox="1"/>
          <p:nvPr/>
        </p:nvSpPr>
        <p:spPr>
          <a:xfrm>
            <a:off x="548680" y="2627784"/>
            <a:ext cx="5904656" cy="6480000"/>
          </a:xfrm>
          <a:prstGeom prst="rect">
            <a:avLst/>
          </a:prstGeom>
          <a:noFill/>
        </p:spPr>
        <p:txBody>
          <a:bodyPr wrap="square" rtlCol="0">
            <a:spAutoFit/>
          </a:bodyPr>
          <a:lstStyle/>
          <a:p>
            <a:pPr lvl="0" algn="r"/>
            <a:r>
              <a:rPr lang="de-DE" sz="1200" dirty="0" smtClean="0">
                <a:latin typeface="Arial" pitchFamily="34" charset="0"/>
                <a:ea typeface="Calibri" pitchFamily="34" charset="0"/>
                <a:cs typeface="Arial" pitchFamily="34" charset="0"/>
              </a:rPr>
              <a:t>12.05.1800</a:t>
            </a:r>
            <a:endParaRPr lang="de-DE" sz="1800" dirty="0" smtClean="0">
              <a:latin typeface="Arial" pitchFamily="34" charset="0"/>
              <a:cs typeface="Arial" pitchFamily="34" charset="0"/>
            </a:endParaRPr>
          </a:p>
          <a:p>
            <a:endParaRPr lang="de-DE" sz="1200" b="1" dirty="0" smtClean="0">
              <a:latin typeface="Arial" pitchFamily="34" charset="0"/>
              <a:cs typeface="Arial" pitchFamily="34" charset="0"/>
            </a:endParaRPr>
          </a:p>
          <a:p>
            <a:r>
              <a:rPr lang="de-DE" sz="1200" b="1" dirty="0" smtClean="0">
                <a:latin typeface="Arial" pitchFamily="34" charset="0"/>
                <a:cs typeface="Arial" pitchFamily="34" charset="0"/>
              </a:rPr>
              <a:t>Liebe Kollegen,</a:t>
            </a:r>
            <a:endParaRPr lang="de-DE" sz="1200" dirty="0" smtClean="0">
              <a:latin typeface="Arial" pitchFamily="34" charset="0"/>
              <a:cs typeface="Arial" pitchFamily="34" charset="0"/>
            </a:endParaRPr>
          </a:p>
          <a:p>
            <a:r>
              <a:rPr lang="de-DE" sz="1200" dirty="0" smtClean="0">
                <a:latin typeface="Arial" pitchFamily="34" charset="0"/>
                <a:cs typeface="Arial" pitchFamily="34" charset="0"/>
              </a:rPr>
              <a:t> </a:t>
            </a:r>
          </a:p>
          <a:p>
            <a:r>
              <a:rPr lang="de-DE" sz="1200" dirty="0" smtClean="0">
                <a:latin typeface="Arial" pitchFamily="34" charset="0"/>
                <a:cs typeface="Arial" pitchFamily="34" charset="0"/>
              </a:rPr>
              <a:t>habt ihr schon was von den anderen Teilnehmern der Chemie-Olympiade gehört? Das diesjährige Forschungsthema ist der Bau der Atome. Erst dachte ich ja, dass das ziemlich öde wird, aber im Gegenteil - es macht richtig Spaß und es gibt eine Menge zu entdecken. Niels habe ich auch hier in Manchester getroffen. Sein Atommodell unterscheidet sich ganz schön von meinem, aber mal abwarten, wer Recht behält.</a:t>
            </a:r>
          </a:p>
          <a:p>
            <a:r>
              <a:rPr lang="de-DE" sz="1200" dirty="0" smtClean="0">
                <a:latin typeface="Arial" pitchFamily="34" charset="0"/>
                <a:cs typeface="Arial" pitchFamily="34" charset="0"/>
              </a:rPr>
              <a:t> </a:t>
            </a:r>
          </a:p>
          <a:p>
            <a:r>
              <a:rPr lang="de-DE" sz="1200" dirty="0" smtClean="0">
                <a:latin typeface="Arial" pitchFamily="34" charset="0"/>
                <a:cs typeface="Arial" pitchFamily="34" charset="0"/>
              </a:rPr>
              <a:t>Ich erkläre euch mal meine Idee, denn ich bin überzeugt, dass die Atome wie folgt aufgebaut sind:</a:t>
            </a:r>
          </a:p>
          <a:p>
            <a:endParaRPr lang="de-DE" sz="1200" dirty="0" smtClean="0">
              <a:latin typeface="Arial" pitchFamily="34" charset="0"/>
              <a:cs typeface="Arial" pitchFamily="34" charset="0"/>
            </a:endParaRPr>
          </a:p>
          <a:p>
            <a:r>
              <a:rPr lang="de-DE" sz="1200" dirty="0" smtClean="0">
                <a:latin typeface="Arial" pitchFamily="34" charset="0"/>
                <a:cs typeface="Arial" pitchFamily="34" charset="0"/>
              </a:rPr>
              <a:t>Alle Elemente bestehen aus winzig kleinen, unveränderlichen und unteilbaren Teilchen, den Atomen. Ich denke, dass eine begrenzte Anzahl unterschiedlicher Atomarten existiert. Alle Atome desselben Elements sind untereinander gleich: sie haben das gleiche Volumen und die gleiche Masse. Atome unterschiedlicher Elemente unterscheiden sich in ihrem Volumen und ihrer Masse</a:t>
            </a:r>
            <a:r>
              <a:rPr lang="de-DE" sz="1200" dirty="0">
                <a:latin typeface="Arial" pitchFamily="34" charset="0"/>
                <a:cs typeface="Arial" pitchFamily="34" charset="0"/>
              </a:rPr>
              <a:t>. </a:t>
            </a:r>
            <a:r>
              <a:rPr lang="de-DE" sz="1200" dirty="0" smtClean="0">
                <a:latin typeface="Arial" pitchFamily="34" charset="0"/>
                <a:cs typeface="Arial" pitchFamily="34" charset="0"/>
              </a:rPr>
              <a:t>Ich vermute, dass die anderen Stoffe, die nicht Elemente sind, dadurch entstehen, dass </a:t>
            </a:r>
            <a:r>
              <a:rPr lang="de-DE" sz="1200" dirty="0">
                <a:latin typeface="Arial" pitchFamily="34" charset="0"/>
                <a:cs typeface="Arial" pitchFamily="34" charset="0"/>
              </a:rPr>
              <a:t>sich </a:t>
            </a:r>
            <a:r>
              <a:rPr lang="de-DE" sz="1200" dirty="0" smtClean="0">
                <a:latin typeface="Arial" pitchFamily="34" charset="0"/>
                <a:cs typeface="Arial" pitchFamily="34" charset="0"/>
              </a:rPr>
              <a:t>verschiedene </a:t>
            </a:r>
            <a:r>
              <a:rPr lang="de-DE" sz="1200" dirty="0">
                <a:latin typeface="Arial" pitchFamily="34" charset="0"/>
                <a:cs typeface="Arial" pitchFamily="34" charset="0"/>
              </a:rPr>
              <a:t>Atome zu großen Verbänden </a:t>
            </a:r>
            <a:r>
              <a:rPr lang="de-DE" sz="1200" dirty="0" smtClean="0">
                <a:latin typeface="Arial" pitchFamily="34" charset="0"/>
                <a:cs typeface="Arial" pitchFamily="34" charset="0"/>
              </a:rPr>
              <a:t>zusammenschließen, </a:t>
            </a:r>
            <a:r>
              <a:rPr lang="de-DE" sz="1200" dirty="0">
                <a:latin typeface="Arial" pitchFamily="34" charset="0"/>
                <a:cs typeface="Arial" pitchFamily="34" charset="0"/>
              </a:rPr>
              <a:t>wobei sie sich komplett unterschiedlich kombinieren lassen. </a:t>
            </a:r>
            <a:r>
              <a:rPr lang="de-DE" sz="1200" dirty="0" smtClean="0">
                <a:latin typeface="Arial" pitchFamily="34" charset="0"/>
                <a:cs typeface="Arial" pitchFamily="34" charset="0"/>
              </a:rPr>
              <a:t>Solche Gruppierungen </a:t>
            </a:r>
            <a:r>
              <a:rPr lang="de-DE" sz="1200" dirty="0">
                <a:latin typeface="Arial" pitchFamily="34" charset="0"/>
                <a:cs typeface="Arial" pitchFamily="34" charset="0"/>
              </a:rPr>
              <a:t>nennt man dann Molekül. </a:t>
            </a:r>
            <a:endParaRPr lang="de-DE" sz="1200" dirty="0" smtClean="0">
              <a:latin typeface="Arial" pitchFamily="34" charset="0"/>
              <a:cs typeface="Arial" pitchFamily="34" charset="0"/>
            </a:endParaRPr>
          </a:p>
          <a:p>
            <a:r>
              <a:rPr lang="de-DE" sz="1200" dirty="0" smtClean="0">
                <a:latin typeface="Arial" pitchFamily="34" charset="0"/>
                <a:cs typeface="Arial" pitchFamily="34" charset="0"/>
              </a:rPr>
              <a:t> </a:t>
            </a:r>
          </a:p>
          <a:p>
            <a:r>
              <a:rPr lang="de-DE" sz="1200" dirty="0">
                <a:latin typeface="Arial" pitchFamily="34" charset="0"/>
                <a:cs typeface="Arial" pitchFamily="34" charset="0"/>
              </a:rPr>
              <a:t>Wie findet ihr mein Atommodell? Das </a:t>
            </a:r>
            <a:r>
              <a:rPr lang="de-DE" sz="1200" dirty="0" smtClean="0">
                <a:latin typeface="Arial" pitchFamily="34" charset="0"/>
                <a:cs typeface="Arial" pitchFamily="34" charset="0"/>
              </a:rPr>
              <a:t>ist doch wirklich leicht zu verstehen. Sicher meinen Niels Bohr und Joseph John Thomson wieder, dass das doch viel zu einfach wäre und deshalb gar nicht stimmen kann. Aber ich sehe keinen Fehler. Ihr vielleicht? Ich zerbreche mir schon seit Tagen den Kopf darüber. Helft mir und baut mein Modell doch einfach mal nach. Probiert es mit den Atomen Wasserstoff und Stickstoff. Material habe ich euch in einer Kiste zusammengestellt. </a:t>
            </a:r>
          </a:p>
          <a:p>
            <a:r>
              <a:rPr lang="de-DE" sz="1200" dirty="0" smtClean="0">
                <a:latin typeface="Arial" pitchFamily="34" charset="0"/>
                <a:cs typeface="Arial" pitchFamily="34" charset="0"/>
              </a:rPr>
              <a:t> </a:t>
            </a:r>
          </a:p>
          <a:p>
            <a:r>
              <a:rPr lang="de-DE" sz="1200" dirty="0" smtClean="0">
                <a:latin typeface="Arial" pitchFamily="34" charset="0"/>
                <a:cs typeface="Arial" pitchFamily="34" charset="0"/>
              </a:rPr>
              <a:t>Bald bin ich wieder bei euch und freue mich                                                                                    </a:t>
            </a:r>
          </a:p>
          <a:p>
            <a:r>
              <a:rPr lang="de-DE" sz="1200" dirty="0" smtClean="0"/>
              <a:t> </a:t>
            </a:r>
          </a:p>
          <a:p>
            <a:pPr lvl="0"/>
            <a:r>
              <a:rPr lang="de-DE" sz="1600" dirty="0" smtClean="0">
                <a:latin typeface="Blackadder ITC" pitchFamily="82" charset="0"/>
                <a:ea typeface="Calibri" pitchFamily="34" charset="0"/>
                <a:cs typeface="Arial" pitchFamily="34" charset="0"/>
              </a:rPr>
              <a:t>John Dalton</a:t>
            </a:r>
            <a:endParaRPr lang="de-DE" sz="1800" dirty="0" smtClean="0">
              <a:latin typeface="Arial" pitchFamily="34" charset="0"/>
              <a:cs typeface="Arial" pitchFamily="34" charset="0"/>
            </a:endParaRPr>
          </a:p>
        </p:txBody>
      </p:sp>
      <p:pic>
        <p:nvPicPr>
          <p:cNvPr id="18" name="Grafik 4"/>
          <p:cNvPicPr/>
          <p:nvPr/>
        </p:nvPicPr>
        <p:blipFill>
          <a:blip r:embed="rId2" cstate="print">
            <a:extLst>
              <a:ext uri="{28A0092B-C50C-407E-A947-70E740481C1C}">
                <a14:useLocalDpi xmlns:a14="http://schemas.microsoft.com/office/drawing/2010/main" val="0"/>
              </a:ext>
            </a:extLst>
          </a:blip>
          <a:stretch>
            <a:fillRect/>
          </a:stretch>
        </p:blipFill>
        <p:spPr>
          <a:xfrm>
            <a:off x="5157192" y="899592"/>
            <a:ext cx="1142001" cy="1593491"/>
          </a:xfrm>
          <a:prstGeom prst="rect">
            <a:avLst/>
          </a:prstGeom>
        </p:spPr>
      </p:pic>
      <p:graphicFrame>
        <p:nvGraphicFramePr>
          <p:cNvPr id="19" name="Tabelle 18"/>
          <p:cNvGraphicFramePr>
            <a:graphicFrameLocks noGrp="1"/>
          </p:cNvGraphicFramePr>
          <p:nvPr>
            <p:extLst>
              <p:ext uri="{D42A27DB-BD31-4B8C-83A1-F6EECF244321}">
                <p14:modId xmlns:p14="http://schemas.microsoft.com/office/powerpoint/2010/main" val="3006199213"/>
              </p:ext>
            </p:extLst>
          </p:nvPr>
        </p:nvGraphicFramePr>
        <p:xfrm>
          <a:off x="620688" y="1763688"/>
          <a:ext cx="4572000" cy="753428"/>
        </p:xfrm>
        <a:graphic>
          <a:graphicData uri="http://schemas.openxmlformats.org/drawingml/2006/table">
            <a:tbl>
              <a:tblPr/>
              <a:tblGrid>
                <a:gridCol w="4572000">
                  <a:extLst>
                    <a:ext uri="{9D8B030D-6E8A-4147-A177-3AD203B41FA5}">
                      <a16:colId xmlns:a16="http://schemas.microsoft.com/office/drawing/2014/main" val="20000"/>
                    </a:ext>
                  </a:extLst>
                </a:gridCol>
              </a:tblGrid>
              <a:tr h="0">
                <a:tc>
                  <a:txBody>
                    <a:bodyPr/>
                    <a:lstStyle/>
                    <a:p>
                      <a:pPr algn="l">
                        <a:lnSpc>
                          <a:spcPts val="1200"/>
                        </a:lnSpc>
                        <a:spcAft>
                          <a:spcPts val="0"/>
                        </a:spcAft>
                      </a:pPr>
                      <a:r>
                        <a:rPr lang="de-DE" sz="1200" b="1" dirty="0">
                          <a:latin typeface="Arial"/>
                          <a:ea typeface="Calibri"/>
                          <a:cs typeface="Times New Roman"/>
                        </a:rPr>
                        <a:t>An</a:t>
                      </a:r>
                      <a:endParaRPr lang="de-DE" sz="1100" dirty="0">
                        <a:latin typeface="Calibri"/>
                        <a:ea typeface="Calibri"/>
                        <a:cs typeface="Times New Roman"/>
                      </a:endParaRPr>
                    </a:p>
                    <a:p>
                      <a:pPr algn="l">
                        <a:lnSpc>
                          <a:spcPts val="1200"/>
                        </a:lnSpc>
                        <a:spcAft>
                          <a:spcPts val="0"/>
                        </a:spcAft>
                      </a:pPr>
                      <a:r>
                        <a:rPr lang="de-DE" sz="1200" b="1" dirty="0">
                          <a:latin typeface="Arial"/>
                          <a:ea typeface="Calibri"/>
                          <a:cs typeface="Times New Roman"/>
                        </a:rPr>
                        <a:t>meine </a:t>
                      </a:r>
                      <a:r>
                        <a:rPr lang="de-DE" sz="1200" b="1" dirty="0" smtClean="0">
                          <a:latin typeface="Arial"/>
                          <a:ea typeface="Calibri"/>
                          <a:cs typeface="Times New Roman"/>
                        </a:rPr>
                        <a:t>Forscher-Kollegen</a:t>
                      </a:r>
                      <a:endParaRPr lang="de-DE" sz="1100" dirty="0">
                        <a:latin typeface="Calibri"/>
                        <a:ea typeface="Calibri"/>
                        <a:cs typeface="Times New Roman"/>
                      </a:endParaRPr>
                    </a:p>
                    <a:p>
                      <a:pPr algn="l">
                        <a:lnSpc>
                          <a:spcPts val="1500"/>
                        </a:lnSpc>
                        <a:spcBef>
                          <a:spcPts val="600"/>
                        </a:spcBef>
                        <a:spcAft>
                          <a:spcPts val="600"/>
                        </a:spcAft>
                      </a:pPr>
                      <a:r>
                        <a:rPr lang="de-DE" sz="1200" dirty="0">
                          <a:solidFill>
                            <a:srgbClr val="000000"/>
                          </a:solidFill>
                          <a:latin typeface="Arial"/>
                          <a:ea typeface="Times New Roman"/>
                          <a:cs typeface="Times New Roman"/>
                        </a:rPr>
                        <a:t>Realschulplatz 1</a:t>
                      </a:r>
                      <a:br>
                        <a:rPr lang="de-DE" sz="1200" dirty="0">
                          <a:solidFill>
                            <a:srgbClr val="000000"/>
                          </a:solidFill>
                          <a:latin typeface="Arial"/>
                          <a:ea typeface="Times New Roman"/>
                          <a:cs typeface="Times New Roman"/>
                        </a:rPr>
                      </a:br>
                      <a:r>
                        <a:rPr lang="de-DE" sz="1200" dirty="0">
                          <a:solidFill>
                            <a:srgbClr val="000000"/>
                          </a:solidFill>
                          <a:latin typeface="Arial"/>
                          <a:ea typeface="Times New Roman"/>
                          <a:cs typeface="Times New Roman"/>
                        </a:rPr>
                        <a:t>D-12345 Schulstadt</a:t>
                      </a:r>
                      <a:endParaRPr lang="de-DE" sz="1100" dirty="0">
                        <a:latin typeface="Calibri"/>
                        <a:ea typeface="Calibri"/>
                        <a:cs typeface="Times New Roman"/>
                      </a:endParaRPr>
                    </a:p>
                  </a:txBody>
                  <a:tcPr marL="89535" marR="89535" marT="0" marB="0">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7178" name="Rectangle 10"/>
          <p:cNvSpPr>
            <a:spLocks noChangeArrowheads="1"/>
          </p:cNvSpPr>
          <p:nvPr/>
        </p:nvSpPr>
        <p:spPr bwMode="auto">
          <a:xfrm>
            <a:off x="0" y="336684"/>
            <a:ext cx="6381328"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de-DE"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John Dalton</a:t>
            </a:r>
            <a:endParaRPr kumimoji="0" lang="de-DE"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de-DE"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University </a:t>
            </a:r>
            <a:r>
              <a:rPr kumimoji="0" lang="de-DE" sz="11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of</a:t>
            </a:r>
            <a:r>
              <a:rPr kumimoji="0" lang="de-DE"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Manchester</a:t>
            </a:r>
            <a:endParaRPr kumimoji="0" lang="de-DE"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4"/>
          <p:cNvSpPr txBox="1">
            <a:spLocks noChangeArrowheads="1"/>
          </p:cNvSpPr>
          <p:nvPr/>
        </p:nvSpPr>
        <p:spPr bwMode="auto">
          <a:xfrm>
            <a:off x="609600" y="1143000"/>
            <a:ext cx="5943600" cy="7677472"/>
          </a:xfrm>
          <a:prstGeom prst="rect">
            <a:avLst/>
          </a:prstGeom>
          <a:noFill/>
          <a:ln w="9525">
            <a:noFill/>
            <a:miter lim="800000"/>
            <a:headEnd/>
            <a:tailEnd/>
          </a:ln>
        </p:spPr>
        <p:txBody>
          <a:bodyPr>
            <a:noAutofit/>
          </a:bodyPr>
          <a:lstStyle/>
          <a:p>
            <a:pPr>
              <a:lnSpc>
                <a:spcPct val="150000"/>
              </a:lnSpc>
            </a:pPr>
            <a:endParaRPr lang="de-DE" sz="1100" dirty="0">
              <a:latin typeface="Arial" charset="0"/>
              <a:cs typeface="Arial" charset="0"/>
            </a:endParaRPr>
          </a:p>
        </p:txBody>
      </p:sp>
      <p:sp>
        <p:nvSpPr>
          <p:cNvPr id="16" name="Textfeld 15"/>
          <p:cNvSpPr txBox="1"/>
          <p:nvPr/>
        </p:nvSpPr>
        <p:spPr>
          <a:xfrm>
            <a:off x="548680" y="2627784"/>
            <a:ext cx="5904656" cy="6170920"/>
          </a:xfrm>
          <a:prstGeom prst="rect">
            <a:avLst/>
          </a:prstGeom>
          <a:noFill/>
        </p:spPr>
        <p:txBody>
          <a:bodyPr wrap="square" rtlCol="0">
            <a:spAutoFit/>
          </a:bodyPr>
          <a:lstStyle/>
          <a:p>
            <a:pPr algn="r"/>
            <a:r>
              <a:rPr lang="de-DE" sz="1100" dirty="0" smtClean="0">
                <a:latin typeface="Arial" pitchFamily="34" charset="0"/>
                <a:cs typeface="Arial" pitchFamily="34" charset="0"/>
              </a:rPr>
              <a:t>19.01.1903</a:t>
            </a:r>
          </a:p>
          <a:p>
            <a:r>
              <a:rPr lang="de-DE" sz="1100" dirty="0" smtClean="0">
                <a:latin typeface="Arial" pitchFamily="34" charset="0"/>
                <a:cs typeface="Arial" pitchFamily="34" charset="0"/>
              </a:rPr>
              <a:t> </a:t>
            </a:r>
          </a:p>
          <a:p>
            <a:r>
              <a:rPr lang="de-DE" sz="1100" b="1" dirty="0" smtClean="0">
                <a:latin typeface="Arial" pitchFamily="34" charset="0"/>
                <a:cs typeface="Arial" pitchFamily="34" charset="0"/>
              </a:rPr>
              <a:t>Liebe Kollegen,</a:t>
            </a:r>
            <a:endParaRPr lang="de-DE" sz="1100" dirty="0" smtClean="0">
              <a:latin typeface="Arial" pitchFamily="34" charset="0"/>
              <a:cs typeface="Arial" pitchFamily="34" charset="0"/>
            </a:endParaRPr>
          </a:p>
          <a:p>
            <a:r>
              <a:rPr lang="de-DE" sz="1100" dirty="0" smtClean="0">
                <a:latin typeface="Arial" pitchFamily="34" charset="0"/>
                <a:cs typeface="Arial" pitchFamily="34" charset="0"/>
              </a:rPr>
              <a:t> </a:t>
            </a:r>
          </a:p>
          <a:p>
            <a:r>
              <a:rPr lang="de-DE" sz="1100" dirty="0" smtClean="0">
                <a:latin typeface="Arial" pitchFamily="34" charset="0"/>
                <a:cs typeface="Arial" pitchFamily="34" charset="0"/>
              </a:rPr>
              <a:t>wie geht es euch? Jetzt bin ich ja schon eine ganze Weile in Cambridge bei der Chemie-Olympiade und ich muss sagen, dass ihr wirklich was verpasst. Es  ist megaspannend und ich hatte eine richtig gute Idee. Unser Forschungsthema ist der Bau der Atome. Passt auf, ich meine es ist ganz einfach:</a:t>
            </a:r>
          </a:p>
          <a:p>
            <a:r>
              <a:rPr lang="de-DE" sz="1100" dirty="0" smtClean="0">
                <a:latin typeface="Arial" pitchFamily="34" charset="0"/>
                <a:cs typeface="Arial" pitchFamily="34" charset="0"/>
              </a:rPr>
              <a:t> </a:t>
            </a:r>
          </a:p>
          <a:p>
            <a:r>
              <a:rPr lang="de-DE" sz="1100" dirty="0" smtClean="0">
                <a:latin typeface="Arial" pitchFamily="34" charset="0"/>
                <a:cs typeface="Arial" pitchFamily="34" charset="0"/>
              </a:rPr>
              <a:t>Ihr wisst doch alle was mein Lieblingskuchen ist, oder? Ja genau - Rosinenkuchen. Und der ist des Rätsels Lösung. Genau so kann man sich den Aufbau eines Atoms vorstellen. Jetzt werdet ihr denken: „Um Himmels Willen, jetzt ist er komplett übergeschnappt? Dem werden die Dämpfe im Labor nicht ganz bekommen!“ Aber nein, ich meine es ernst.</a:t>
            </a:r>
          </a:p>
          <a:p>
            <a:endParaRPr lang="de-DE" sz="1100" dirty="0" smtClean="0">
              <a:latin typeface="Arial" pitchFamily="34" charset="0"/>
              <a:cs typeface="Arial" pitchFamily="34" charset="0"/>
            </a:endParaRPr>
          </a:p>
          <a:p>
            <a:r>
              <a:rPr lang="de-DE" sz="1100" b="1" dirty="0" smtClean="0">
                <a:latin typeface="Arial" pitchFamily="34" charset="0"/>
                <a:cs typeface="Arial" pitchFamily="34" charset="0"/>
              </a:rPr>
              <a:t>Stellt euch das so vor:</a:t>
            </a:r>
          </a:p>
          <a:p>
            <a:r>
              <a:rPr lang="de-DE" sz="1100" dirty="0" smtClean="0">
                <a:latin typeface="Arial" pitchFamily="34" charset="0"/>
                <a:cs typeface="Arial" pitchFamily="34" charset="0"/>
              </a:rPr>
              <a:t>Atome sind kompakte Kugeln, in denen die positive Ladung gleichmäßig die gesamte Masse durchsetzt. Diese ist relativ locker und leicht durchdringbar. Beim Rosinenkuchen wäre der Teig also die positiv geladene Masse. Die Elektronen sind in den Atomen wie Rosinen in einem Teig verteilt. Insgesamt erscheinen die Atomkugeln nach außen elektrisch neutral. Eigentlich wirklich simpel soweit, oder? </a:t>
            </a:r>
          </a:p>
          <a:p>
            <a:r>
              <a:rPr lang="de-DE" sz="1100" dirty="0" smtClean="0">
                <a:latin typeface="Arial" pitchFamily="34" charset="0"/>
                <a:cs typeface="Arial" pitchFamily="34" charset="0"/>
              </a:rPr>
              <a:t>Wichtig ist auch, dass Atome nicht, wie oft behauptet wird, unteilbar sind. Die eingelagerten negativen Elektronen können aus ihnen entfernt werden. Dabei müsstet ihr aber beachten, dass jedes Elektron gleich an die Protonenmasse gebunden ist und deshalb der Aufwand bei jedem Elektron gleich ist, um es zu entfernen. Nicht wie bei meiner Leibspeise, wenn ich immer erst die Rosinen am Rand aus dem Kuchen </a:t>
            </a:r>
            <a:r>
              <a:rPr lang="de-DE" sz="1100" dirty="0" err="1" smtClean="0">
                <a:latin typeface="Arial" pitchFamily="34" charset="0"/>
                <a:cs typeface="Arial" pitchFamily="34" charset="0"/>
              </a:rPr>
              <a:t>pule</a:t>
            </a:r>
            <a:r>
              <a:rPr lang="de-DE" sz="1100" dirty="0" smtClean="0">
                <a:latin typeface="Arial" pitchFamily="34" charset="0"/>
                <a:cs typeface="Arial" pitchFamily="34" charset="0"/>
              </a:rPr>
              <a:t>. Andersrum können natürlich auch von außen Elektronen in das Atom gesteckt werden. </a:t>
            </a:r>
          </a:p>
          <a:p>
            <a:r>
              <a:rPr lang="de-DE" sz="1100" dirty="0" smtClean="0">
                <a:latin typeface="Arial" pitchFamily="34" charset="0"/>
                <a:cs typeface="Arial" pitchFamily="34" charset="0"/>
              </a:rPr>
              <a:t> </a:t>
            </a:r>
          </a:p>
          <a:p>
            <a:r>
              <a:rPr lang="de-DE" sz="1100" dirty="0" smtClean="0">
                <a:latin typeface="Arial" pitchFamily="34" charset="0"/>
                <a:cs typeface="Arial" pitchFamily="34" charset="0"/>
              </a:rPr>
              <a:t>Ein Teilnehmer an der Chemie-Olympiade meinte, er hätte noch Verbesserungsvorschläge für mein Modell, weil es angeblich nicht alles erklären kann. Ich finde aber keine Grenze. Helft mir bitte. Baut es nach. Probiert es mit Wasserstoff und Stickstoff. Ich habe euch eine Kiste mit verschiedenen Materialien mit gesendet. Schreibt mir dann, ob ihr eine Grenze gefunden habt.</a:t>
            </a:r>
          </a:p>
          <a:p>
            <a:r>
              <a:rPr lang="de-DE" sz="1100" dirty="0" smtClean="0">
                <a:latin typeface="Arial" pitchFamily="34" charset="0"/>
                <a:cs typeface="Arial" pitchFamily="34" charset="0"/>
              </a:rPr>
              <a:t> </a:t>
            </a:r>
          </a:p>
          <a:p>
            <a:r>
              <a:rPr lang="de-DE" sz="1100" dirty="0" smtClean="0">
                <a:latin typeface="Arial" pitchFamily="34" charset="0"/>
                <a:cs typeface="Arial" pitchFamily="34" charset="0"/>
              </a:rPr>
              <a:t>Ich hoffe wir sehen uns bald wieder, bis dann</a:t>
            </a:r>
          </a:p>
          <a:p>
            <a:pPr algn="r"/>
            <a:r>
              <a:rPr lang="de-DE" sz="1600" dirty="0" smtClean="0">
                <a:latin typeface="Arial" pitchFamily="34" charset="0"/>
                <a:cs typeface="Arial" pitchFamily="34" charset="0"/>
              </a:rPr>
              <a:t>                                    </a:t>
            </a:r>
            <a:r>
              <a:rPr lang="de-DE" sz="1200" dirty="0" smtClean="0">
                <a:latin typeface="Bradley Hand ITC" pitchFamily="66" charset="0"/>
                <a:cs typeface="Arial" pitchFamily="34" charset="0"/>
              </a:rPr>
              <a:t>J</a:t>
            </a:r>
            <a:r>
              <a:rPr lang="de-DE" sz="1600" dirty="0" smtClean="0">
                <a:latin typeface="Bradley Hand ITC" pitchFamily="66" charset="0"/>
                <a:cs typeface="Arial" pitchFamily="34" charset="0"/>
              </a:rPr>
              <a:t>oseph John Thomson</a:t>
            </a:r>
            <a:endParaRPr lang="de-DE" sz="1100" dirty="0" smtClean="0">
              <a:latin typeface="Arial" pitchFamily="34" charset="0"/>
              <a:cs typeface="Arial" pitchFamily="34" charset="0"/>
            </a:endParaRPr>
          </a:p>
        </p:txBody>
      </p:sp>
      <p:graphicFrame>
        <p:nvGraphicFramePr>
          <p:cNvPr id="19" name="Tabelle 18"/>
          <p:cNvGraphicFramePr>
            <a:graphicFrameLocks noGrp="1"/>
          </p:cNvGraphicFramePr>
          <p:nvPr>
            <p:extLst>
              <p:ext uri="{D42A27DB-BD31-4B8C-83A1-F6EECF244321}">
                <p14:modId xmlns:p14="http://schemas.microsoft.com/office/powerpoint/2010/main" val="1643320636"/>
              </p:ext>
            </p:extLst>
          </p:nvPr>
        </p:nvGraphicFramePr>
        <p:xfrm>
          <a:off x="620688" y="1763688"/>
          <a:ext cx="4572000" cy="762000"/>
        </p:xfrm>
        <a:graphic>
          <a:graphicData uri="http://schemas.openxmlformats.org/drawingml/2006/table">
            <a:tbl>
              <a:tblPr/>
              <a:tblGrid>
                <a:gridCol w="4572000">
                  <a:extLst>
                    <a:ext uri="{9D8B030D-6E8A-4147-A177-3AD203B41FA5}">
                      <a16:colId xmlns:a16="http://schemas.microsoft.com/office/drawing/2014/main" val="20000"/>
                    </a:ext>
                  </a:extLst>
                </a:gridCol>
              </a:tblGrid>
              <a:tr h="0">
                <a:tc>
                  <a:txBody>
                    <a:bodyPr/>
                    <a:lstStyle/>
                    <a:p>
                      <a:pPr algn="l">
                        <a:lnSpc>
                          <a:spcPts val="1200"/>
                        </a:lnSpc>
                        <a:spcAft>
                          <a:spcPts val="0"/>
                        </a:spcAft>
                      </a:pPr>
                      <a:r>
                        <a:rPr lang="de-DE" sz="1200" b="1" dirty="0">
                          <a:latin typeface="Arial"/>
                          <a:ea typeface="Calibri"/>
                          <a:cs typeface="Times New Roman"/>
                        </a:rPr>
                        <a:t>An</a:t>
                      </a:r>
                      <a:endParaRPr lang="de-DE" sz="1100" dirty="0">
                        <a:latin typeface="Calibri"/>
                        <a:ea typeface="Calibri"/>
                        <a:cs typeface="Times New Roman"/>
                      </a:endParaRPr>
                    </a:p>
                    <a:p>
                      <a:pPr algn="l">
                        <a:lnSpc>
                          <a:spcPts val="1200"/>
                        </a:lnSpc>
                        <a:spcAft>
                          <a:spcPts val="0"/>
                        </a:spcAft>
                      </a:pPr>
                      <a:r>
                        <a:rPr lang="de-DE" sz="1200" b="1" dirty="0">
                          <a:latin typeface="Arial"/>
                          <a:ea typeface="Calibri"/>
                          <a:cs typeface="Times New Roman"/>
                        </a:rPr>
                        <a:t>meine </a:t>
                      </a:r>
                      <a:r>
                        <a:rPr lang="de-DE" sz="1200" b="1" dirty="0" smtClean="0">
                          <a:latin typeface="Arial"/>
                          <a:ea typeface="Calibri"/>
                          <a:cs typeface="Times New Roman"/>
                        </a:rPr>
                        <a:t>Forscher-Kollegen</a:t>
                      </a:r>
                      <a:endParaRPr lang="de-DE" sz="1100" dirty="0">
                        <a:latin typeface="Calibri"/>
                        <a:ea typeface="Calibri"/>
                        <a:cs typeface="Times New Roman"/>
                      </a:endParaRPr>
                    </a:p>
                    <a:p>
                      <a:pPr algn="l">
                        <a:lnSpc>
                          <a:spcPts val="1500"/>
                        </a:lnSpc>
                        <a:spcBef>
                          <a:spcPts val="600"/>
                        </a:spcBef>
                        <a:spcAft>
                          <a:spcPts val="600"/>
                        </a:spcAft>
                      </a:pPr>
                      <a:r>
                        <a:rPr lang="de-DE" sz="1200" dirty="0">
                          <a:solidFill>
                            <a:srgbClr val="000000"/>
                          </a:solidFill>
                          <a:latin typeface="Arial"/>
                          <a:ea typeface="Times New Roman"/>
                          <a:cs typeface="Times New Roman"/>
                        </a:rPr>
                        <a:t>Realschulplatz 1</a:t>
                      </a:r>
                      <a:br>
                        <a:rPr lang="de-DE" sz="1200" dirty="0">
                          <a:solidFill>
                            <a:srgbClr val="000000"/>
                          </a:solidFill>
                          <a:latin typeface="Arial"/>
                          <a:ea typeface="Times New Roman"/>
                          <a:cs typeface="Times New Roman"/>
                        </a:rPr>
                      </a:br>
                      <a:r>
                        <a:rPr lang="de-DE" sz="1200" dirty="0">
                          <a:solidFill>
                            <a:srgbClr val="000000"/>
                          </a:solidFill>
                          <a:latin typeface="Arial"/>
                          <a:ea typeface="Times New Roman"/>
                          <a:cs typeface="Times New Roman"/>
                        </a:rPr>
                        <a:t>D-12345 Schulstadt</a:t>
                      </a:r>
                      <a:endParaRPr lang="de-DE" sz="1100" dirty="0">
                        <a:latin typeface="Calibri"/>
                        <a:ea typeface="Calibri"/>
                        <a:cs typeface="Times New Roman"/>
                      </a:endParaRPr>
                    </a:p>
                  </a:txBody>
                  <a:tcPr marL="89535" marR="89535" marT="0" marB="0">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7178" name="Rectangle 10"/>
          <p:cNvSpPr>
            <a:spLocks noChangeArrowheads="1"/>
          </p:cNvSpPr>
          <p:nvPr/>
        </p:nvSpPr>
        <p:spPr bwMode="auto">
          <a:xfrm>
            <a:off x="260648" y="336684"/>
            <a:ext cx="6192688"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de-DE"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Joseph John Thomson</a:t>
            </a:r>
            <a:endParaRPr kumimoji="0" lang="de-DE"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de-DE"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University </a:t>
            </a:r>
            <a:r>
              <a:rPr kumimoji="0" lang="de-DE" sz="11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of</a:t>
            </a:r>
            <a:r>
              <a:rPr kumimoji="0" lang="de-DE"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Cambridge</a:t>
            </a:r>
            <a:endParaRPr kumimoji="0" lang="de-DE"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7" name="Grafik 4"/>
          <p:cNvPicPr/>
          <p:nvPr/>
        </p:nvPicPr>
        <p:blipFill>
          <a:blip r:embed="rId2" cstate="print"/>
          <a:stretch>
            <a:fillRect/>
          </a:stretch>
        </p:blipFill>
        <p:spPr>
          <a:xfrm>
            <a:off x="5085184" y="899592"/>
            <a:ext cx="1253778" cy="158706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4"/>
          <p:cNvSpPr txBox="1">
            <a:spLocks noChangeArrowheads="1"/>
          </p:cNvSpPr>
          <p:nvPr/>
        </p:nvSpPr>
        <p:spPr bwMode="auto">
          <a:xfrm>
            <a:off x="609600" y="1143000"/>
            <a:ext cx="5943600" cy="7677472"/>
          </a:xfrm>
          <a:prstGeom prst="rect">
            <a:avLst/>
          </a:prstGeom>
          <a:noFill/>
          <a:ln w="9525">
            <a:noFill/>
            <a:miter lim="800000"/>
            <a:headEnd/>
            <a:tailEnd/>
          </a:ln>
        </p:spPr>
        <p:txBody>
          <a:bodyPr>
            <a:noAutofit/>
          </a:bodyPr>
          <a:lstStyle/>
          <a:p>
            <a:pPr>
              <a:lnSpc>
                <a:spcPct val="150000"/>
              </a:lnSpc>
            </a:pPr>
            <a:endParaRPr lang="de-DE" sz="1100" dirty="0">
              <a:latin typeface="Arial" charset="0"/>
              <a:cs typeface="Arial" charset="0"/>
            </a:endParaRPr>
          </a:p>
        </p:txBody>
      </p:sp>
      <p:sp>
        <p:nvSpPr>
          <p:cNvPr id="16" name="Textfeld 15"/>
          <p:cNvSpPr txBox="1"/>
          <p:nvPr/>
        </p:nvSpPr>
        <p:spPr>
          <a:xfrm>
            <a:off x="548680" y="2699793"/>
            <a:ext cx="5904656" cy="2677656"/>
          </a:xfrm>
          <a:prstGeom prst="rect">
            <a:avLst/>
          </a:prstGeom>
          <a:noFill/>
        </p:spPr>
        <p:txBody>
          <a:bodyPr wrap="square" rtlCol="0">
            <a:spAutoFit/>
          </a:bodyPr>
          <a:lstStyle/>
          <a:p>
            <a:pPr algn="r"/>
            <a:r>
              <a:rPr lang="de-DE" sz="1200" dirty="0" smtClean="0">
                <a:latin typeface="Arial" pitchFamily="34" charset="0"/>
                <a:cs typeface="Arial" pitchFamily="34" charset="0"/>
              </a:rPr>
              <a:t>08.01.1913</a:t>
            </a:r>
          </a:p>
          <a:p>
            <a:pPr algn="r"/>
            <a:r>
              <a:rPr lang="de-DE" sz="1200" dirty="0" smtClean="0">
                <a:latin typeface="Arial" pitchFamily="34" charset="0"/>
                <a:cs typeface="Arial" pitchFamily="34" charset="0"/>
              </a:rPr>
              <a:t> </a:t>
            </a:r>
          </a:p>
          <a:p>
            <a:r>
              <a:rPr lang="de-DE" sz="1200" b="1" dirty="0" smtClean="0">
                <a:latin typeface="Arial" pitchFamily="34" charset="0"/>
                <a:cs typeface="Arial" pitchFamily="34" charset="0"/>
              </a:rPr>
              <a:t>Liebe Kollegen,</a:t>
            </a:r>
            <a:endParaRPr lang="de-DE" sz="1200" dirty="0" smtClean="0">
              <a:latin typeface="Arial" pitchFamily="34" charset="0"/>
              <a:cs typeface="Arial" pitchFamily="34" charset="0"/>
            </a:endParaRPr>
          </a:p>
          <a:p>
            <a:r>
              <a:rPr lang="de-DE" sz="1200" dirty="0" smtClean="0">
                <a:latin typeface="Arial" pitchFamily="34" charset="0"/>
                <a:cs typeface="Arial" pitchFamily="34" charset="0"/>
              </a:rPr>
              <a:t> </a:t>
            </a:r>
          </a:p>
          <a:p>
            <a:r>
              <a:rPr lang="de-DE" sz="1200" dirty="0" smtClean="0">
                <a:latin typeface="Arial" pitchFamily="34" charset="0"/>
                <a:cs typeface="Arial" pitchFamily="34" charset="0"/>
              </a:rPr>
              <a:t>die internationale Chemie-Olympiade hier in Manchester ist wirklich spitze und ihr sollt die Ersten sein, die es erfahren. Gestern ist mir ein geniales Modell zum Aufbau des Atoms in den Sinn gekommen. Ich habe meine Entdeckung am einfachsten Element im Periodensystem gemacht: Wasserstoff.</a:t>
            </a:r>
          </a:p>
          <a:p>
            <a:r>
              <a:rPr lang="de-DE" sz="1200" dirty="0" smtClean="0">
                <a:latin typeface="Arial" pitchFamily="34" charset="0"/>
                <a:cs typeface="Arial" pitchFamily="34" charset="0"/>
              </a:rPr>
              <a:t>Wie wir ja bereits wissen, besteht das Wasserstoffatom aus einem Elektron und einem Atomkern, welcher ein Proton enthält.</a:t>
            </a:r>
          </a:p>
          <a:p>
            <a:r>
              <a:rPr lang="de-DE" sz="1200" dirty="0" smtClean="0">
                <a:latin typeface="Arial" pitchFamily="34" charset="0"/>
                <a:cs typeface="Arial" pitchFamily="34" charset="0"/>
              </a:rPr>
              <a:t>Mein neues Modell besagt, dass das Elektron sich nur auf bestimmten kugelförmigen Bahnen, welche um den Atomkern angeordnet sind, aufhalten kann, vielleicht so wie Zwiebelschalen. Ich werde diese Bahnen Energieniveaus nennen, oder vereinfacht „Schalen“.</a:t>
            </a:r>
            <a:endParaRPr lang="de-DE" sz="1200" u="sng" dirty="0" smtClean="0">
              <a:latin typeface="Arial" pitchFamily="34" charset="0"/>
              <a:cs typeface="Arial" pitchFamily="34" charset="0"/>
            </a:endParaRPr>
          </a:p>
        </p:txBody>
      </p:sp>
      <p:graphicFrame>
        <p:nvGraphicFramePr>
          <p:cNvPr id="19" name="Tabelle 18"/>
          <p:cNvGraphicFramePr>
            <a:graphicFrameLocks noGrp="1"/>
          </p:cNvGraphicFramePr>
          <p:nvPr>
            <p:extLst>
              <p:ext uri="{D42A27DB-BD31-4B8C-83A1-F6EECF244321}">
                <p14:modId xmlns:p14="http://schemas.microsoft.com/office/powerpoint/2010/main" val="1516025228"/>
              </p:ext>
            </p:extLst>
          </p:nvPr>
        </p:nvGraphicFramePr>
        <p:xfrm>
          <a:off x="620688" y="1763688"/>
          <a:ext cx="4572000" cy="762000"/>
        </p:xfrm>
        <a:graphic>
          <a:graphicData uri="http://schemas.openxmlformats.org/drawingml/2006/table">
            <a:tbl>
              <a:tblPr/>
              <a:tblGrid>
                <a:gridCol w="4572000">
                  <a:extLst>
                    <a:ext uri="{9D8B030D-6E8A-4147-A177-3AD203B41FA5}">
                      <a16:colId xmlns:a16="http://schemas.microsoft.com/office/drawing/2014/main" val="20000"/>
                    </a:ext>
                  </a:extLst>
                </a:gridCol>
              </a:tblGrid>
              <a:tr h="0">
                <a:tc>
                  <a:txBody>
                    <a:bodyPr/>
                    <a:lstStyle/>
                    <a:p>
                      <a:pPr algn="l">
                        <a:lnSpc>
                          <a:spcPts val="1200"/>
                        </a:lnSpc>
                        <a:spcAft>
                          <a:spcPts val="0"/>
                        </a:spcAft>
                      </a:pPr>
                      <a:r>
                        <a:rPr lang="de-DE" sz="1200" b="1" dirty="0">
                          <a:latin typeface="Arial"/>
                          <a:ea typeface="Calibri"/>
                          <a:cs typeface="Times New Roman"/>
                        </a:rPr>
                        <a:t>An</a:t>
                      </a:r>
                      <a:endParaRPr lang="de-DE" sz="1100" dirty="0">
                        <a:latin typeface="Calibri"/>
                        <a:ea typeface="Calibri"/>
                        <a:cs typeface="Times New Roman"/>
                      </a:endParaRPr>
                    </a:p>
                    <a:p>
                      <a:pPr algn="l">
                        <a:lnSpc>
                          <a:spcPts val="1200"/>
                        </a:lnSpc>
                        <a:spcAft>
                          <a:spcPts val="0"/>
                        </a:spcAft>
                      </a:pPr>
                      <a:r>
                        <a:rPr lang="de-DE" sz="1200" b="1" dirty="0">
                          <a:latin typeface="Arial"/>
                          <a:ea typeface="Calibri"/>
                          <a:cs typeface="Times New Roman"/>
                        </a:rPr>
                        <a:t>meine </a:t>
                      </a:r>
                      <a:r>
                        <a:rPr lang="de-DE" sz="1200" b="1" dirty="0" smtClean="0">
                          <a:latin typeface="Arial"/>
                          <a:ea typeface="Calibri"/>
                          <a:cs typeface="Times New Roman"/>
                        </a:rPr>
                        <a:t>Forscher-Kollegen</a:t>
                      </a:r>
                      <a:endParaRPr lang="de-DE" sz="1100" dirty="0">
                        <a:latin typeface="Calibri"/>
                        <a:ea typeface="Calibri"/>
                        <a:cs typeface="Times New Roman"/>
                      </a:endParaRPr>
                    </a:p>
                    <a:p>
                      <a:pPr algn="l">
                        <a:lnSpc>
                          <a:spcPts val="1500"/>
                        </a:lnSpc>
                        <a:spcBef>
                          <a:spcPts val="600"/>
                        </a:spcBef>
                        <a:spcAft>
                          <a:spcPts val="600"/>
                        </a:spcAft>
                      </a:pPr>
                      <a:r>
                        <a:rPr lang="de-DE" sz="1200" dirty="0">
                          <a:solidFill>
                            <a:srgbClr val="000000"/>
                          </a:solidFill>
                          <a:latin typeface="Arial"/>
                          <a:ea typeface="Times New Roman"/>
                          <a:cs typeface="Times New Roman"/>
                        </a:rPr>
                        <a:t>Realschulplatz 1</a:t>
                      </a:r>
                      <a:br>
                        <a:rPr lang="de-DE" sz="1200" dirty="0">
                          <a:solidFill>
                            <a:srgbClr val="000000"/>
                          </a:solidFill>
                          <a:latin typeface="Arial"/>
                          <a:ea typeface="Times New Roman"/>
                          <a:cs typeface="Times New Roman"/>
                        </a:rPr>
                      </a:br>
                      <a:r>
                        <a:rPr lang="de-DE" sz="1200" dirty="0">
                          <a:solidFill>
                            <a:srgbClr val="000000"/>
                          </a:solidFill>
                          <a:latin typeface="Arial"/>
                          <a:ea typeface="Times New Roman"/>
                          <a:cs typeface="Times New Roman"/>
                        </a:rPr>
                        <a:t>D-12345 Schulstadt</a:t>
                      </a:r>
                      <a:endParaRPr lang="de-DE" sz="1100" dirty="0">
                        <a:latin typeface="Calibri"/>
                        <a:ea typeface="Calibri"/>
                        <a:cs typeface="Times New Roman"/>
                      </a:endParaRPr>
                    </a:p>
                  </a:txBody>
                  <a:tcPr marL="89535" marR="89535" marT="0" marB="0">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7178" name="Rectangle 10"/>
          <p:cNvSpPr>
            <a:spLocks noChangeArrowheads="1"/>
          </p:cNvSpPr>
          <p:nvPr/>
        </p:nvSpPr>
        <p:spPr bwMode="auto">
          <a:xfrm>
            <a:off x="260648" y="336684"/>
            <a:ext cx="6192688"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de-DE"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Niels Bohr</a:t>
            </a:r>
            <a:endParaRPr kumimoji="0" lang="de-DE" sz="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de-DE"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University </a:t>
            </a:r>
            <a:r>
              <a:rPr kumimoji="0" lang="de-DE" sz="1100"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of</a:t>
            </a:r>
            <a:r>
              <a:rPr kumimoji="0" lang="de-DE"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Manchester</a:t>
            </a:r>
            <a:endParaRPr kumimoji="0" 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Textfeld 8"/>
          <p:cNvSpPr txBox="1"/>
          <p:nvPr/>
        </p:nvSpPr>
        <p:spPr>
          <a:xfrm>
            <a:off x="1916832" y="5364088"/>
            <a:ext cx="4752527" cy="2123658"/>
          </a:xfrm>
          <a:prstGeom prst="rect">
            <a:avLst/>
          </a:prstGeom>
          <a:noFill/>
        </p:spPr>
        <p:txBody>
          <a:bodyPr wrap="square" rtlCol="0">
            <a:spAutoFit/>
          </a:bodyPr>
          <a:lstStyle/>
          <a:p>
            <a:r>
              <a:rPr lang="de-DE" sz="1200" dirty="0" smtClean="0">
                <a:latin typeface="Arial" pitchFamily="34" charset="0"/>
                <a:cs typeface="Arial" pitchFamily="34" charset="0"/>
              </a:rPr>
              <a:t>Im Atom kreisen die Elektronen um den positiven Kern. Sie dürfen sich aber nicht in jedem beliebigen Abstand um den Kern bewegen, sondern nur in bestimmten. Man kann sogar feststellen, wie viele Elektronen auf jeder dieser Schalen Platz finden. Nummeriert man die Schalen von innen nach außen mit n=1,2,3 usw. und bezeichnet die Schalennummer mit n, so gilt: Die maximale Zahl der Elektronen pro Schale = 2*n².</a:t>
            </a:r>
          </a:p>
          <a:p>
            <a:r>
              <a:rPr lang="de-DE" sz="1200" dirty="0" smtClean="0">
                <a:latin typeface="Arial" pitchFamily="34" charset="0"/>
                <a:cs typeface="Arial" pitchFamily="34" charset="0"/>
              </a:rPr>
              <a:t>Da die innersten Schalen die energetisch günstigsten sind, wollen alle Elektronen in einer Schale möglichst nahe beim Atomkern sein. </a:t>
            </a:r>
          </a:p>
          <a:p>
            <a:r>
              <a:rPr lang="de-DE" sz="1200" dirty="0" smtClean="0">
                <a:latin typeface="Arial" pitchFamily="34" charset="0"/>
                <a:cs typeface="Arial" pitchFamily="34" charset="0"/>
              </a:rPr>
              <a:t>Jetzt fragt ihr euch sicher: „Wieso bevorzugen Elektronen die inneren Schalen?“</a:t>
            </a:r>
            <a:endParaRPr lang="de-DE" sz="1200" dirty="0">
              <a:latin typeface="Arial" pitchFamily="34" charset="0"/>
              <a:cs typeface="Arial" pitchFamily="34" charset="0"/>
            </a:endParaRPr>
          </a:p>
        </p:txBody>
      </p:sp>
      <p:pic>
        <p:nvPicPr>
          <p:cNvPr id="10" name="Grafik 3"/>
          <p:cNvPicPr/>
          <p:nvPr/>
        </p:nvPicPr>
        <p:blipFill>
          <a:blip r:embed="rId2" cstate="print">
            <a:extLst>
              <a:ext uri="{28A0092B-C50C-407E-A947-70E740481C1C}">
                <a14:useLocalDpi xmlns:a14="http://schemas.microsoft.com/office/drawing/2010/main" val="0"/>
              </a:ext>
            </a:extLst>
          </a:blip>
          <a:stretch>
            <a:fillRect/>
          </a:stretch>
        </p:blipFill>
        <p:spPr>
          <a:xfrm>
            <a:off x="620688" y="5436096"/>
            <a:ext cx="1224136" cy="2088232"/>
          </a:xfrm>
          <a:prstGeom prst="rect">
            <a:avLst/>
          </a:prstGeom>
        </p:spPr>
      </p:pic>
      <p:sp>
        <p:nvSpPr>
          <p:cNvPr id="11" name="Textfeld 10"/>
          <p:cNvSpPr txBox="1"/>
          <p:nvPr/>
        </p:nvSpPr>
        <p:spPr>
          <a:xfrm>
            <a:off x="548680" y="7668344"/>
            <a:ext cx="5904656" cy="1015663"/>
          </a:xfrm>
          <a:prstGeom prst="rect">
            <a:avLst/>
          </a:prstGeom>
          <a:noFill/>
        </p:spPr>
        <p:txBody>
          <a:bodyPr wrap="square" rtlCol="0">
            <a:spAutoFit/>
          </a:bodyPr>
          <a:lstStyle/>
          <a:p>
            <a:r>
              <a:rPr lang="de-DE" sz="1200" dirty="0" smtClean="0">
                <a:latin typeface="Arial" pitchFamily="34" charset="0"/>
                <a:cs typeface="Arial" pitchFamily="34" charset="0"/>
              </a:rPr>
              <a:t>Ist doch logisch! Wenn ihr Treppen hochspringt, dann müsst ihr doch auch Muskelarbeit gegen die Erdanziehungskraft verrichten und somit Energie aufwenden. Tut ihr das nicht, bleibt ihr auf der Stufe, auf der ihr steht. Wenn man ein Stück weit weg ist von der Erde fällt das Treppensteigen leichter. Sobald aber Platz unten ist, fällt man runter.</a:t>
            </a:r>
            <a:endParaRPr lang="de-DE" sz="1200" dirty="0">
              <a:latin typeface="Arial" pitchFamily="34" charset="0"/>
              <a:cs typeface="Arial" pitchFamily="34" charset="0"/>
            </a:endParaRPr>
          </a:p>
        </p:txBody>
      </p:sp>
      <p:pic>
        <p:nvPicPr>
          <p:cNvPr id="12" name="Grafik 4"/>
          <p:cNvPicPr/>
          <p:nvPr/>
        </p:nvPicPr>
        <p:blipFill>
          <a:blip r:embed="rId3" cstate="print">
            <a:extLst>
              <a:ext uri="{28A0092B-C50C-407E-A947-70E740481C1C}">
                <a14:useLocalDpi xmlns:a14="http://schemas.microsoft.com/office/drawing/2010/main" val="0"/>
              </a:ext>
            </a:extLst>
          </a:blip>
          <a:stretch>
            <a:fillRect/>
          </a:stretch>
        </p:blipFill>
        <p:spPr>
          <a:xfrm>
            <a:off x="4941168" y="899592"/>
            <a:ext cx="1387365" cy="158843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476672" y="467544"/>
            <a:ext cx="5904656" cy="2862322"/>
          </a:xfrm>
          <a:prstGeom prst="rect">
            <a:avLst/>
          </a:prstGeom>
          <a:noFill/>
        </p:spPr>
        <p:txBody>
          <a:bodyPr wrap="square" rtlCol="0">
            <a:spAutoFit/>
          </a:bodyPr>
          <a:lstStyle/>
          <a:p>
            <a:r>
              <a:rPr lang="de-DE" sz="1200" dirty="0" smtClean="0">
                <a:latin typeface="Arial" pitchFamily="34" charset="0"/>
                <a:cs typeface="Arial" pitchFamily="34" charset="0"/>
              </a:rPr>
              <a:t>Im </a:t>
            </a:r>
            <a:r>
              <a:rPr lang="de-DE" sz="1200" dirty="0">
                <a:latin typeface="Arial" pitchFamily="34" charset="0"/>
                <a:cs typeface="Arial" pitchFamily="34" charset="0"/>
              </a:rPr>
              <a:t>Atom sind die elektrostatischen Anziehungskräfte des positiv geladenen Atomkerns mit der Erdanziehungskraft zu vergleichen. Die Schalen sind die Stufen der Treppe. </a:t>
            </a:r>
            <a:r>
              <a:rPr lang="de-DE" sz="1200" dirty="0" smtClean="0">
                <a:latin typeface="Arial" pitchFamily="34" charset="0"/>
                <a:cs typeface="Arial" pitchFamily="34" charset="0"/>
              </a:rPr>
              <a:t>Deshalb müsste dem Atom auch erst Energie zugeführt werden, zum Beispiel durch Licht, um das Elektron weiter weg vom Kern, in eine höhere Schale zu bringen. Wie bei der Erde: eine Rakete müsste uns erstmal weg bringen.</a:t>
            </a:r>
          </a:p>
          <a:p>
            <a:r>
              <a:rPr lang="de-DE" sz="1200" dirty="0" smtClean="0">
                <a:latin typeface="Arial" pitchFamily="34" charset="0"/>
                <a:cs typeface="Arial" pitchFamily="34" charset="0"/>
              </a:rPr>
              <a:t> </a:t>
            </a:r>
          </a:p>
          <a:p>
            <a:r>
              <a:rPr lang="de-DE" sz="1200" dirty="0" smtClean="0">
                <a:latin typeface="Arial" pitchFamily="34" charset="0"/>
                <a:cs typeface="Arial" pitchFamily="34" charset="0"/>
              </a:rPr>
              <a:t>Also ich finde, dass mein Atommodell echt einfach zu verstehen ist und den Atombau gut veranschaulicht. Auch wenn ich schon von unseren beiden anderen Mitforschern Joseph John Thomson und Dalton gehört habe, dass sie behaupten, ihre Modelle, wären besser. So ein Quatsch! Oder könnt ihr irgendwelche Fehler finden? Baut es nach und seht selbst! Am besten ihr versucht es mit Wasserstoff und Stickstoff.</a:t>
            </a:r>
          </a:p>
          <a:p>
            <a:r>
              <a:rPr lang="de-DE" sz="1200" dirty="0" smtClean="0">
                <a:latin typeface="Arial" pitchFamily="34" charset="0"/>
                <a:cs typeface="Arial" pitchFamily="34" charset="0"/>
              </a:rPr>
              <a:t> </a:t>
            </a:r>
          </a:p>
          <a:p>
            <a:r>
              <a:rPr lang="de-DE" sz="1200" dirty="0" smtClean="0">
                <a:latin typeface="Arial" pitchFamily="34" charset="0"/>
                <a:cs typeface="Arial" pitchFamily="34" charset="0"/>
              </a:rPr>
              <a:t>Ich freue mich auf </a:t>
            </a:r>
            <a:r>
              <a:rPr lang="de-DE" sz="1200" smtClean="0">
                <a:latin typeface="Arial" pitchFamily="34" charset="0"/>
                <a:cs typeface="Arial" pitchFamily="34" charset="0"/>
              </a:rPr>
              <a:t>euch.</a:t>
            </a:r>
          </a:p>
          <a:p>
            <a:pPr algn="r"/>
            <a:r>
              <a:rPr lang="de-DE" sz="1200" smtClean="0">
                <a:latin typeface="Arial" pitchFamily="34" charset="0"/>
                <a:cs typeface="Arial" pitchFamily="34" charset="0"/>
              </a:rPr>
              <a:t>     </a:t>
            </a:r>
            <a:r>
              <a:rPr lang="de-DE" sz="1200" smtClean="0"/>
              <a:t>                                                                               </a:t>
            </a:r>
            <a:r>
              <a:rPr lang="de-DE" sz="1200" dirty="0" smtClean="0">
                <a:latin typeface="Harlow Solid Italic" pitchFamily="82" charset="0"/>
              </a:rPr>
              <a:t>Niels Bohr</a:t>
            </a:r>
          </a:p>
          <a:p>
            <a:r>
              <a:rPr lang="de-DE" sz="1200" dirty="0" smtClean="0"/>
              <a:t> </a:t>
            </a:r>
            <a:endParaRPr lang="de-DE" sz="1200"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283</Words>
  <Application>Microsoft Office PowerPoint</Application>
  <PresentationFormat>Bildschirmpräsentation (4:3)</PresentationFormat>
  <Paragraphs>64</Paragraphs>
  <Slides>4</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4</vt:i4>
      </vt:variant>
    </vt:vector>
  </HeadingPairs>
  <TitlesOfParts>
    <vt:vector size="11" baseType="lpstr">
      <vt:lpstr>Arial</vt:lpstr>
      <vt:lpstr>Blackadder ITC</vt:lpstr>
      <vt:lpstr>Bradley Hand ITC</vt:lpstr>
      <vt:lpstr>Calibri</vt:lpstr>
      <vt:lpstr>Harlow Solid Italic</vt:lpstr>
      <vt:lpstr>Times New Roman</vt:lpstr>
      <vt:lpstr>Standarddesign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Janina</dc:creator>
  <cp:lastModifiedBy>Regina</cp:lastModifiedBy>
  <cp:revision>112</cp:revision>
  <cp:lastPrinted>2013-09-30T04:55:26Z</cp:lastPrinted>
  <dcterms:created xsi:type="dcterms:W3CDTF">2010-07-30T08:12:21Z</dcterms:created>
  <dcterms:modified xsi:type="dcterms:W3CDTF">2018-04-25T07:47:54Z</dcterms:modified>
  <cp:contentStatus>Endgültig</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