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906000" cy="6858000" type="A4"/>
  <p:notesSz cx="68199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showGuides="1">
      <p:cViewPr varScale="1">
        <p:scale>
          <a:sx n="96" d="100"/>
          <a:sy n="96" d="100"/>
        </p:scale>
        <p:origin x="90" y="3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55290" cy="49765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63032" y="0"/>
            <a:ext cx="2955290" cy="497658"/>
          </a:xfrm>
          <a:prstGeom prst="rect">
            <a:avLst/>
          </a:prstGeom>
        </p:spPr>
        <p:txBody>
          <a:bodyPr vert="horz" lIns="91440" tIns="45720" rIns="91440" bIns="45720" rtlCol="0"/>
          <a:lstStyle>
            <a:lvl1pPr algn="r">
              <a:defRPr sz="1200"/>
            </a:lvl1pPr>
          </a:lstStyle>
          <a:p>
            <a:fld id="{4B41369A-E93A-4449-93CD-5A40101ED712}" type="datetimeFigureOut">
              <a:rPr lang="de-DE" smtClean="0"/>
              <a:t>28.08.2018</a:t>
            </a:fld>
            <a:endParaRPr lang="de-DE" dirty="0"/>
          </a:p>
        </p:txBody>
      </p:sp>
      <p:sp>
        <p:nvSpPr>
          <p:cNvPr id="4" name="Folienbildplatzhalter 3"/>
          <p:cNvSpPr>
            <a:spLocks noGrp="1" noRot="1" noChangeAspect="1"/>
          </p:cNvSpPr>
          <p:nvPr>
            <p:ph type="sldImg" idx="2"/>
          </p:nvPr>
        </p:nvSpPr>
        <p:spPr>
          <a:xfrm>
            <a:off x="992188" y="1239838"/>
            <a:ext cx="4835525" cy="334803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1990" y="4773374"/>
            <a:ext cx="5455920" cy="3905488"/>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1044"/>
            <a:ext cx="2955290" cy="497656"/>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63032" y="9421044"/>
            <a:ext cx="2955290" cy="497656"/>
          </a:xfrm>
          <a:prstGeom prst="rect">
            <a:avLst/>
          </a:prstGeom>
        </p:spPr>
        <p:txBody>
          <a:bodyPr vert="horz" lIns="91440" tIns="45720" rIns="91440" bIns="45720" rtlCol="0" anchor="b"/>
          <a:lstStyle>
            <a:lvl1pPr algn="r">
              <a:defRPr sz="1200"/>
            </a:lvl1pPr>
          </a:lstStyle>
          <a:p>
            <a:fld id="{B5131A88-E5BF-4EDF-A73E-7139BB58A262}" type="slidenum">
              <a:rPr lang="de-DE" smtClean="0"/>
              <a:t>‹Nr.›</a:t>
            </a:fld>
            <a:endParaRPr lang="de-DE" dirty="0"/>
          </a:p>
        </p:txBody>
      </p:sp>
    </p:spTree>
    <p:extLst>
      <p:ext uri="{BB962C8B-B14F-4D97-AF65-F5344CB8AC3E}">
        <p14:creationId xmlns:p14="http://schemas.microsoft.com/office/powerpoint/2010/main" val="2676712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67357" y="1654216"/>
            <a:ext cx="9000000" cy="47880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8" name="Textplatzhalter 7"/>
          <p:cNvSpPr>
            <a:spLocks noGrp="1"/>
          </p:cNvSpPr>
          <p:nvPr>
            <p:ph type="body" sz="quarter" idx="10"/>
          </p:nvPr>
        </p:nvSpPr>
        <p:spPr>
          <a:xfrm>
            <a:off x="8420377" y="374650"/>
            <a:ext cx="1044000" cy="719138"/>
          </a:xfrm>
          <a:solidFill>
            <a:schemeClr val="tx2"/>
          </a:solidFill>
          <a:ln>
            <a:solidFill>
              <a:schemeClr val="tx2"/>
            </a:solidFill>
          </a:ln>
        </p:spPr>
        <p:txBody>
          <a:bodyPr anchor="ctr"/>
          <a:lstStyle>
            <a:lvl1pPr algn="ctr">
              <a:defRPr sz="2400">
                <a:solidFill>
                  <a:schemeClr val="bg1"/>
                </a:solidFill>
              </a:defRPr>
            </a:lvl1pPr>
          </a:lstStyle>
          <a:p>
            <a:pPr lvl="0"/>
            <a:endParaRPr lang="de-DE" dirty="0"/>
          </a:p>
        </p:txBody>
      </p:sp>
      <p:sp>
        <p:nvSpPr>
          <p:cNvPr id="10" name="Textplatzhalter 9"/>
          <p:cNvSpPr>
            <a:spLocks noGrp="1"/>
          </p:cNvSpPr>
          <p:nvPr>
            <p:ph type="body" sz="quarter" idx="11"/>
          </p:nvPr>
        </p:nvSpPr>
        <p:spPr>
          <a:xfrm>
            <a:off x="502326" y="1146322"/>
            <a:ext cx="8928100" cy="432000"/>
          </a:xfrm>
        </p:spPr>
        <p:txBody>
          <a:bodyPr/>
          <a:lstStyle>
            <a:lvl1pPr algn="ctr">
              <a:defRPr/>
            </a:lvl1pPr>
          </a:lstStyle>
          <a:p>
            <a:pPr lvl="0"/>
            <a:endParaRPr lang="de-DE" dirty="0"/>
          </a:p>
        </p:txBody>
      </p:sp>
    </p:spTree>
    <p:extLst>
      <p:ext uri="{BB962C8B-B14F-4D97-AF65-F5344CB8AC3E}">
        <p14:creationId xmlns:p14="http://schemas.microsoft.com/office/powerpoint/2010/main" val="3086745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7" name="Inhaltsplatzhalter 6"/>
          <p:cNvSpPr>
            <a:spLocks noGrp="1"/>
          </p:cNvSpPr>
          <p:nvPr>
            <p:ph sz="quarter" idx="10"/>
          </p:nvPr>
        </p:nvSpPr>
        <p:spPr>
          <a:xfrm>
            <a:off x="464024" y="368490"/>
            <a:ext cx="9007522" cy="6114196"/>
          </a:xfrm>
        </p:spPr>
        <p:txBody>
          <a:bodyPr/>
          <a:lstStyle>
            <a:lvl1pPr>
              <a:lnSpc>
                <a:spcPct val="100000"/>
              </a:lnSpc>
              <a:spcBef>
                <a:spcPts val="0"/>
              </a:spcBef>
              <a:defRPr/>
            </a:lvl1pPr>
            <a:lvl2pPr>
              <a:lnSpc>
                <a:spcPct val="100000"/>
              </a:lnSpc>
              <a:spcBef>
                <a:spcPts val="0"/>
              </a:spcBef>
              <a:defRPr/>
            </a:lvl2pPr>
            <a:lvl3pPr>
              <a:lnSpc>
                <a:spcPct val="100000"/>
              </a:lnSpc>
              <a:spcBef>
                <a:spcPts val="0"/>
              </a:spcBef>
              <a:defRPr/>
            </a:lvl3pPr>
            <a:lvl4pPr>
              <a:lnSpc>
                <a:spcPct val="100000"/>
              </a:lnSpc>
              <a:spcBef>
                <a:spcPts val="0"/>
              </a:spcBef>
              <a:defRPr/>
            </a:lvl4pPr>
            <a:lvl5pPr>
              <a:lnSpc>
                <a:spcPct val="100000"/>
              </a:lnSpc>
              <a:spcBef>
                <a:spcPts val="0"/>
              </a:spcBef>
              <a:defRPr/>
            </a:lvl5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34065403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81005" y="374288"/>
            <a:ext cx="7920000" cy="720000"/>
          </a:xfrm>
          <a:prstGeom prst="rect">
            <a:avLst/>
          </a:prstGeom>
          <a:solidFill>
            <a:schemeClr val="bg1">
              <a:lumMod val="85000"/>
            </a:schemeClr>
          </a:solidFill>
          <a:ln>
            <a:solidFill>
              <a:schemeClr val="bg1">
                <a:lumMod val="85000"/>
              </a:schemeClr>
            </a:solidFill>
          </a:ln>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516074" y="1654216"/>
            <a:ext cx="8928000" cy="4788000"/>
          </a:xfrm>
          <a:prstGeom prst="rect">
            <a:avLst/>
          </a:prstGeom>
        </p:spPr>
        <p:txBody>
          <a:bodyPr vert="horz" lIns="91440" tIns="45720" rIns="91440" bIns="45720" rtlCol="0">
            <a:noAutofit/>
          </a:bodyPr>
          <a:lstStyle/>
          <a:p>
            <a:pPr lvl="0"/>
            <a:r>
              <a:rPr lang="de-DE" dirty="0" smtClean="0"/>
              <a:t>Formatvorlagen des Textmasters bearbeiten</a:t>
            </a:r>
          </a:p>
        </p:txBody>
      </p:sp>
    </p:spTree>
    <p:extLst>
      <p:ext uri="{BB962C8B-B14F-4D97-AF65-F5344CB8AC3E}">
        <p14:creationId xmlns:p14="http://schemas.microsoft.com/office/powerpoint/2010/main" val="1559719623"/>
      </p:ext>
    </p:extLst>
  </p:cSld>
  <p:clrMap bg1="lt1" tx1="dk1" bg2="lt2" tx2="dk2" accent1="accent1" accent2="accent2" accent3="accent3" accent4="accent4" accent5="accent5" accent6="accent6" hlink="hlink" folHlink="folHlink"/>
  <p:sldLayoutIdLst>
    <p:sldLayoutId id="2147483650" r:id="rId1"/>
    <p:sldLayoutId id="2147483654" r:id="rId2"/>
  </p:sldLayoutIdLst>
  <p:txStyles>
    <p:titleStyle>
      <a:lvl1pPr algn="ctr" defTabSz="742950" rtl="0" eaLnBrk="1" latinLnBrk="0" hangingPunct="1">
        <a:lnSpc>
          <a:spcPct val="100000"/>
        </a:lnSpc>
        <a:spcBef>
          <a:spcPts val="0"/>
        </a:spcBef>
        <a:buNone/>
        <a:defRPr sz="2400" kern="1200">
          <a:solidFill>
            <a:schemeClr val="tx1"/>
          </a:solidFill>
          <a:latin typeface="+mj-lt"/>
          <a:ea typeface="+mj-ea"/>
          <a:cs typeface="+mj-cs"/>
        </a:defRPr>
      </a:lvl1pPr>
    </p:titleStyle>
    <p:bodyStyle>
      <a:lvl1pPr marL="0" indent="0" algn="l" defTabSz="742950" rtl="0" eaLnBrk="1" latinLnBrk="0" hangingPunct="1">
        <a:lnSpc>
          <a:spcPct val="100000"/>
        </a:lnSpc>
        <a:spcBef>
          <a:spcPts val="0"/>
        </a:spcBef>
        <a:buFont typeface="Arial" panose="020B0604020202020204" pitchFamily="34" charset="0"/>
        <a:buNone/>
        <a:defRPr sz="1400" kern="1200">
          <a:solidFill>
            <a:schemeClr val="tx1"/>
          </a:solidFill>
          <a:latin typeface="+mn-lt"/>
          <a:ea typeface="+mn-ea"/>
          <a:cs typeface="+mn-cs"/>
        </a:defRPr>
      </a:lvl1pPr>
      <a:lvl2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2pPr>
      <a:lvl3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3pPr>
      <a:lvl4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4pPr>
      <a:lvl5pPr marL="0" indent="0" algn="l" defTabSz="742950" rtl="0" eaLnBrk="1" latinLnBrk="0" hangingPunct="1">
        <a:lnSpc>
          <a:spcPct val="90000"/>
        </a:lnSpc>
        <a:spcBef>
          <a:spcPts val="406"/>
        </a:spcBef>
        <a:buFont typeface="Arial" panose="020B0604020202020204" pitchFamily="34" charset="0"/>
        <a:buNone/>
        <a:defRPr sz="1400"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de-DE"/>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12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Lehrerinformation </a:t>
            </a:r>
            <a:r>
              <a:rPr lang="de-DE" sz="2000" dirty="0" smtClean="0"/>
              <a:t>(Wir machen </a:t>
            </a:r>
            <a:r>
              <a:rPr lang="de-DE" sz="2000" smtClean="0"/>
              <a:t>Wasser kaputt)</a:t>
            </a:r>
            <a:r>
              <a:rPr lang="de-DE" sz="2000" dirty="0" smtClean="0"/>
              <a:t/>
            </a:r>
            <a:br>
              <a:rPr lang="de-DE" sz="2000" dirty="0" smtClean="0"/>
            </a:br>
            <a:r>
              <a:rPr lang="de-DE" sz="1400" dirty="0" smtClean="0"/>
              <a:t>Stand </a:t>
            </a:r>
            <a:fld id="{16D37349-FBCA-46D5-8E01-F0CF311CB28B}" type="datetime1">
              <a:rPr lang="de-DE" sz="1400" smtClean="0"/>
              <a:t>28.08.2018</a:t>
            </a:fld>
            <a:endParaRPr lang="de-DE" dirty="0"/>
          </a:p>
        </p:txBody>
      </p:sp>
      <p:graphicFrame>
        <p:nvGraphicFramePr>
          <p:cNvPr id="6" name="Inhaltsplatzhalter 5"/>
          <p:cNvGraphicFramePr>
            <a:graphicFrameLocks noGrp="1"/>
          </p:cNvGraphicFramePr>
          <p:nvPr>
            <p:ph idx="1"/>
            <p:extLst>
              <p:ext uri="{D42A27DB-BD31-4B8C-83A1-F6EECF244321}">
                <p14:modId xmlns:p14="http://schemas.microsoft.com/office/powerpoint/2010/main" val="2584386088"/>
              </p:ext>
            </p:extLst>
          </p:nvPr>
        </p:nvGraphicFramePr>
        <p:xfrm>
          <a:off x="481005" y="1654175"/>
          <a:ext cx="8986846" cy="4904816"/>
        </p:xfrm>
        <a:graphic>
          <a:graphicData uri="http://schemas.openxmlformats.org/drawingml/2006/table">
            <a:tbl>
              <a:tblPr firstRow="1" bandRow="1">
                <a:effectLst/>
                <a:tableStyleId>{5C22544A-7EE6-4342-B048-85BDC9FD1C3A}</a:tableStyleId>
              </a:tblPr>
              <a:tblGrid>
                <a:gridCol w="4493423">
                  <a:extLst>
                    <a:ext uri="{9D8B030D-6E8A-4147-A177-3AD203B41FA5}">
                      <a16:colId xmlns:a16="http://schemas.microsoft.com/office/drawing/2014/main" val="1131528128"/>
                    </a:ext>
                  </a:extLst>
                </a:gridCol>
                <a:gridCol w="4493423">
                  <a:extLst>
                    <a:ext uri="{9D8B030D-6E8A-4147-A177-3AD203B41FA5}">
                      <a16:colId xmlns:a16="http://schemas.microsoft.com/office/drawing/2014/main" val="3608609625"/>
                    </a:ext>
                  </a:extLst>
                </a:gridCol>
              </a:tblGrid>
              <a:tr h="925657">
                <a:tc gridSpan="2">
                  <a:txBody>
                    <a:bodyPr/>
                    <a:lstStyle/>
                    <a:p>
                      <a:r>
                        <a:rPr lang="de-DE" sz="1400" dirty="0" smtClean="0">
                          <a:solidFill>
                            <a:schemeClr val="tx1"/>
                          </a:solidFill>
                        </a:rPr>
                        <a:t>Lehrziel: </a:t>
                      </a:r>
                      <a:r>
                        <a:rPr lang="de-DE" sz="1400" b="0" dirty="0" smtClean="0">
                          <a:solidFill>
                            <a:schemeClr val="tx1"/>
                          </a:solidFill>
                        </a:rPr>
                        <a:t>Lernende</a:t>
                      </a:r>
                      <a:r>
                        <a:rPr lang="de-DE" sz="1400" b="0" baseline="0" dirty="0" smtClean="0">
                          <a:solidFill>
                            <a:schemeClr val="tx1"/>
                          </a:solidFill>
                        </a:rPr>
                        <a:t> vollziehen den </a:t>
                      </a:r>
                      <a:r>
                        <a:rPr lang="de-DE" sz="1400" b="0" dirty="0" smtClean="0">
                          <a:solidFill>
                            <a:schemeClr val="tx1"/>
                          </a:solidFill>
                        </a:rPr>
                        <a:t>Übergang vom Teilchenmodell zum </a:t>
                      </a:r>
                      <a:r>
                        <a:rPr lang="de-DE" sz="1400" b="0" dirty="0" err="1" smtClean="0">
                          <a:solidFill>
                            <a:schemeClr val="tx1"/>
                          </a:solidFill>
                        </a:rPr>
                        <a:t>Daltonschen</a:t>
                      </a:r>
                      <a:r>
                        <a:rPr lang="de-DE" sz="1400" b="0" dirty="0" smtClean="0">
                          <a:solidFill>
                            <a:schemeClr val="tx1"/>
                          </a:solidFill>
                        </a:rPr>
                        <a:t> Atommodell. Lernenden wird</a:t>
                      </a:r>
                      <a:r>
                        <a:rPr lang="de-DE" sz="1400" b="0" baseline="0" dirty="0" smtClean="0">
                          <a:solidFill>
                            <a:schemeClr val="tx1"/>
                          </a:solidFill>
                        </a:rPr>
                        <a:t> </a:t>
                      </a:r>
                      <a:r>
                        <a:rPr lang="de-DE" sz="1400" b="0" dirty="0" smtClean="0">
                          <a:solidFill>
                            <a:schemeClr val="tx1"/>
                          </a:solidFill>
                        </a:rPr>
                        <a:t>der Unterschied zwischen </a:t>
                      </a:r>
                      <a:r>
                        <a:rPr lang="de-DE" sz="1400" b="1" dirty="0" smtClean="0">
                          <a:solidFill>
                            <a:schemeClr val="tx1"/>
                          </a:solidFill>
                        </a:rPr>
                        <a:t>Verbindung</a:t>
                      </a:r>
                      <a:r>
                        <a:rPr lang="de-DE" sz="1400" b="0" dirty="0" smtClean="0">
                          <a:solidFill>
                            <a:schemeClr val="tx1"/>
                          </a:solidFill>
                        </a:rPr>
                        <a:t> und </a:t>
                      </a:r>
                      <a:r>
                        <a:rPr lang="de-DE" sz="1400" b="1" dirty="0" smtClean="0">
                          <a:solidFill>
                            <a:schemeClr val="tx1"/>
                          </a:solidFill>
                        </a:rPr>
                        <a:t>Element</a:t>
                      </a:r>
                      <a:r>
                        <a:rPr lang="de-DE" sz="1400" b="0" dirty="0" smtClean="0">
                          <a:solidFill>
                            <a:schemeClr val="tx1"/>
                          </a:solidFill>
                        </a:rPr>
                        <a:t> nähergebracht und gezeigt, dass eine Verbindung sich wieder in seine Edukte zersetzen kann. In diesem Zusammenhang lernen sie die Zersetzung als chemische Reaktion kennen. Lernende</a:t>
                      </a:r>
                      <a:r>
                        <a:rPr lang="de-DE" sz="1400" b="0" baseline="0" dirty="0" smtClean="0">
                          <a:solidFill>
                            <a:schemeClr val="tx1"/>
                          </a:solidFill>
                        </a:rPr>
                        <a:t> üben die</a:t>
                      </a:r>
                      <a:r>
                        <a:rPr lang="de-DE" sz="1400" b="0" dirty="0" smtClean="0">
                          <a:solidFill>
                            <a:schemeClr val="tx1"/>
                          </a:solidFill>
                        </a:rPr>
                        <a:t> Anwendung der </a:t>
                      </a:r>
                      <a:r>
                        <a:rPr lang="de-DE" sz="1400" b="1" dirty="0" smtClean="0">
                          <a:solidFill>
                            <a:schemeClr val="tx1"/>
                          </a:solidFill>
                        </a:rPr>
                        <a:t>Glimmspanprobe</a:t>
                      </a:r>
                      <a:r>
                        <a:rPr lang="de-DE" sz="1400" b="0" dirty="0" smtClean="0">
                          <a:solidFill>
                            <a:schemeClr val="tx1"/>
                          </a:solidFill>
                        </a:rPr>
                        <a:t> und der </a:t>
                      </a:r>
                      <a:r>
                        <a:rPr lang="de-DE" sz="1400" b="1" dirty="0" smtClean="0">
                          <a:solidFill>
                            <a:schemeClr val="tx1"/>
                          </a:solidFill>
                        </a:rPr>
                        <a:t>Knallgasprobe</a:t>
                      </a:r>
                      <a:r>
                        <a:rPr lang="de-DE" sz="1400" b="0" dirty="0" smtClean="0">
                          <a:solidFill>
                            <a:schemeClr val="tx1"/>
                          </a:solidFill>
                        </a:rPr>
                        <a:t> ein. Das </a:t>
                      </a:r>
                      <a:r>
                        <a:rPr lang="de-DE" sz="1400" b="1" dirty="0" smtClean="0">
                          <a:solidFill>
                            <a:schemeClr val="tx1"/>
                          </a:solidFill>
                        </a:rPr>
                        <a:t>Arbeiten mit Modellen </a:t>
                      </a:r>
                      <a:r>
                        <a:rPr lang="de-DE" sz="1400" b="0" dirty="0" smtClean="0">
                          <a:solidFill>
                            <a:schemeClr val="tx1"/>
                          </a:solidFill>
                        </a:rPr>
                        <a:t>ist in dieser Einheit wichtig.</a:t>
                      </a:r>
                      <a:endParaRPr lang="de-DE" sz="14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1152470"/>
                  </a:ext>
                </a:extLst>
              </a:tr>
              <a:tr h="477759">
                <a:tc gridSpan="2">
                  <a:txBody>
                    <a:bodyPr/>
                    <a:lstStyle/>
                    <a:p>
                      <a:r>
                        <a:rPr lang="de-DE" sz="1400" b="1" dirty="0" smtClean="0">
                          <a:solidFill>
                            <a:schemeClr val="tx1"/>
                          </a:solidFill>
                        </a:rPr>
                        <a:t>Vorkenntnisse:</a:t>
                      </a:r>
                      <a:r>
                        <a:rPr lang="de-DE" sz="1400" b="0" dirty="0" smtClean="0">
                          <a:solidFill>
                            <a:schemeClr val="tx1"/>
                          </a:solidFill>
                        </a:rPr>
                        <a:t> </a:t>
                      </a:r>
                      <a:r>
                        <a:rPr lang="de-DE" sz="1200" b="0" dirty="0" smtClean="0">
                          <a:solidFill>
                            <a:schemeClr val="tx1"/>
                          </a:solidFill>
                        </a:rPr>
                        <a:t>Sicherer </a:t>
                      </a:r>
                      <a:r>
                        <a:rPr lang="de-DE" sz="1200" b="0" baseline="0" dirty="0" smtClean="0">
                          <a:solidFill>
                            <a:schemeClr val="tx1"/>
                          </a:solidFill>
                        </a:rPr>
                        <a:t>Umgang mit einer Kerze und einem Feuerzeug ist Voraussetzung, um die erforderliche Knallgasprobe durchführen zu können. Für die Glimmspanprobe ist ebenfalls der sichere Umgang mit einem Feuerzeug nötig.</a:t>
                      </a:r>
                      <a:endParaRPr lang="de-DE" sz="1400" b="1"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4656688"/>
                  </a:ext>
                </a:extLst>
              </a:tr>
              <a:tr h="1790065">
                <a:tc>
                  <a:txBody>
                    <a:bodyPr/>
                    <a:lstStyle/>
                    <a:p>
                      <a:r>
                        <a:rPr lang="de-DE" sz="1400" b="1" dirty="0" smtClean="0">
                          <a:solidFill>
                            <a:schemeClr val="tx1"/>
                          </a:solidFill>
                        </a:rPr>
                        <a:t>Vorbereitung</a:t>
                      </a:r>
                      <a:r>
                        <a:rPr lang="de-DE" sz="1400" b="1" baseline="0" dirty="0" smtClean="0">
                          <a:solidFill>
                            <a:schemeClr val="tx1"/>
                          </a:solidFill>
                        </a:rPr>
                        <a:t> (Fertigen der Kiste):</a:t>
                      </a:r>
                    </a:p>
                    <a:p>
                      <a:pPr marL="177800" indent="-177800">
                        <a:buFont typeface="+mj-lt"/>
                        <a:buAutoNum type="arabicPeriod"/>
                      </a:pPr>
                      <a:r>
                        <a:rPr lang="de-DE" sz="1200" baseline="0" dirty="0" smtClean="0">
                          <a:solidFill>
                            <a:schemeClr val="tx1"/>
                          </a:solidFill>
                        </a:rPr>
                        <a:t>Herstellung der Styroporeinlage nach Datei „ek05_Bauplan“. Zeichnungen können als Schablonen genutzt werden.</a:t>
                      </a:r>
                    </a:p>
                    <a:p>
                      <a:pPr marL="177800" indent="-177800">
                        <a:buFont typeface="+mj-lt"/>
                        <a:buAutoNum type="arabicPeriod"/>
                      </a:pPr>
                      <a:r>
                        <a:rPr lang="de-DE" sz="1200" baseline="0" dirty="0" smtClean="0">
                          <a:solidFill>
                            <a:schemeClr val="tx1"/>
                          </a:solidFill>
                        </a:rPr>
                        <a:t>Datei „ek05_Beschriftung“ ausdrucken, wie auf jeder Folie oben beschrieben. Kistenaufdruck mit selbstklebender Folie auf den kurzen Seiten der Kiste befestigen.</a:t>
                      </a:r>
                    </a:p>
                    <a:p>
                      <a:pPr marL="177800" indent="-177800">
                        <a:buFont typeface="+mj-lt"/>
                        <a:buAutoNum type="arabicPeriod"/>
                      </a:pPr>
                      <a:r>
                        <a:rPr lang="de-DE" sz="1200" baseline="0" dirty="0" smtClean="0">
                          <a:solidFill>
                            <a:schemeClr val="tx1"/>
                          </a:solidFill>
                        </a:rPr>
                        <a:t>Anleitung drucken („ek05_Anleitung“) in DIN A4. Im Broschüren-Modus, oben binden.</a:t>
                      </a: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9388" marR="0" lvl="0" indent="-179388" algn="l" defTabSz="742950" rtl="0" eaLnBrk="1" fontAlgn="auto" latinLnBrk="0" hangingPunct="1">
                        <a:lnSpc>
                          <a:spcPct val="100000"/>
                        </a:lnSpc>
                        <a:spcBef>
                          <a:spcPts val="0"/>
                        </a:spcBef>
                        <a:spcAft>
                          <a:spcPts val="0"/>
                        </a:spcAft>
                        <a:buClrTx/>
                        <a:buSzTx/>
                        <a:buFont typeface="+mj-lt"/>
                        <a:buAutoNum type="arabicPeriod" startAt="4"/>
                        <a:tabLst/>
                        <a:defRPr/>
                      </a:pPr>
                      <a:r>
                        <a:rPr lang="de-DE" sz="1200" baseline="0" dirty="0" smtClean="0">
                          <a:solidFill>
                            <a:schemeClr val="tx1"/>
                          </a:solidFill>
                        </a:rPr>
                        <a:t>Dokumententasche mit doppelseitigem Klebeband im Deckel befestigen.</a:t>
                      </a:r>
                    </a:p>
                    <a:p>
                      <a:pPr marL="179388" marR="0" lvl="0" indent="-179388" algn="l" defTabSz="742950" rtl="0" eaLnBrk="1" fontAlgn="auto" latinLnBrk="0" hangingPunct="1">
                        <a:lnSpc>
                          <a:spcPct val="100000"/>
                        </a:lnSpc>
                        <a:spcBef>
                          <a:spcPts val="0"/>
                        </a:spcBef>
                        <a:spcAft>
                          <a:spcPts val="0"/>
                        </a:spcAft>
                        <a:buClrTx/>
                        <a:buSzTx/>
                        <a:buFont typeface="+mj-lt"/>
                        <a:buAutoNum type="arabicPeriod" startAt="4"/>
                        <a:tabLst/>
                        <a:defRPr/>
                      </a:pPr>
                      <a:r>
                        <a:rPr lang="de-DE" sz="1200" baseline="0" dirty="0" smtClean="0">
                          <a:solidFill>
                            <a:schemeClr val="tx1"/>
                          </a:solidFill>
                        </a:rPr>
                        <a:t>Feuerzeuge bereitstellen.</a:t>
                      </a:r>
                      <a:endParaRPr lang="de-DE" sz="1200" dirty="0" smtClean="0">
                        <a:solidFill>
                          <a:schemeClr val="tx1"/>
                        </a:solidFill>
                      </a:endParaRPr>
                    </a:p>
                    <a:p>
                      <a:endParaRPr lang="de-DE" sz="1400" b="1" dirty="0" smtClean="0">
                        <a:solidFill>
                          <a:schemeClr val="tx1"/>
                        </a:solidFill>
                      </a:endParaRPr>
                    </a:p>
                    <a:p>
                      <a:r>
                        <a:rPr lang="de-DE" sz="1400" b="1" dirty="0" smtClean="0">
                          <a:solidFill>
                            <a:schemeClr val="tx1"/>
                          </a:solidFill>
                        </a:rPr>
                        <a:t>Vorbereitung (Kiste einsetzen):</a:t>
                      </a:r>
                    </a:p>
                    <a:p>
                      <a:pPr marL="177800" indent="-177800">
                        <a:buFont typeface="+mj-lt"/>
                        <a:buAutoNum type="arabicPeriod"/>
                      </a:pPr>
                      <a:r>
                        <a:rPr lang="de-DE" sz="1200" dirty="0" smtClean="0">
                          <a:solidFill>
                            <a:schemeClr val="tx1"/>
                          </a:solidFill>
                        </a:rPr>
                        <a:t>Natriumcarbonat-Lösung</a:t>
                      </a:r>
                      <a:r>
                        <a:rPr lang="de-DE" sz="1200" baseline="0" dirty="0" smtClean="0">
                          <a:solidFill>
                            <a:schemeClr val="tx1"/>
                          </a:solidFill>
                        </a:rPr>
                        <a:t> herstellen:</a:t>
                      </a:r>
                    </a:p>
                    <a:p>
                      <a:pPr marL="357188" indent="-185738">
                        <a:buFont typeface="Arial" panose="020B0604020202020204" pitchFamily="34" charset="0"/>
                        <a:buChar char="•"/>
                      </a:pPr>
                      <a:r>
                        <a:rPr lang="de-DE" sz="1200" baseline="0" dirty="0" smtClean="0">
                          <a:solidFill>
                            <a:schemeClr val="tx1"/>
                          </a:solidFill>
                        </a:rPr>
                        <a:t>22g Natriumcarbonat in 100mL VE-Wasser lösen</a:t>
                      </a:r>
                    </a:p>
                    <a:p>
                      <a:pPr marL="185738" indent="-185738">
                        <a:buFont typeface="+mj-lt"/>
                        <a:buAutoNum type="arabicPeriod" startAt="2"/>
                      </a:pPr>
                      <a:r>
                        <a:rPr lang="de-DE" sz="1200" baseline="0" dirty="0" smtClean="0">
                          <a:solidFill>
                            <a:schemeClr val="tx1"/>
                          </a:solidFill>
                        </a:rPr>
                        <a:t>Spritzen mit Rouladen Nadeln präparieren:</a:t>
                      </a:r>
                      <a:r>
                        <a:rPr lang="de-DE" sz="1200" baseline="0" dirty="0">
                          <a:solidFill>
                            <a:schemeClr val="tx1"/>
                          </a:solidFill>
                        </a:rPr>
                        <a:t> </a:t>
                      </a:r>
                      <a:r>
                        <a:rPr lang="de-DE" sz="1200" baseline="0" dirty="0" smtClean="0">
                          <a:solidFill>
                            <a:schemeClr val="tx1"/>
                          </a:solidFill>
                        </a:rPr>
                        <a:t>wie in „ek05_Bauplan“ beschrieben.</a:t>
                      </a: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40437"/>
                  </a:ext>
                </a:extLst>
              </a:tr>
              <a:tr h="977513">
                <a:tc gridSpan="2">
                  <a:txBody>
                    <a:bodyPr/>
                    <a:lstStyle/>
                    <a:p>
                      <a:r>
                        <a:rPr lang="de-DE" sz="1400" b="1" dirty="0" smtClean="0">
                          <a:solidFill>
                            <a:schemeClr val="tx1"/>
                          </a:solidFill>
                        </a:rPr>
                        <a:t>Anleitung</a:t>
                      </a:r>
                      <a:r>
                        <a:rPr lang="de-DE" sz="1400" b="0" dirty="0" smtClean="0">
                          <a:solidFill>
                            <a:schemeClr val="tx1"/>
                          </a:solidFill>
                        </a:rPr>
                        <a:t>:</a:t>
                      </a:r>
                    </a:p>
                    <a:p>
                      <a:r>
                        <a:rPr lang="de-DE" sz="1300" b="0" dirty="0" smtClean="0">
                          <a:solidFill>
                            <a:schemeClr val="tx1"/>
                          </a:solidFill>
                        </a:rPr>
                        <a:t>Durch das</a:t>
                      </a:r>
                      <a:r>
                        <a:rPr lang="de-DE" sz="1300" b="0" baseline="0" dirty="0" smtClean="0">
                          <a:solidFill>
                            <a:schemeClr val="tx1"/>
                          </a:solidFill>
                        </a:rPr>
                        <a:t> Modell „Wasser“ wird zu Beginn von der Teilchenebene zum </a:t>
                      </a:r>
                      <a:r>
                        <a:rPr lang="de-DE" sz="1300" b="0" baseline="0" dirty="0" err="1" smtClean="0">
                          <a:solidFill>
                            <a:schemeClr val="tx1"/>
                          </a:solidFill>
                        </a:rPr>
                        <a:t>Daltonschen</a:t>
                      </a:r>
                      <a:r>
                        <a:rPr lang="de-DE" sz="1300" b="0" baseline="0" dirty="0" smtClean="0">
                          <a:solidFill>
                            <a:schemeClr val="tx1"/>
                          </a:solidFill>
                        </a:rPr>
                        <a:t> Atommodell übergegangen. Durch die Zersetzung von Wasser wird der Unterschied zwischen Verbindung und Element aufgezeigt und es wird verdeutlicht, dass eine Verbindung wieder in ihre Elemente zerlegt werden kann. Mit Hilfe des Modells kann die Umgruppierung auf Teilchen-Ebene nachvollzogen werden.</a:t>
                      </a:r>
                      <a:endParaRPr lang="de-DE" sz="1300" b="0"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45919023"/>
                  </a:ext>
                </a:extLst>
              </a:tr>
              <a:tr h="363296">
                <a:tc gridSpan="2">
                  <a:txBody>
                    <a:bodyPr/>
                    <a:lstStyle/>
                    <a:p>
                      <a:r>
                        <a:rPr lang="de-DE" sz="1400" b="1" dirty="0" smtClean="0">
                          <a:solidFill>
                            <a:schemeClr val="tx1"/>
                          </a:solidFill>
                        </a:rPr>
                        <a:t>Bearbeitungszeit: </a:t>
                      </a:r>
                      <a:r>
                        <a:rPr lang="de-DE" sz="1400" b="0" u="none" dirty="0" smtClean="0">
                          <a:solidFill>
                            <a:schemeClr val="tx1"/>
                          </a:solidFill>
                        </a:rPr>
                        <a:t>ca. </a:t>
                      </a:r>
                      <a:r>
                        <a:rPr lang="de-DE" sz="1400" b="0" u="none" dirty="0" smtClean="0">
                          <a:solidFill>
                            <a:srgbClr val="00B050"/>
                          </a:solidFill>
                        </a:rPr>
                        <a:t>60</a:t>
                      </a:r>
                      <a:r>
                        <a:rPr lang="de-DE" sz="1400" b="0" u="none" dirty="0" smtClean="0">
                          <a:solidFill>
                            <a:schemeClr val="tx1"/>
                          </a:solidFill>
                        </a:rPr>
                        <a:t> Minuten.</a:t>
                      </a:r>
                      <a:endParaRPr lang="de-DE" sz="1400" b="0" u="none" dirty="0">
                        <a:solidFill>
                          <a:schemeClr val="tx1"/>
                        </a:solidFill>
                      </a:endParaRPr>
                    </a:p>
                  </a:txBody>
                  <a:tcPr marL="92188" marR="921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2458599334"/>
                  </a:ext>
                </a:extLst>
              </a:tr>
            </a:tbl>
          </a:graphicData>
        </a:graphic>
      </p:graphicFrame>
      <p:sp>
        <p:nvSpPr>
          <p:cNvPr id="4" name="Textplatzhalter 3"/>
          <p:cNvSpPr>
            <a:spLocks noGrp="1"/>
          </p:cNvSpPr>
          <p:nvPr>
            <p:ph type="body" sz="quarter" idx="10"/>
          </p:nvPr>
        </p:nvSpPr>
        <p:spPr/>
        <p:txBody>
          <a:bodyPr/>
          <a:lstStyle/>
          <a:p>
            <a:r>
              <a:rPr lang="de-DE" dirty="0" smtClean="0"/>
              <a:t>ek05</a:t>
            </a:r>
            <a:endParaRPr lang="de-DE" dirty="0"/>
          </a:p>
        </p:txBody>
      </p:sp>
      <p:sp>
        <p:nvSpPr>
          <p:cNvPr id="5" name="Textplatzhalter 4"/>
          <p:cNvSpPr>
            <a:spLocks noGrp="1"/>
          </p:cNvSpPr>
          <p:nvPr>
            <p:ph type="body" sz="quarter" idx="11"/>
          </p:nvPr>
        </p:nvSpPr>
        <p:spPr/>
        <p:txBody>
          <a:bodyPr/>
          <a:lstStyle/>
          <a:p>
            <a:r>
              <a:rPr lang="de-DE" dirty="0" smtClean="0"/>
              <a:t>Erfahrungskiste erarbeitet von Julia Simon und Julia Vogel im Rahmen der Masterarbeiten im Studiengang Master </a:t>
            </a:r>
            <a:r>
              <a:rPr lang="de-DE" smtClean="0"/>
              <a:t>of Education</a:t>
            </a:r>
            <a:r>
              <a:rPr lang="de-DE" dirty="0" smtClean="0"/>
              <a:t>,</a:t>
            </a:r>
            <a:r>
              <a:rPr lang="de-DE" dirty="0"/>
              <a:t> </a:t>
            </a:r>
            <a:r>
              <a:rPr lang="de-DE" dirty="0" smtClean="0"/>
              <a:t>Didaktik Chemie, Universität Bayreuth</a:t>
            </a:r>
            <a:endParaRPr lang="de-DE" dirty="0"/>
          </a:p>
        </p:txBody>
      </p:sp>
    </p:spTree>
    <p:extLst>
      <p:ext uri="{BB962C8B-B14F-4D97-AF65-F5344CB8AC3E}">
        <p14:creationId xmlns:p14="http://schemas.microsoft.com/office/powerpoint/2010/main" val="266856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Inhaltsplatzhalter 2"/>
          <p:cNvGraphicFramePr>
            <a:graphicFrameLocks noGrp="1"/>
          </p:cNvGraphicFramePr>
          <p:nvPr>
            <p:ph sz="quarter" idx="10"/>
            <p:extLst>
              <p:ext uri="{D42A27DB-BD31-4B8C-83A1-F6EECF244321}">
                <p14:modId xmlns:p14="http://schemas.microsoft.com/office/powerpoint/2010/main" val="1429143067"/>
              </p:ext>
            </p:extLst>
          </p:nvPr>
        </p:nvGraphicFramePr>
        <p:xfrm>
          <a:off x="477672" y="368300"/>
          <a:ext cx="8993874" cy="5349240"/>
        </p:xfrm>
        <a:graphic>
          <a:graphicData uri="http://schemas.openxmlformats.org/drawingml/2006/table">
            <a:tbl>
              <a:tblPr firstRow="1" bandRow="1">
                <a:effectLst/>
                <a:tableStyleId>{5C22544A-7EE6-4342-B048-85BDC9FD1C3A}</a:tableStyleId>
              </a:tblPr>
              <a:tblGrid>
                <a:gridCol w="4496937">
                  <a:extLst>
                    <a:ext uri="{9D8B030D-6E8A-4147-A177-3AD203B41FA5}">
                      <a16:colId xmlns:a16="http://schemas.microsoft.com/office/drawing/2014/main" val="3226505372"/>
                    </a:ext>
                  </a:extLst>
                </a:gridCol>
                <a:gridCol w="4496937">
                  <a:extLst>
                    <a:ext uri="{9D8B030D-6E8A-4147-A177-3AD203B41FA5}">
                      <a16:colId xmlns:a16="http://schemas.microsoft.com/office/drawing/2014/main" val="2057034290"/>
                    </a:ext>
                  </a:extLst>
                </a:gridCol>
              </a:tblGrid>
              <a:tr h="370840">
                <a:tc gridSpan="2">
                  <a:txBody>
                    <a:bodyPr/>
                    <a:lstStyle/>
                    <a:p>
                      <a:pPr algn="r"/>
                      <a:r>
                        <a:rPr lang="de-DE" sz="1800" b="0" dirty="0" smtClean="0">
                          <a:solidFill>
                            <a:schemeClr val="tx1"/>
                          </a:solidFill>
                        </a:rPr>
                        <a:t>Seite 2</a:t>
                      </a:r>
                      <a:endParaRPr lang="de-DE" sz="1800" b="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de-DE"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07070547"/>
                  </a:ext>
                </a:extLst>
              </a:tr>
              <a:tr h="370840">
                <a:tc gridSpan="2">
                  <a:txBody>
                    <a:bodyPr/>
                    <a:lstStyle/>
                    <a:p>
                      <a:r>
                        <a:rPr lang="de-DE" sz="1400" b="1" dirty="0" smtClean="0">
                          <a:solidFill>
                            <a:schemeClr val="tx1"/>
                          </a:solidFill>
                        </a:rPr>
                        <a:t>Einsatz</a:t>
                      </a:r>
                      <a:r>
                        <a:rPr lang="de-DE" sz="1400" b="1" baseline="0" dirty="0" smtClean="0">
                          <a:solidFill>
                            <a:schemeClr val="tx1"/>
                          </a:solidFill>
                        </a:rPr>
                        <a:t> im Unterricht: </a:t>
                      </a:r>
                      <a:r>
                        <a:rPr lang="de-DE" sz="1400" b="0" baseline="0" dirty="0" smtClean="0">
                          <a:solidFill>
                            <a:schemeClr val="tx1"/>
                          </a:solidFill>
                        </a:rPr>
                        <a:t>Durch das „Wasser“-Modell wird von dem Teilchenmodell zum </a:t>
                      </a:r>
                      <a:r>
                        <a:rPr lang="de-DE" sz="1400" b="0" baseline="0" dirty="0" err="1" smtClean="0">
                          <a:solidFill>
                            <a:schemeClr val="tx1"/>
                          </a:solidFill>
                        </a:rPr>
                        <a:t>Daltonschen</a:t>
                      </a:r>
                      <a:r>
                        <a:rPr lang="de-DE" sz="1400" b="0" baseline="0" dirty="0" smtClean="0">
                          <a:solidFill>
                            <a:schemeClr val="tx1"/>
                          </a:solidFill>
                        </a:rPr>
                        <a:t> Atommodell übergegangen, indem das „Teilchen“ geöffnet wird und sich darin ein Wasser-Molekül befindet. Es wird also auf eine andere Ebene gewechselt. Nach der Bearbeitung des Versuches Zersetzung von Wasser, erfolgt eine Selbsteinschätzung und zwei Erfolgskontrollen.</a:t>
                      </a:r>
                      <a:endParaRPr lang="de-DE" sz="1400" b="1" baseline="0" dirty="0" smtClean="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982035"/>
                  </a:ext>
                </a:extLst>
              </a:tr>
              <a:tr h="370840">
                <a:tc>
                  <a:txBody>
                    <a:bodyPr/>
                    <a:lstStyle/>
                    <a:p>
                      <a:r>
                        <a:rPr lang="de-DE" sz="1400" b="1" dirty="0" smtClean="0">
                          <a:solidFill>
                            <a:schemeClr val="tx1"/>
                          </a:solidFill>
                        </a:rPr>
                        <a:t>Materialliste:</a:t>
                      </a:r>
                    </a:p>
                    <a:p>
                      <a:pPr marL="177800" indent="-177800">
                        <a:buFont typeface="Arial" panose="020B0604020202020204" pitchFamily="34" charset="0"/>
                        <a:buChar char="•"/>
                      </a:pPr>
                      <a:r>
                        <a:rPr lang="de-DE" sz="1400" b="0" dirty="0" smtClean="0">
                          <a:solidFill>
                            <a:schemeClr val="tx1"/>
                          </a:solidFill>
                        </a:rPr>
                        <a:t>Box mit Deckel 30*19*14cm, z.B.</a:t>
                      </a:r>
                      <a:r>
                        <a:rPr lang="de-DE" sz="1400" b="0" baseline="0" dirty="0" smtClean="0">
                          <a:solidFill>
                            <a:schemeClr val="tx1"/>
                          </a:solidFill>
                        </a:rPr>
                        <a:t> </a:t>
                      </a:r>
                      <a:r>
                        <a:rPr lang="de-DE" sz="1400" b="0" baseline="0" dirty="0" err="1" smtClean="0">
                          <a:solidFill>
                            <a:schemeClr val="tx1"/>
                          </a:solidFill>
                        </a:rPr>
                        <a:t>Rival</a:t>
                      </a:r>
                      <a:r>
                        <a:rPr lang="de-DE" sz="1400" b="0" baseline="0" dirty="0" smtClean="0">
                          <a:solidFill>
                            <a:schemeClr val="tx1"/>
                          </a:solidFill>
                        </a:rPr>
                        <a:t> </a:t>
                      </a:r>
                      <a:r>
                        <a:rPr lang="de-DE" sz="1400" b="0" baseline="0" dirty="0" err="1" smtClean="0">
                          <a:solidFill>
                            <a:schemeClr val="tx1"/>
                          </a:solidFill>
                        </a:rPr>
                        <a:t>Eurobox</a:t>
                      </a:r>
                      <a:endParaRPr lang="de-DE" sz="1400" b="0" baseline="0" dirty="0" smtClean="0">
                        <a:solidFill>
                          <a:schemeClr val="tx1"/>
                        </a:solidFill>
                      </a:endParaRPr>
                    </a:p>
                    <a:p>
                      <a:pPr marL="177800" indent="-177800">
                        <a:buFont typeface="Arial" panose="020B0604020202020204" pitchFamily="34" charset="0"/>
                        <a:buChar char="•"/>
                      </a:pPr>
                      <a:r>
                        <a:rPr lang="de-DE" sz="1400" b="0" baseline="0" dirty="0" smtClean="0">
                          <a:solidFill>
                            <a:schemeClr val="tx1"/>
                          </a:solidFill>
                        </a:rPr>
                        <a:t>Styropor-Schneidegerät, z. B. Proxxon</a:t>
                      </a:r>
                    </a:p>
                    <a:p>
                      <a:pPr marL="177800" indent="-177800">
                        <a:buFont typeface="Arial" panose="020B0604020202020204" pitchFamily="34" charset="0"/>
                        <a:buChar char="•"/>
                      </a:pPr>
                      <a:r>
                        <a:rPr lang="de-DE" sz="1400" b="0" baseline="0" dirty="0" smtClean="0">
                          <a:solidFill>
                            <a:schemeClr val="tx1"/>
                          </a:solidFill>
                        </a:rPr>
                        <a:t>Styropor und Styrodur (Maße: 24,3*14,6*1cm)</a:t>
                      </a:r>
                    </a:p>
                    <a:p>
                      <a:pPr marL="177800" indent="-177800">
                        <a:buFont typeface="Arial" panose="020B0604020202020204" pitchFamily="34" charset="0"/>
                        <a:buChar char="•"/>
                      </a:pPr>
                      <a:r>
                        <a:rPr lang="de-DE" sz="1400" b="0" baseline="0" dirty="0" smtClean="0">
                          <a:solidFill>
                            <a:schemeClr val="tx1"/>
                          </a:solidFill>
                        </a:rPr>
                        <a:t>Styroporkleber</a:t>
                      </a:r>
                    </a:p>
                    <a:p>
                      <a:pPr marL="177800" indent="-177800">
                        <a:buFont typeface="Arial" panose="020B0604020202020204" pitchFamily="34" charset="0"/>
                        <a:buChar char="•"/>
                      </a:pPr>
                      <a:r>
                        <a:rPr lang="de-DE" sz="1400" b="0" baseline="0" dirty="0" smtClean="0">
                          <a:solidFill>
                            <a:schemeClr val="tx1"/>
                          </a:solidFill>
                        </a:rPr>
                        <a:t>Pinsel, Farbe (weiße Wandfarbe)</a:t>
                      </a:r>
                    </a:p>
                    <a:p>
                      <a:pPr marL="177800" indent="-177800">
                        <a:buFont typeface="Arial" panose="020B0604020202020204" pitchFamily="34" charset="0"/>
                        <a:buChar char="•"/>
                      </a:pPr>
                      <a:r>
                        <a:rPr lang="de-DE" sz="1400" b="0" baseline="0" dirty="0" smtClean="0">
                          <a:solidFill>
                            <a:schemeClr val="tx1"/>
                          </a:solidFill>
                        </a:rPr>
                        <a:t>Dokumententasche DIN A4, quer mit Klettverschluss, z. B. Amazon</a:t>
                      </a:r>
                    </a:p>
                    <a:p>
                      <a:pPr marL="177800" indent="-177800">
                        <a:buFont typeface="Arial" panose="020B0604020202020204" pitchFamily="34" charset="0"/>
                        <a:buChar char="•"/>
                      </a:pPr>
                      <a:r>
                        <a:rPr lang="de-DE" sz="1400" b="0" baseline="0" dirty="0" smtClean="0">
                          <a:solidFill>
                            <a:schemeClr val="tx1"/>
                          </a:solidFill>
                        </a:rPr>
                        <a:t>Klebeband, beidseitig klebend</a:t>
                      </a:r>
                    </a:p>
                    <a:p>
                      <a:pPr marL="177800" indent="-177800">
                        <a:buFont typeface="Arial" panose="020B0604020202020204" pitchFamily="34" charset="0"/>
                        <a:buChar char="•"/>
                      </a:pPr>
                      <a:r>
                        <a:rPr lang="de-DE" sz="1400" b="0" baseline="0" dirty="0" smtClean="0">
                          <a:solidFill>
                            <a:schemeClr val="tx1"/>
                          </a:solidFill>
                        </a:rPr>
                        <a:t>15 Blatt Kopierpapier, 160g/cm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Ringbinde-Gerät, z. B. General Office</a:t>
                      </a:r>
                    </a:p>
                    <a:p>
                      <a:pPr marL="177800" indent="-177800">
                        <a:buFont typeface="Arial" panose="020B0604020202020204" pitchFamily="34" charset="0"/>
                        <a:buChar char="•"/>
                      </a:pPr>
                      <a:r>
                        <a:rPr lang="de-DE" sz="1400" b="0" baseline="0" dirty="0" smtClean="0">
                          <a:solidFill>
                            <a:schemeClr val="tx1"/>
                          </a:solidFill>
                        </a:rPr>
                        <a:t>Ringbindung, schwarz, 10mm</a:t>
                      </a:r>
                    </a:p>
                    <a:p>
                      <a:pPr marL="177800" indent="-177800">
                        <a:buFont typeface="Arial" panose="020B0604020202020204" pitchFamily="34" charset="0"/>
                        <a:buChar char="•"/>
                      </a:pPr>
                      <a:r>
                        <a:rPr lang="de-DE" sz="1400" b="0" baseline="0" dirty="0" smtClean="0">
                          <a:solidFill>
                            <a:schemeClr val="tx1"/>
                          </a:solidFill>
                        </a:rPr>
                        <a:t>2 Blatt Kopierpapier, 80g/cm</a:t>
                      </a:r>
                      <a:r>
                        <a:rPr lang="de-DE" sz="1400" b="0" baseline="30000" dirty="0" smtClean="0">
                          <a:solidFill>
                            <a:schemeClr val="tx1"/>
                          </a:solidFill>
                        </a:rPr>
                        <a:t>2</a:t>
                      </a:r>
                    </a:p>
                    <a:p>
                      <a:pPr marL="177800" indent="-177800">
                        <a:buFont typeface="Arial" panose="020B0604020202020204" pitchFamily="34" charset="0"/>
                        <a:buChar char="•"/>
                      </a:pPr>
                      <a:r>
                        <a:rPr lang="de-DE" sz="1400" b="0" baseline="0" dirty="0" smtClean="0">
                          <a:solidFill>
                            <a:schemeClr val="tx1"/>
                          </a:solidFill>
                        </a:rPr>
                        <a:t>Selbstklebende Folie, transparent</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77800" indent="-177800">
                        <a:buFont typeface="Arial" panose="020B0604020202020204" pitchFamily="34" charset="0"/>
                        <a:buChar char="•"/>
                      </a:pPr>
                      <a:r>
                        <a:rPr lang="de-DE" sz="1400" dirty="0" smtClean="0">
                          <a:solidFill>
                            <a:schemeClr val="tx1"/>
                          </a:solidFill>
                        </a:rPr>
                        <a:t>Messkabel mit Krokodilklemme,</a:t>
                      </a:r>
                      <a:r>
                        <a:rPr lang="de-DE" sz="1400" baseline="0" dirty="0" smtClean="0">
                          <a:solidFill>
                            <a:schemeClr val="tx1"/>
                          </a:solidFill>
                        </a:rPr>
                        <a:t> rot und schwarz</a:t>
                      </a:r>
                    </a:p>
                    <a:p>
                      <a:pPr marL="177800" indent="-177800">
                        <a:buFont typeface="Arial" panose="020B0604020202020204" pitchFamily="34" charset="0"/>
                        <a:buChar char="•"/>
                      </a:pPr>
                      <a:r>
                        <a:rPr lang="de-DE" sz="1400" baseline="0" dirty="0" smtClean="0">
                          <a:solidFill>
                            <a:schemeClr val="tx1"/>
                          </a:solidFill>
                        </a:rPr>
                        <a:t>Batterie 9V-Block</a:t>
                      </a:r>
                    </a:p>
                    <a:p>
                      <a:pPr marL="177800" indent="-177800">
                        <a:buFont typeface="Arial" panose="020B0604020202020204" pitchFamily="34" charset="0"/>
                        <a:buChar char="•"/>
                      </a:pPr>
                      <a:r>
                        <a:rPr lang="de-DE" sz="1400" baseline="0" dirty="0" smtClean="0">
                          <a:solidFill>
                            <a:schemeClr val="tx1"/>
                          </a:solidFill>
                        </a:rPr>
                        <a:t>Teelicht</a:t>
                      </a:r>
                    </a:p>
                    <a:p>
                      <a:pPr marL="177800" indent="-177800">
                        <a:buFont typeface="Arial" panose="020B0604020202020204" pitchFamily="34" charset="0"/>
                        <a:buChar char="•"/>
                      </a:pPr>
                      <a:r>
                        <a:rPr lang="de-DE" sz="1400" baseline="0" dirty="0" smtClean="0">
                          <a:solidFill>
                            <a:schemeClr val="tx1"/>
                          </a:solidFill>
                        </a:rPr>
                        <a:t>Kristallisierschale, d=80mm</a:t>
                      </a:r>
                    </a:p>
                    <a:p>
                      <a:pPr marL="177800" indent="-177800">
                        <a:buFont typeface="Arial" panose="020B0604020202020204" pitchFamily="34" charset="0"/>
                        <a:buChar char="•"/>
                      </a:pPr>
                      <a:r>
                        <a:rPr lang="de-DE" sz="1400" baseline="0" dirty="0" smtClean="0">
                          <a:solidFill>
                            <a:schemeClr val="tx1"/>
                          </a:solidFill>
                        </a:rPr>
                        <a:t>PE-Flasche 100mL, enghals mit Schraubverschluss</a:t>
                      </a:r>
                    </a:p>
                    <a:p>
                      <a:pPr marL="177800" indent="-177800">
                        <a:buFont typeface="Arial" panose="020B0604020202020204" pitchFamily="34" charset="0"/>
                        <a:buChar char="•"/>
                      </a:pPr>
                      <a:r>
                        <a:rPr lang="de-DE" sz="1400" baseline="0" dirty="0" smtClean="0">
                          <a:solidFill>
                            <a:schemeClr val="tx1"/>
                          </a:solidFill>
                        </a:rPr>
                        <a:t>2 Reagenzgläser, 8*70mm</a:t>
                      </a:r>
                    </a:p>
                    <a:p>
                      <a:pPr marL="177800" indent="-177800">
                        <a:buFont typeface="Arial" panose="020B0604020202020204" pitchFamily="34" charset="0"/>
                        <a:buChar char="•"/>
                      </a:pPr>
                      <a:r>
                        <a:rPr lang="de-DE" sz="1400" baseline="0" dirty="0" smtClean="0">
                          <a:solidFill>
                            <a:schemeClr val="tx1"/>
                          </a:solidFill>
                        </a:rPr>
                        <a:t>Glimmspan</a:t>
                      </a:r>
                    </a:p>
                    <a:p>
                      <a:pPr marL="177800" indent="-177800">
                        <a:buFont typeface="Arial" panose="020B0604020202020204" pitchFamily="34" charset="0"/>
                        <a:buChar char="•"/>
                      </a:pPr>
                      <a:r>
                        <a:rPr lang="de-DE" sz="1400" baseline="0" dirty="0" smtClean="0">
                          <a:solidFill>
                            <a:schemeClr val="tx1"/>
                          </a:solidFill>
                        </a:rPr>
                        <a:t>4 Spritzen, Injekt, 10mL</a:t>
                      </a:r>
                    </a:p>
                    <a:p>
                      <a:pPr marL="177800" indent="-177800">
                        <a:buFont typeface="Arial" panose="020B0604020202020204" pitchFamily="34" charset="0"/>
                        <a:buChar char="•"/>
                      </a:pPr>
                      <a:r>
                        <a:rPr lang="de-DE" sz="1400" baseline="0" dirty="0" smtClean="0">
                          <a:solidFill>
                            <a:schemeClr val="tx1"/>
                          </a:solidFill>
                        </a:rPr>
                        <a:t>4 Kombistopfen für Spritze, Luer-Lock Sicherheitsverschluss</a:t>
                      </a:r>
                    </a:p>
                    <a:p>
                      <a:pPr marL="177800" indent="-177800">
                        <a:buFont typeface="Arial" panose="020B0604020202020204" pitchFamily="34" charset="0"/>
                        <a:buChar char="•"/>
                      </a:pPr>
                      <a:r>
                        <a:rPr lang="de-DE" sz="1400" baseline="0" dirty="0" smtClean="0">
                          <a:solidFill>
                            <a:schemeClr val="tx1"/>
                          </a:solidFill>
                        </a:rPr>
                        <a:t>2 Drei-Wege-Hähne, blau, für Spritzen</a:t>
                      </a:r>
                    </a:p>
                    <a:p>
                      <a:pPr marL="177800" indent="-177800">
                        <a:buFont typeface="Arial" panose="020B0604020202020204" pitchFamily="34" charset="0"/>
                        <a:buChar char="•"/>
                      </a:pPr>
                      <a:r>
                        <a:rPr lang="de-DE" sz="1400" baseline="0" dirty="0" smtClean="0">
                          <a:solidFill>
                            <a:schemeClr val="tx1"/>
                          </a:solidFill>
                        </a:rPr>
                        <a:t>2 Rouladen Nadeln</a:t>
                      </a:r>
                    </a:p>
                    <a:p>
                      <a:pPr marL="177800" indent="-177800">
                        <a:buFont typeface="Arial" panose="020B0604020202020204" pitchFamily="34" charset="0"/>
                        <a:buChar char="•"/>
                      </a:pPr>
                      <a:r>
                        <a:rPr lang="de-DE" sz="1400" baseline="0" dirty="0" smtClean="0">
                          <a:solidFill>
                            <a:schemeClr val="tx1"/>
                          </a:solidFill>
                        </a:rPr>
                        <a:t>Gesättigte Natriumcarbonat-Lösung</a:t>
                      </a:r>
                    </a:p>
                    <a:p>
                      <a:pPr marL="177800" indent="-177800">
                        <a:buFont typeface="Arial" panose="020B0604020202020204" pitchFamily="34" charset="0"/>
                        <a:buChar char="•"/>
                      </a:pPr>
                      <a:r>
                        <a:rPr lang="de-DE" sz="1400" baseline="0" dirty="0" smtClean="0">
                          <a:solidFill>
                            <a:schemeClr val="tx1"/>
                          </a:solidFill>
                        </a:rPr>
                        <a:t>Wasser-Modell</a:t>
                      </a:r>
                    </a:p>
                    <a:p>
                      <a:pPr marL="0" indent="0">
                        <a:buFont typeface="Arial" panose="020B0604020202020204" pitchFamily="34" charset="0"/>
                        <a:buNone/>
                      </a:pPr>
                      <a:r>
                        <a:rPr lang="de-DE" sz="1400" baseline="0" dirty="0" smtClean="0">
                          <a:solidFill>
                            <a:schemeClr val="tx2"/>
                          </a:solidFill>
                        </a:rPr>
                        <a:t>Kein externes Material.</a:t>
                      </a: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89886683"/>
                  </a:ext>
                </a:extLst>
              </a:tr>
              <a:tr h="370840">
                <a:tc gridSpan="2">
                  <a:txBody>
                    <a:bodyPr/>
                    <a:lstStyle/>
                    <a:p>
                      <a:r>
                        <a:rPr lang="de-DE" sz="1400" b="1" dirty="0" smtClean="0">
                          <a:solidFill>
                            <a:schemeClr val="tx1"/>
                          </a:solidFill>
                        </a:rPr>
                        <a:t>Kosten:</a:t>
                      </a:r>
                      <a:r>
                        <a:rPr lang="de-DE" sz="1400" b="0" dirty="0" smtClean="0">
                          <a:solidFill>
                            <a:schemeClr val="tx1"/>
                          </a:solidFill>
                        </a:rPr>
                        <a:t> ca. </a:t>
                      </a:r>
                      <a:r>
                        <a:rPr lang="de-DE" sz="1400" b="0" smtClean="0">
                          <a:solidFill>
                            <a:schemeClr val="tx1"/>
                          </a:solidFill>
                        </a:rPr>
                        <a:t>29</a:t>
                      </a:r>
                      <a:r>
                        <a:rPr lang="de-DE" sz="1400" b="0" smtClean="0">
                          <a:solidFill>
                            <a:schemeClr val="accent2"/>
                          </a:solidFill>
                        </a:rPr>
                        <a:t> </a:t>
                      </a:r>
                      <a:r>
                        <a:rPr lang="de-DE" sz="1400" b="0" dirty="0" smtClean="0">
                          <a:solidFill>
                            <a:schemeClr val="tx1"/>
                          </a:solidFill>
                        </a:rPr>
                        <a:t>€ (ohne Schneide- und Ringbinde-Gerät).</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30195975"/>
                  </a:ext>
                </a:extLst>
              </a:tr>
              <a:tr h="370840">
                <a:tc gridSpan="2">
                  <a:txBody>
                    <a:bodyPr/>
                    <a:lstStyle/>
                    <a:p>
                      <a:r>
                        <a:rPr lang="de-DE" sz="1400" b="1" dirty="0" smtClean="0">
                          <a:solidFill>
                            <a:schemeClr val="tx1"/>
                          </a:solidFill>
                        </a:rPr>
                        <a:t>Bauzeit:</a:t>
                      </a:r>
                      <a:r>
                        <a:rPr lang="de-DE" sz="1400" b="0" dirty="0" smtClean="0">
                          <a:solidFill>
                            <a:schemeClr val="tx1"/>
                          </a:solidFill>
                        </a:rPr>
                        <a:t> ca. 60 Minuten/Kiste (ohne Trockenzeiten). </a:t>
                      </a:r>
                      <a:r>
                        <a:rPr lang="de-DE" sz="1400" b="1" dirty="0" smtClean="0">
                          <a:solidFill>
                            <a:schemeClr val="tx1"/>
                          </a:solidFill>
                        </a:rPr>
                        <a:t> </a:t>
                      </a:r>
                      <a:endParaRPr lang="de-DE" sz="1400" b="1"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de-DE" sz="1400" dirty="0">
                        <a:solidFill>
                          <a:schemeClr val="tx1"/>
                        </a:solidFill>
                      </a:endParaRPr>
                    </a:p>
                  </a:txBody>
                  <a:tcPr marL="92632" marR="9263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9970848"/>
                  </a:ext>
                </a:extLst>
              </a:tr>
            </a:tbl>
          </a:graphicData>
        </a:graphic>
      </p:graphicFrame>
    </p:spTree>
    <p:extLst>
      <p:ext uri="{BB962C8B-B14F-4D97-AF65-F5344CB8AC3E}">
        <p14:creationId xmlns:p14="http://schemas.microsoft.com/office/powerpoint/2010/main" val="1799405993"/>
      </p:ext>
    </p:extLst>
  </p:cSld>
  <p:clrMapOvr>
    <a:masterClrMapping/>
  </p:clrMapOvr>
</p:sld>
</file>

<file path=ppt/theme/theme1.xml><?xml version="1.0" encoding="utf-8"?>
<a:theme xmlns:a="http://schemas.openxmlformats.org/drawingml/2006/main" name="Office">
  <a:themeElements>
    <a:clrScheme name="Regina">
      <a:dk1>
        <a:srgbClr val="000000"/>
      </a:dk1>
      <a:lt1>
        <a:srgbClr val="FFFFFF"/>
      </a:lt1>
      <a:dk2>
        <a:srgbClr val="0000FF"/>
      </a:dk2>
      <a:lt2>
        <a:srgbClr val="00FF00"/>
      </a:lt2>
      <a:accent1>
        <a:srgbClr val="FF0000"/>
      </a:accent1>
      <a:accent2>
        <a:srgbClr val="FF00FF"/>
      </a:accent2>
      <a:accent3>
        <a:srgbClr val="9966FF"/>
      </a:accent3>
      <a:accent4>
        <a:srgbClr val="00FFFF"/>
      </a:accent4>
      <a:accent5>
        <a:srgbClr val="FFFF00"/>
      </a:accent5>
      <a:accent6>
        <a:srgbClr val="A50021"/>
      </a:accent6>
      <a:hlink>
        <a:srgbClr val="0000FF"/>
      </a:hlink>
      <a:folHlink>
        <a:srgbClr val="00CC66"/>
      </a:folHlink>
    </a:clrScheme>
    <a:fontScheme name="Regin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513</Words>
  <Application>Microsoft Office PowerPoint</Application>
  <PresentationFormat>A4-Papier (210 x 297 mm)</PresentationFormat>
  <Paragraphs>50</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Office</vt:lpstr>
      <vt:lpstr>Lehrerinformation (Wir machen Wasser kaputt) Stand 28.08.2018</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Regina</dc:creator>
  <cp:lastModifiedBy>Regina</cp:lastModifiedBy>
  <cp:revision>36</cp:revision>
  <cp:lastPrinted>2018-08-28T06:34:54Z</cp:lastPrinted>
  <dcterms:created xsi:type="dcterms:W3CDTF">2016-04-26T06:40:50Z</dcterms:created>
  <dcterms:modified xsi:type="dcterms:W3CDTF">2018-08-28T06:41:35Z</dcterms:modified>
  <cp:contentStatus>Endgültig</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