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3" r:id="rId3"/>
    <p:sldId id="276" r:id="rId4"/>
    <p:sldId id="277" r:id="rId5"/>
    <p:sldId id="278" r:id="rId6"/>
    <p:sldId id="264" r:id="rId7"/>
    <p:sldId id="280" r:id="rId8"/>
    <p:sldId id="281" r:id="rId9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38" y="11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88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E9BD3-BC7A-4CB6-BD58-9B09BB2D6DCD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63E-5631-44F3-BECA-C4F7C2877C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59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FD5FE-3126-4CD8-964E-197809EE7914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2776" y="4773787"/>
            <a:ext cx="5455920" cy="39050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F6C1-15F9-46D4-97CA-6D6655135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3F6C1-15F9-46D4-97CA-6D6655135E9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80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96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23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391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sti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408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120650" y="863600"/>
            <a:ext cx="9656763" cy="5878513"/>
          </a:xfrm>
          <a:ln>
            <a:noFill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60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936000" cy="3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1440000"/>
            <a:ext cx="8640000" cy="5220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92000" y="396000"/>
            <a:ext cx="11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5" r:id="rId5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Umriss Styropor- und </a:t>
            </a:r>
            <a:r>
              <a:rPr lang="de-DE" dirty="0" smtClean="0"/>
              <a:t>Styrodur-Platte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DE43-F8EB-4E2C-A3CC-5A70DABA5C81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Diese Folie ausdrucken, laminieren, das Rechteck ausschneiden und den Umriss auf die Platten (Styropor und Styrodur) übertragen. Dann ausschneiden.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931459" y="270285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Styropor-Platte: 240*145*15 mm</a:t>
            </a:r>
          </a:p>
          <a:p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Styrodur-Platte</a:t>
            </a:r>
            <a:r>
              <a:rPr lang="de-DE" dirty="0"/>
              <a:t>: 240*145*20 </a:t>
            </a:r>
            <a:r>
              <a:rPr lang="de-DE" dirty="0" smtClean="0"/>
              <a:t>mm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ussdiagramm: Prozess 27"/>
          <p:cNvSpPr/>
          <p:nvPr/>
        </p:nvSpPr>
        <p:spPr>
          <a:xfrm rot="5400000">
            <a:off x="5026399" y="2628350"/>
            <a:ext cx="2664000" cy="7200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de-DE" sz="1200" dirty="0">
              <a:latin typeface="+mj-lt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5404836" y="1656350"/>
            <a:ext cx="504000" cy="4644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noAutofit/>
          </a:bodyPr>
          <a:lstStyle/>
          <a:p>
            <a:endParaRPr lang="de-DE" sz="1200" dirty="0">
              <a:latin typeface="+mj-lt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830421" y="4862538"/>
            <a:ext cx="1620000" cy="16200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/>
          <p:cNvSpPr>
            <a:spLocks/>
          </p:cNvSpPr>
          <p:nvPr/>
        </p:nvSpPr>
        <p:spPr>
          <a:xfrm>
            <a:off x="829913" y="3323657"/>
            <a:ext cx="1620000" cy="12960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endParaRPr lang="de-DE" sz="1108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Rechteck 21"/>
          <p:cNvSpPr>
            <a:spLocks/>
          </p:cNvSpPr>
          <p:nvPr/>
        </p:nvSpPr>
        <p:spPr>
          <a:xfrm>
            <a:off x="829913" y="1627699"/>
            <a:ext cx="1620000" cy="12960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endParaRPr lang="de-DE" sz="1108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Styrodur-Platte 1 </a:t>
            </a:r>
            <a:r>
              <a:rPr lang="de-DE" dirty="0"/>
              <a:t>(</a:t>
            </a:r>
            <a:r>
              <a:rPr lang="de-DE" dirty="0" smtClean="0"/>
              <a:t>Grundriss-Darstellung)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3110-326C-44A7-AC21-231C1BD4474F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Diese Folie ausdrucken, laminieren und die Rechtecke ausschneiden. Das ergibt eine Schablone zum Aufmalen der Schnittlinien auf die Styrodur-Platte. Danach mit Styropor-Schneider ausschneiden (rot gepunktete Linien sind Schnittansätze).</a:t>
            </a:r>
          </a:p>
          <a:p>
            <a:r>
              <a:rPr lang="de-DE" b="1" dirty="0"/>
              <a:t>Wichtig: Die farbig markierten Formen werden weiter benötigt, </a:t>
            </a:r>
            <a:r>
              <a:rPr lang="de-DE" dirty="0"/>
              <a:t>die weißen sind Abfall.</a:t>
            </a:r>
          </a:p>
        </p:txBody>
      </p:sp>
      <p:sp>
        <p:nvSpPr>
          <p:cNvPr id="5" name="Rechteck 4"/>
          <p:cNvSpPr/>
          <p:nvPr/>
        </p:nvSpPr>
        <p:spPr>
          <a:xfrm>
            <a:off x="2658856" y="3681494"/>
            <a:ext cx="1008000" cy="61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9V Blockbatterie</a:t>
            </a:r>
          </a:p>
          <a:p>
            <a:r>
              <a: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17mm</a:t>
            </a:r>
          </a:p>
          <a:p>
            <a:r>
              <a:rPr lang="de-DE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28mm</a:t>
            </a:r>
          </a:p>
          <a:p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01913" y="4934538"/>
            <a:ext cx="1476000" cy="14760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Teelicht</a:t>
            </a: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40mm, Breite: 40mm</a:t>
            </a:r>
          </a:p>
        </p:txBody>
      </p:sp>
      <p:sp>
        <p:nvSpPr>
          <p:cNvPr id="8" name="Rechteck 7"/>
          <p:cNvSpPr>
            <a:spLocks noChangeAspect="1"/>
          </p:cNvSpPr>
          <p:nvPr/>
        </p:nvSpPr>
        <p:spPr>
          <a:xfrm>
            <a:off x="7222509" y="1721794"/>
            <a:ext cx="1728000" cy="1728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PE-Flasche 100mL,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weithals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48mm</a:t>
            </a: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48mm</a:t>
            </a: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>
            <a:spLocks/>
          </p:cNvSpPr>
          <p:nvPr/>
        </p:nvSpPr>
        <p:spPr>
          <a:xfrm>
            <a:off x="901913" y="1701477"/>
            <a:ext cx="1476000" cy="11520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de-DE" sz="1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x Spritze</a:t>
            </a:r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Höhe: </a:t>
            </a:r>
            <a:r>
              <a:rPr lang="de-DE" sz="1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32mm</a:t>
            </a:r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Breite: </a:t>
            </a:r>
            <a:r>
              <a:rPr lang="de-DE" sz="1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41mm</a:t>
            </a:r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Tiefe: </a:t>
            </a:r>
            <a:r>
              <a:rPr lang="de-DE" sz="1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30mm</a:t>
            </a:r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>
            <a:spLocks/>
          </p:cNvSpPr>
          <p:nvPr/>
        </p:nvSpPr>
        <p:spPr>
          <a:xfrm>
            <a:off x="2658856" y="1701182"/>
            <a:ext cx="2520000" cy="1548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Kristallisier-Schale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ussdiagramm: Prozess 11"/>
          <p:cNvSpPr/>
          <p:nvPr/>
        </p:nvSpPr>
        <p:spPr>
          <a:xfrm rot="5400000">
            <a:off x="5090608" y="2693794"/>
            <a:ext cx="2520000" cy="5760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de-DE" sz="1200" dirty="0" smtClean="0">
                <a:latin typeface="+mj-lt"/>
              </a:rPr>
              <a:t>2x Reagenzglas 8x70mm Höhe: 8mm, Breite, 70mm, Keilform</a:t>
            </a:r>
            <a:endParaRPr lang="de-DE" sz="1200" dirty="0">
              <a:latin typeface="+mj-lt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663271" y="4725806"/>
            <a:ext cx="2520000" cy="288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Experimentierkabel mit Krokodil-Klemme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8mm</a:t>
            </a:r>
            <a:r>
              <a: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Breite: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70mm Tiefe 20mm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658856" y="5518591"/>
            <a:ext cx="2520000" cy="90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Stopfen und Dreiwegehähne im Beutel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25mm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Breite: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70mm Tiefe 20mm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>
            <a:spLocks noChangeAspect="1"/>
          </p:cNvSpPr>
          <p:nvPr/>
        </p:nvSpPr>
        <p:spPr>
          <a:xfrm>
            <a:off x="6790509" y="4258591"/>
            <a:ext cx="2160000" cy="21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 „Wasser“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467484" y="1707744"/>
            <a:ext cx="360000" cy="4500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noAutofit/>
          </a:bodyPr>
          <a:lstStyle/>
          <a:p>
            <a:r>
              <a:rPr lang="de-DE" sz="1200" dirty="0" smtClean="0">
                <a:latin typeface="+mj-lt"/>
              </a:rPr>
              <a:t>Glimmspann Höhe: 10mm; Breite: 125mm; Tiefe: Keilform</a:t>
            </a:r>
            <a:endParaRPr lang="de-DE" sz="1200" dirty="0">
              <a:latin typeface="+mj-lt"/>
            </a:endParaRPr>
          </a:p>
        </p:txBody>
      </p:sp>
      <p:sp>
        <p:nvSpPr>
          <p:cNvPr id="17" name="Rechteck 16"/>
          <p:cNvSpPr>
            <a:spLocks/>
          </p:cNvSpPr>
          <p:nvPr/>
        </p:nvSpPr>
        <p:spPr>
          <a:xfrm>
            <a:off x="901913" y="3397127"/>
            <a:ext cx="1476000" cy="11520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de-DE" sz="1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x Spritze</a:t>
            </a:r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Höhe: </a:t>
            </a:r>
            <a:r>
              <a:rPr lang="de-DE" sz="1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32mm</a:t>
            </a:r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Breite: </a:t>
            </a:r>
            <a:r>
              <a:rPr lang="de-DE" sz="12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41mm</a:t>
            </a:r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Tiefe: 20mm</a:t>
            </a:r>
          </a:p>
          <a:p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1" name="Gerader Verbinder 10"/>
          <p:cNvCxnSpPr/>
          <p:nvPr/>
        </p:nvCxnSpPr>
        <p:spPr>
          <a:xfrm>
            <a:off x="874481" y="1404000"/>
            <a:ext cx="0" cy="5006538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V="1">
            <a:off x="874481" y="6428826"/>
            <a:ext cx="1756943" cy="8053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 flipV="1">
            <a:off x="2631424" y="1692000"/>
            <a:ext cx="0" cy="4718538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8977941" y="1707744"/>
            <a:ext cx="0" cy="493994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H="1">
            <a:off x="5459799" y="1692038"/>
            <a:ext cx="3490711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952875" y="3533775"/>
            <a:ext cx="1295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ek05</a:t>
            </a:r>
          </a:p>
          <a:p>
            <a:r>
              <a:rPr lang="de-DE" sz="1600" dirty="0" smtClean="0"/>
              <a:t>Zersetzung von Wasser</a:t>
            </a:r>
            <a:endParaRPr lang="de-DE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de-DE" dirty="0" smtClean="0"/>
              <a:t>Grüne Rechtecke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Von diesen ausgeschnittenen Quader an der Unterseite 5mm abschneiden.</a:t>
            </a:r>
          </a:p>
          <a:p>
            <a:r>
              <a:rPr lang="de-DE" dirty="0" smtClean="0"/>
              <a:t>Den dicken Quader zurück in das entstandene Loch der Styrodur-Platte kleben.</a:t>
            </a:r>
            <a:endParaRPr lang="de-DE" dirty="0"/>
          </a:p>
        </p:txBody>
      </p:sp>
      <p:sp>
        <p:nvSpPr>
          <p:cNvPr id="6" name="Cube 5"/>
          <p:cNvSpPr/>
          <p:nvPr/>
        </p:nvSpPr>
        <p:spPr>
          <a:xfrm>
            <a:off x="4472357" y="2516351"/>
            <a:ext cx="2157041" cy="1329798"/>
          </a:xfrm>
          <a:prstGeom prst="cube">
            <a:avLst>
              <a:gd name="adj" fmla="val 50314"/>
            </a:avLst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6641604" y="3017539"/>
            <a:ext cx="780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7421941" y="2847080"/>
            <a:ext cx="170139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</a:t>
            </a:r>
          </a:p>
        </p:txBody>
      </p:sp>
      <p:cxnSp>
        <p:nvCxnSpPr>
          <p:cNvPr id="8" name="Gerader Verbinder 7"/>
          <p:cNvCxnSpPr/>
          <p:nvPr/>
        </p:nvCxnSpPr>
        <p:spPr>
          <a:xfrm>
            <a:off x="4466672" y="3727938"/>
            <a:ext cx="15165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rot="120000" flipV="1">
            <a:off x="5983270" y="3017173"/>
            <a:ext cx="646129" cy="7107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20" idx="3"/>
          </p:cNvCxnSpPr>
          <p:nvPr/>
        </p:nvCxnSpPr>
        <p:spPr>
          <a:xfrm>
            <a:off x="4307710" y="2351150"/>
            <a:ext cx="917260" cy="491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2543084" y="1921320"/>
            <a:ext cx="1764626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Das obere Rechteck weiter verwenden</a:t>
            </a:r>
          </a:p>
        </p:txBody>
      </p:sp>
    </p:spTree>
    <p:extLst>
      <p:ext uri="{BB962C8B-B14F-4D97-AF65-F5344CB8AC3E}">
        <p14:creationId xmlns:p14="http://schemas.microsoft.com/office/powerpoint/2010/main" val="1819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 smtClean="0"/>
              <a:t>Magenta Rechteck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Diesen Quader mit einem Messer zu einem Keil schneiden. TIPP: Am besten an einem Lineal entlang schneiden. </a:t>
            </a:r>
          </a:p>
          <a:p>
            <a:r>
              <a:rPr lang="de-DE" dirty="0" smtClean="0"/>
              <a:t>Einen der zwei Keile zurück in das Loch der Styrodur-Platte kleben.</a:t>
            </a:r>
            <a:endParaRPr lang="de-DE" dirty="0"/>
          </a:p>
        </p:txBody>
      </p:sp>
      <p:sp>
        <p:nvSpPr>
          <p:cNvPr id="7" name="Rechtwinkliges Dreieck 6"/>
          <p:cNvSpPr/>
          <p:nvPr/>
        </p:nvSpPr>
        <p:spPr>
          <a:xfrm>
            <a:off x="1064569" y="4425462"/>
            <a:ext cx="4486309" cy="665285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10" name="Textfeld 9"/>
          <p:cNvSpPr txBox="1"/>
          <p:nvPr/>
        </p:nvSpPr>
        <p:spPr>
          <a:xfrm>
            <a:off x="6714427" y="5090748"/>
            <a:ext cx="206053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schneiden.</a:t>
            </a:r>
          </a:p>
        </p:txBody>
      </p:sp>
      <p:cxnSp>
        <p:nvCxnSpPr>
          <p:cNvPr id="12" name="Gerade Verbindung mit Pfeil 11"/>
          <p:cNvCxnSpPr>
            <a:endCxn id="10" idx="1"/>
          </p:cNvCxnSpPr>
          <p:nvPr/>
        </p:nvCxnSpPr>
        <p:spPr>
          <a:xfrm>
            <a:off x="5584456" y="4957786"/>
            <a:ext cx="1129971" cy="307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964866" y="5431670"/>
            <a:ext cx="3459583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Den Magenta farbigen Teil in das Loch kleben.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1529852" y="4858082"/>
            <a:ext cx="365579" cy="573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 rot="518816">
            <a:off x="1055395" y="4536563"/>
            <a:ext cx="4684493" cy="233106"/>
          </a:xfrm>
          <a:custGeom>
            <a:avLst/>
            <a:gdLst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5050902 w 5050902"/>
              <a:gd name="connsiteY2" fmla="*/ 309342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4921873 w 5050902"/>
              <a:gd name="connsiteY2" fmla="*/ 262899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73356"/>
              <a:gd name="connsiteY0" fmla="*/ 0 h 309342"/>
              <a:gd name="connsiteX1" fmla="*/ 5073356 w 5073356"/>
              <a:gd name="connsiteY1" fmla="*/ 47404 h 309342"/>
              <a:gd name="connsiteX2" fmla="*/ 4921873 w 5073356"/>
              <a:gd name="connsiteY2" fmla="*/ 262899 h 309342"/>
              <a:gd name="connsiteX3" fmla="*/ 0 w 5073356"/>
              <a:gd name="connsiteY3" fmla="*/ 309342 h 309342"/>
              <a:gd name="connsiteX4" fmla="*/ 0 w 5073356"/>
              <a:gd name="connsiteY4" fmla="*/ 0 h 309342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21873 w 5073356"/>
              <a:gd name="connsiteY2" fmla="*/ 215495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76754 w 5073356"/>
              <a:gd name="connsiteY0" fmla="*/ 12110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76754 w 5073356"/>
              <a:gd name="connsiteY4" fmla="*/ 12110 h 261938"/>
              <a:gd name="connsiteX0" fmla="*/ 178265 w 5074867"/>
              <a:gd name="connsiteY0" fmla="*/ 12110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78265 w 5074867"/>
              <a:gd name="connsiteY4" fmla="*/ 12110 h 252531"/>
              <a:gd name="connsiteX0" fmla="*/ 169085 w 5074867"/>
              <a:gd name="connsiteY0" fmla="*/ 18588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9085 w 5074867"/>
              <a:gd name="connsiteY4" fmla="*/ 18588 h 252531"/>
              <a:gd name="connsiteX0" fmla="*/ 164873 w 5074867"/>
              <a:gd name="connsiteY0" fmla="*/ 24312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4873 w 5074867"/>
              <a:gd name="connsiteY4" fmla="*/ 24312 h 2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4867" h="252531">
                <a:moveTo>
                  <a:pt x="164873" y="24312"/>
                </a:moveTo>
                <a:lnTo>
                  <a:pt x="5074867" y="0"/>
                </a:lnTo>
                <a:lnTo>
                  <a:pt x="4913770" y="252531"/>
                </a:lnTo>
                <a:lnTo>
                  <a:pt x="0" y="252004"/>
                </a:lnTo>
                <a:lnTo>
                  <a:pt x="164873" y="24312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6" name="Cube 5"/>
          <p:cNvSpPr/>
          <p:nvPr/>
        </p:nvSpPr>
        <p:spPr>
          <a:xfrm>
            <a:off x="1064568" y="4233089"/>
            <a:ext cx="4652308" cy="856726"/>
          </a:xfrm>
          <a:prstGeom prst="cube">
            <a:avLst>
              <a:gd name="adj" fmla="val 2082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</p:spTree>
    <p:extLst>
      <p:ext uri="{BB962C8B-B14F-4D97-AF65-F5344CB8AC3E}">
        <p14:creationId xmlns:p14="http://schemas.microsoft.com/office/powerpoint/2010/main" val="6950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Blaue Rechtecke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Diesen Quader aus der Styrodur-Platte schneiden. </a:t>
            </a:r>
          </a:p>
          <a:p>
            <a:r>
              <a:rPr lang="de-DE" dirty="0" smtClean="0"/>
              <a:t>Dann die Styropor-Platte darunter legen und den Umriss übertragen, nun ebenfalls ausschneiden.</a:t>
            </a:r>
            <a:endParaRPr lang="de-DE" dirty="0"/>
          </a:p>
        </p:txBody>
      </p:sp>
      <p:sp>
        <p:nvSpPr>
          <p:cNvPr id="7" name="Cube 6"/>
          <p:cNvSpPr/>
          <p:nvPr/>
        </p:nvSpPr>
        <p:spPr>
          <a:xfrm>
            <a:off x="2590182" y="3795747"/>
            <a:ext cx="4860000" cy="1296000"/>
          </a:xfrm>
          <a:prstGeom prst="cube">
            <a:avLst>
              <a:gd name="adj" fmla="val 794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de-DE" dirty="0"/>
          </a:p>
        </p:txBody>
      </p:sp>
      <p:sp>
        <p:nvSpPr>
          <p:cNvPr id="5" name="Cube 4"/>
          <p:cNvSpPr/>
          <p:nvPr/>
        </p:nvSpPr>
        <p:spPr>
          <a:xfrm>
            <a:off x="2599293" y="3176972"/>
            <a:ext cx="4824536" cy="1656184"/>
          </a:xfrm>
          <a:prstGeom prst="cube">
            <a:avLst>
              <a:gd name="adj" fmla="val 61537"/>
            </a:avLst>
          </a:prstGeom>
          <a:solidFill>
            <a:schemeClr val="accent5">
              <a:lumMod val="20000"/>
              <a:lumOff val="80000"/>
              <a:alpha val="36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dirty="0"/>
          </a:p>
        </p:txBody>
      </p:sp>
      <p:grpSp>
        <p:nvGrpSpPr>
          <p:cNvPr id="9" name="Gruppieren 8"/>
          <p:cNvGrpSpPr>
            <a:grpSpLocks noChangeAspect="1"/>
          </p:cNvGrpSpPr>
          <p:nvPr/>
        </p:nvGrpSpPr>
        <p:grpSpPr>
          <a:xfrm rot="1800000">
            <a:off x="4463471" y="1927139"/>
            <a:ext cx="230212" cy="1922951"/>
            <a:chOff x="2609203" y="1171545"/>
            <a:chExt cx="468010" cy="3909285"/>
          </a:xfrm>
        </p:grpSpPr>
        <p:grpSp>
          <p:nvGrpSpPr>
            <p:cNvPr id="10" name="Gruppieren 13"/>
            <p:cNvGrpSpPr/>
            <p:nvPr/>
          </p:nvGrpSpPr>
          <p:grpSpPr>
            <a:xfrm>
              <a:off x="2609203" y="1171545"/>
              <a:ext cx="468010" cy="3909285"/>
              <a:chOff x="2609203" y="1171545"/>
              <a:chExt cx="468010" cy="3909285"/>
            </a:xfrm>
          </p:grpSpPr>
          <p:grpSp>
            <p:nvGrpSpPr>
              <p:cNvPr id="12" name="Gruppieren 12"/>
              <p:cNvGrpSpPr/>
              <p:nvPr/>
            </p:nvGrpSpPr>
            <p:grpSpPr>
              <a:xfrm>
                <a:off x="2609203" y="1171545"/>
                <a:ext cx="468010" cy="3297771"/>
                <a:chOff x="2609203" y="1171545"/>
                <a:chExt cx="468010" cy="3297771"/>
              </a:xfrm>
            </p:grpSpPr>
            <p:sp>
              <p:nvSpPr>
                <p:cNvPr id="14" name="Rectangle 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9203" y="1301316"/>
                  <a:ext cx="468000" cy="3168000"/>
                </a:xfrm>
                <a:prstGeom prst="rect">
                  <a:avLst/>
                </a:prstGeom>
                <a:solidFill>
                  <a:srgbClr val="00B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 dirty="0"/>
                </a:p>
              </p:txBody>
            </p:sp>
            <p:sp>
              <p:nvSpPr>
                <p:cNvPr id="15" name="Ellipse 14"/>
                <p:cNvSpPr>
                  <a:spLocks/>
                </p:cNvSpPr>
                <p:nvPr/>
              </p:nvSpPr>
              <p:spPr>
                <a:xfrm>
                  <a:off x="2609213" y="1171545"/>
                  <a:ext cx="468000" cy="3240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6" name="Ellipse 15"/>
                <p:cNvSpPr>
                  <a:spLocks/>
                </p:cNvSpPr>
                <p:nvPr/>
              </p:nvSpPr>
              <p:spPr>
                <a:xfrm>
                  <a:off x="2753213" y="1255683"/>
                  <a:ext cx="180000" cy="1440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sp>
            <p:nvSpPr>
              <p:cNvPr id="13" name="Gleichschenkliges Dreieck 12"/>
              <p:cNvSpPr/>
              <p:nvPr/>
            </p:nvSpPr>
            <p:spPr>
              <a:xfrm rot="10800000">
                <a:off x="2609213" y="4468830"/>
                <a:ext cx="468000" cy="61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11" name="Gleichschenkliges Dreieck 10"/>
            <p:cNvSpPr>
              <a:spLocks noChangeAspect="1"/>
            </p:cNvSpPr>
            <p:nvPr/>
          </p:nvSpPr>
          <p:spPr>
            <a:xfrm rot="10800000">
              <a:off x="2746859" y="4816494"/>
              <a:ext cx="192707" cy="2520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9" name="Flussdiagramm: Daten 18"/>
          <p:cNvSpPr/>
          <p:nvPr/>
        </p:nvSpPr>
        <p:spPr>
          <a:xfrm>
            <a:off x="3224073" y="4281580"/>
            <a:ext cx="1548172" cy="360040"/>
          </a:xfrm>
          <a:prstGeom prst="flowChartInputOutput">
            <a:avLst/>
          </a:prstGeom>
          <a:solidFill>
            <a:schemeClr val="tx2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endParaRPr lang="de-DE" dirty="0"/>
          </a:p>
        </p:txBody>
      </p:sp>
      <p:sp>
        <p:nvSpPr>
          <p:cNvPr id="44" name="Flussdiagramm: Daten 43"/>
          <p:cNvSpPr/>
          <p:nvPr/>
        </p:nvSpPr>
        <p:spPr>
          <a:xfrm>
            <a:off x="3227780" y="3741656"/>
            <a:ext cx="1548172" cy="360040"/>
          </a:xfrm>
          <a:prstGeom prst="flowChartInputOutput">
            <a:avLst/>
          </a:prstGeom>
          <a:solidFill>
            <a:schemeClr val="tx2">
              <a:alpha val="49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endParaRPr lang="de-DE" dirty="0"/>
          </a:p>
        </p:txBody>
      </p:sp>
      <p:cxnSp>
        <p:nvCxnSpPr>
          <p:cNvPr id="48" name="Gerader Verbinder 47"/>
          <p:cNvCxnSpPr/>
          <p:nvPr/>
        </p:nvCxnSpPr>
        <p:spPr>
          <a:xfrm>
            <a:off x="3224808" y="4101696"/>
            <a:ext cx="0" cy="5399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/>
          <p:nvPr/>
        </p:nvCxnSpPr>
        <p:spPr>
          <a:xfrm>
            <a:off x="4787944" y="3739721"/>
            <a:ext cx="0" cy="5399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/>
          <p:cNvCxnSpPr/>
          <p:nvPr/>
        </p:nvCxnSpPr>
        <p:spPr>
          <a:xfrm>
            <a:off x="3548844" y="3739721"/>
            <a:ext cx="0" cy="5399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/>
          <p:cNvCxnSpPr/>
          <p:nvPr/>
        </p:nvCxnSpPr>
        <p:spPr>
          <a:xfrm>
            <a:off x="4448944" y="4119116"/>
            <a:ext cx="0" cy="5399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88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36038" y="2805398"/>
            <a:ext cx="4818462" cy="3323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>
                <a:latin typeface="Arial" panose="020B0604020202020204" pitchFamily="34" charset="0"/>
                <a:cs typeface="Arial" panose="020B0604020202020204" pitchFamily="34" charset="0"/>
              </a:rPr>
              <a:t>Styroporplatte</a:t>
            </a:r>
          </a:p>
        </p:txBody>
      </p:sp>
      <p:sp>
        <p:nvSpPr>
          <p:cNvPr id="4" name="Rechteck 3"/>
          <p:cNvSpPr/>
          <p:nvPr/>
        </p:nvSpPr>
        <p:spPr>
          <a:xfrm>
            <a:off x="2536038" y="2095774"/>
            <a:ext cx="4818462" cy="664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Styrodurplatte</a:t>
            </a:r>
            <a:r>
              <a:rPr lang="de-DE" sz="1662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166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2536038" y="2776477"/>
            <a:ext cx="48184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444369" y="2612058"/>
            <a:ext cx="103586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2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Klebung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Übersicht des Aufbaues (seitliche Ansicht</a:t>
            </a:r>
            <a:r>
              <a:rPr lang="de-DE" dirty="0" smtClean="0"/>
              <a:t>)</a:t>
            </a:r>
            <a:endParaRPr lang="de-DE" sz="1477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A8C7-A4CB-41D2-BC9F-8FC23E925D6E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200"/>
              <a:t>Nur zu </a:t>
            </a:r>
            <a:r>
              <a:rPr lang="de-DE" sz="1200" smtClean="0"/>
              <a:t>Orientierung.</a:t>
            </a:r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Spritzen vorbereiten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 rot="10800000">
            <a:off x="1831906" y="4866856"/>
            <a:ext cx="394916" cy="1698596"/>
            <a:chOff x="4137985" y="1669704"/>
            <a:chExt cx="394916" cy="1698596"/>
          </a:xfrm>
        </p:grpSpPr>
        <p:sp>
          <p:nvSpPr>
            <p:cNvPr id="6" name="Freihandform 5"/>
            <p:cNvSpPr/>
            <p:nvPr/>
          </p:nvSpPr>
          <p:spPr>
            <a:xfrm flipV="1">
              <a:off x="4152891" y="1715423"/>
              <a:ext cx="365105" cy="1652877"/>
            </a:xfrm>
            <a:custGeom>
              <a:avLst/>
              <a:gdLst>
                <a:gd name="connsiteX0" fmla="*/ 0 w 365105"/>
                <a:gd name="connsiteY0" fmla="*/ 1652877 h 1652877"/>
                <a:gd name="connsiteX1" fmla="*/ 365105 w 365105"/>
                <a:gd name="connsiteY1" fmla="*/ 1652877 h 1652877"/>
                <a:gd name="connsiteX2" fmla="*/ 365105 w 365105"/>
                <a:gd name="connsiteY2" fmla="*/ 1630017 h 1652877"/>
                <a:gd name="connsiteX3" fmla="*/ 212690 w 365105"/>
                <a:gd name="connsiteY3" fmla="*/ 1630017 h 1652877"/>
                <a:gd name="connsiteX4" fmla="*/ 212690 w 365105"/>
                <a:gd name="connsiteY4" fmla="*/ 68508 h 1652877"/>
                <a:gd name="connsiteX5" fmla="*/ 365105 w 365105"/>
                <a:gd name="connsiteY5" fmla="*/ 68508 h 1652877"/>
                <a:gd name="connsiteX6" fmla="*/ 365105 w 365105"/>
                <a:gd name="connsiteY6" fmla="*/ 45719 h 1652877"/>
                <a:gd name="connsiteX7" fmla="*/ 365105 w 365105"/>
                <a:gd name="connsiteY7" fmla="*/ 38762 h 1652877"/>
                <a:gd name="connsiteX8" fmla="*/ 337402 w 365105"/>
                <a:gd name="connsiteY8" fmla="*/ 38762 h 1652877"/>
                <a:gd name="connsiteX9" fmla="*/ 183052 w 365105"/>
                <a:gd name="connsiteY9" fmla="*/ 0 h 1652877"/>
                <a:gd name="connsiteX10" fmla="*/ 28701 w 365105"/>
                <a:gd name="connsiteY10" fmla="*/ 38762 h 1652877"/>
                <a:gd name="connsiteX11" fmla="*/ 0 w 365105"/>
                <a:gd name="connsiteY11" fmla="*/ 38762 h 1652877"/>
                <a:gd name="connsiteX12" fmla="*/ 0 w 365105"/>
                <a:gd name="connsiteY12" fmla="*/ 68509 h 1652877"/>
                <a:gd name="connsiteX13" fmla="*/ 152415 w 365105"/>
                <a:gd name="connsiteY13" fmla="*/ 68509 h 1652877"/>
                <a:gd name="connsiteX14" fmla="*/ 152415 w 365105"/>
                <a:gd name="connsiteY14" fmla="*/ 1630018 h 1652877"/>
                <a:gd name="connsiteX15" fmla="*/ 0 w 365105"/>
                <a:gd name="connsiteY15" fmla="*/ 1630018 h 165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105" h="1652877">
                  <a:moveTo>
                    <a:pt x="0" y="1652877"/>
                  </a:moveTo>
                  <a:lnTo>
                    <a:pt x="365105" y="1652877"/>
                  </a:lnTo>
                  <a:lnTo>
                    <a:pt x="365105" y="1630017"/>
                  </a:lnTo>
                  <a:lnTo>
                    <a:pt x="212690" y="1630017"/>
                  </a:lnTo>
                  <a:lnTo>
                    <a:pt x="212690" y="68508"/>
                  </a:lnTo>
                  <a:lnTo>
                    <a:pt x="365105" y="68508"/>
                  </a:lnTo>
                  <a:lnTo>
                    <a:pt x="365105" y="45719"/>
                  </a:lnTo>
                  <a:lnTo>
                    <a:pt x="365105" y="38762"/>
                  </a:lnTo>
                  <a:lnTo>
                    <a:pt x="337402" y="38762"/>
                  </a:lnTo>
                  <a:lnTo>
                    <a:pt x="183052" y="0"/>
                  </a:lnTo>
                  <a:lnTo>
                    <a:pt x="28701" y="38762"/>
                  </a:lnTo>
                  <a:lnTo>
                    <a:pt x="0" y="38762"/>
                  </a:lnTo>
                  <a:lnTo>
                    <a:pt x="0" y="68509"/>
                  </a:lnTo>
                  <a:lnTo>
                    <a:pt x="152415" y="68509"/>
                  </a:lnTo>
                  <a:lnTo>
                    <a:pt x="152415" y="1630018"/>
                  </a:lnTo>
                  <a:lnTo>
                    <a:pt x="0" y="163001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4137985" y="1669704"/>
              <a:ext cx="394916" cy="45719"/>
            </a:xfrm>
            <a:prstGeom prst="rect">
              <a:avLst/>
            </a:prstGeom>
            <a:solidFill>
              <a:srgbClr val="00808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7"/>
          <p:cNvGrpSpPr/>
          <p:nvPr/>
        </p:nvGrpSpPr>
        <p:grpSpPr>
          <a:xfrm rot="10800000">
            <a:off x="1831906" y="2842176"/>
            <a:ext cx="394916" cy="1752528"/>
            <a:chOff x="4428209" y="1444815"/>
            <a:chExt cx="394916" cy="1752528"/>
          </a:xfrm>
        </p:grpSpPr>
        <p:sp>
          <p:nvSpPr>
            <p:cNvPr id="9" name="Freihandform 8"/>
            <p:cNvSpPr/>
            <p:nvPr/>
          </p:nvSpPr>
          <p:spPr>
            <a:xfrm>
              <a:off x="4428209" y="1444815"/>
              <a:ext cx="394916" cy="1752528"/>
            </a:xfrm>
            <a:custGeom>
              <a:avLst/>
              <a:gdLst>
                <a:gd name="connsiteX0" fmla="*/ 0 w 394916"/>
                <a:gd name="connsiteY0" fmla="*/ 0 h 1752528"/>
                <a:gd name="connsiteX1" fmla="*/ 394916 w 394916"/>
                <a:gd name="connsiteY1" fmla="*/ 0 h 1752528"/>
                <a:gd name="connsiteX2" fmla="*/ 394916 w 394916"/>
                <a:gd name="connsiteY2" fmla="*/ 1537927 h 1752528"/>
                <a:gd name="connsiteX3" fmla="*/ 394916 w 394916"/>
                <a:gd name="connsiteY3" fmla="*/ 1542553 h 1752528"/>
                <a:gd name="connsiteX4" fmla="*/ 374938 w 394916"/>
                <a:gd name="connsiteY4" fmla="*/ 1542553 h 1752528"/>
                <a:gd name="connsiteX5" fmla="*/ 233815 w 394916"/>
                <a:gd name="connsiteY5" fmla="*/ 1575228 h 1752528"/>
                <a:gd name="connsiteX6" fmla="*/ 233815 w 394916"/>
                <a:gd name="connsiteY6" fmla="*/ 1752528 h 1752528"/>
                <a:gd name="connsiteX7" fmla="*/ 161101 w 394916"/>
                <a:gd name="connsiteY7" fmla="*/ 1752528 h 1752528"/>
                <a:gd name="connsiteX8" fmla="*/ 161101 w 394916"/>
                <a:gd name="connsiteY8" fmla="*/ 1575228 h 1752528"/>
                <a:gd name="connsiteX9" fmla="*/ 19981 w 394916"/>
                <a:gd name="connsiteY9" fmla="*/ 1542553 h 1752528"/>
                <a:gd name="connsiteX10" fmla="*/ 0 w 394916"/>
                <a:gd name="connsiteY10" fmla="*/ 1542553 h 175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4916" h="1752528">
                  <a:moveTo>
                    <a:pt x="0" y="0"/>
                  </a:moveTo>
                  <a:lnTo>
                    <a:pt x="394916" y="0"/>
                  </a:lnTo>
                  <a:lnTo>
                    <a:pt x="394916" y="1537927"/>
                  </a:lnTo>
                  <a:lnTo>
                    <a:pt x="394916" y="1542553"/>
                  </a:lnTo>
                  <a:lnTo>
                    <a:pt x="374938" y="1542553"/>
                  </a:lnTo>
                  <a:lnTo>
                    <a:pt x="233815" y="1575228"/>
                  </a:lnTo>
                  <a:lnTo>
                    <a:pt x="233815" y="1752528"/>
                  </a:lnTo>
                  <a:lnTo>
                    <a:pt x="161101" y="1752528"/>
                  </a:lnTo>
                  <a:lnTo>
                    <a:pt x="161101" y="1575228"/>
                  </a:lnTo>
                  <a:lnTo>
                    <a:pt x="19981" y="1542553"/>
                  </a:lnTo>
                  <a:lnTo>
                    <a:pt x="0" y="1542553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" name="Gruppieren 9"/>
            <p:cNvGrpSpPr/>
            <p:nvPr/>
          </p:nvGrpSpPr>
          <p:grpSpPr>
            <a:xfrm>
              <a:off x="4465379" y="1490545"/>
              <a:ext cx="108536" cy="1440000"/>
              <a:chOff x="4465379" y="1490545"/>
              <a:chExt cx="108536" cy="1440000"/>
            </a:xfrm>
          </p:grpSpPr>
          <p:cxnSp>
            <p:nvCxnSpPr>
              <p:cNvPr id="11" name="Gerade Verbindung 269"/>
              <p:cNvCxnSpPr/>
              <p:nvPr/>
            </p:nvCxnSpPr>
            <p:spPr>
              <a:xfrm>
                <a:off x="4468617" y="1490545"/>
                <a:ext cx="0" cy="144000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270"/>
              <p:cNvCxnSpPr/>
              <p:nvPr/>
            </p:nvCxnSpPr>
            <p:spPr>
              <a:xfrm>
                <a:off x="4465379" y="1490546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271"/>
              <p:cNvCxnSpPr/>
              <p:nvPr/>
            </p:nvCxnSpPr>
            <p:spPr>
              <a:xfrm>
                <a:off x="4465379" y="2351970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272"/>
              <p:cNvCxnSpPr/>
              <p:nvPr/>
            </p:nvCxnSpPr>
            <p:spPr>
              <a:xfrm>
                <a:off x="4465379" y="1584378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273"/>
              <p:cNvCxnSpPr/>
              <p:nvPr/>
            </p:nvCxnSpPr>
            <p:spPr>
              <a:xfrm>
                <a:off x="4465379" y="1680189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274"/>
              <p:cNvCxnSpPr/>
              <p:nvPr/>
            </p:nvCxnSpPr>
            <p:spPr>
              <a:xfrm>
                <a:off x="4465379" y="1774801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275"/>
              <p:cNvCxnSpPr/>
              <p:nvPr/>
            </p:nvCxnSpPr>
            <p:spPr>
              <a:xfrm>
                <a:off x="4465379" y="1866942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276"/>
              <p:cNvCxnSpPr/>
              <p:nvPr/>
            </p:nvCxnSpPr>
            <p:spPr>
              <a:xfrm>
                <a:off x="4465379" y="1960193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277"/>
              <p:cNvCxnSpPr/>
              <p:nvPr/>
            </p:nvCxnSpPr>
            <p:spPr>
              <a:xfrm>
                <a:off x="4465379" y="2056922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278"/>
              <p:cNvCxnSpPr/>
              <p:nvPr/>
            </p:nvCxnSpPr>
            <p:spPr>
              <a:xfrm>
                <a:off x="4465379" y="2157130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79"/>
              <p:cNvCxnSpPr/>
              <p:nvPr/>
            </p:nvCxnSpPr>
            <p:spPr>
              <a:xfrm>
                <a:off x="4465379" y="2257338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81"/>
              <p:cNvCxnSpPr/>
              <p:nvPr/>
            </p:nvCxnSpPr>
            <p:spPr>
              <a:xfrm>
                <a:off x="4465379" y="2351970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283"/>
              <p:cNvCxnSpPr/>
              <p:nvPr/>
            </p:nvCxnSpPr>
            <p:spPr>
              <a:xfrm>
                <a:off x="4465379" y="2445802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84"/>
              <p:cNvCxnSpPr/>
              <p:nvPr/>
            </p:nvCxnSpPr>
            <p:spPr>
              <a:xfrm>
                <a:off x="4465379" y="2541613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85"/>
              <p:cNvCxnSpPr/>
              <p:nvPr/>
            </p:nvCxnSpPr>
            <p:spPr>
              <a:xfrm>
                <a:off x="4465379" y="2636225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 Verbindung 286"/>
              <p:cNvCxnSpPr/>
              <p:nvPr/>
            </p:nvCxnSpPr>
            <p:spPr>
              <a:xfrm>
                <a:off x="4465379" y="2728366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87"/>
              <p:cNvCxnSpPr/>
              <p:nvPr/>
            </p:nvCxnSpPr>
            <p:spPr>
              <a:xfrm>
                <a:off x="4465379" y="2821617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88"/>
              <p:cNvCxnSpPr/>
              <p:nvPr/>
            </p:nvCxnSpPr>
            <p:spPr>
              <a:xfrm>
                <a:off x="4465379" y="2918346"/>
                <a:ext cx="108536" cy="0"/>
              </a:xfrm>
              <a:prstGeom prst="line">
                <a:avLst/>
              </a:prstGeom>
              <a:ln w="952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Textfeld 28"/>
          <p:cNvSpPr txBox="1"/>
          <p:nvPr/>
        </p:nvSpPr>
        <p:spPr>
          <a:xfrm>
            <a:off x="1502442" y="1938306"/>
            <a:ext cx="1190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Schritt 1</a:t>
            </a:r>
          </a:p>
          <a:p>
            <a:r>
              <a:rPr lang="de-DE" sz="1200" dirty="0" smtClean="0"/>
              <a:t>Kolben herausziehen</a:t>
            </a:r>
            <a:endParaRPr lang="de-DE" sz="1200" dirty="0"/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2412044" y="3773277"/>
            <a:ext cx="0" cy="1697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1" name="Gruppieren 30"/>
          <p:cNvGrpSpPr/>
          <p:nvPr/>
        </p:nvGrpSpPr>
        <p:grpSpPr>
          <a:xfrm>
            <a:off x="3604375" y="1958579"/>
            <a:ext cx="1283378" cy="4638773"/>
            <a:chOff x="2941352" y="1526051"/>
            <a:chExt cx="1283378" cy="4638773"/>
          </a:xfrm>
        </p:grpSpPr>
        <p:grpSp>
          <p:nvGrpSpPr>
            <p:cNvPr id="32" name="Gruppieren 31"/>
            <p:cNvGrpSpPr>
              <a:grpSpLocks noChangeAspect="1"/>
            </p:cNvGrpSpPr>
            <p:nvPr/>
          </p:nvGrpSpPr>
          <p:grpSpPr>
            <a:xfrm rot="3311275">
              <a:off x="2645125" y="1822278"/>
              <a:ext cx="1440000" cy="847546"/>
              <a:chOff x="5417388" y="2037760"/>
              <a:chExt cx="4337804" cy="2553119"/>
            </a:xfrm>
          </p:grpSpPr>
          <p:sp>
            <p:nvSpPr>
              <p:cNvPr id="57" name="Rechteck 56"/>
              <p:cNvSpPr/>
              <p:nvPr/>
            </p:nvSpPr>
            <p:spPr>
              <a:xfrm>
                <a:off x="6048375" y="4371853"/>
                <a:ext cx="866775" cy="2190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Parallelogramm 57"/>
              <p:cNvSpPr/>
              <p:nvPr/>
            </p:nvSpPr>
            <p:spPr>
              <a:xfrm>
                <a:off x="6057900" y="3262827"/>
                <a:ext cx="933450" cy="1118551"/>
              </a:xfrm>
              <a:prstGeom prst="parallelogra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Diagonaler Streifen 8"/>
              <p:cNvSpPr/>
              <p:nvPr/>
            </p:nvSpPr>
            <p:spPr>
              <a:xfrm rot="556090">
                <a:off x="8705330" y="2532255"/>
                <a:ext cx="1049862" cy="194107"/>
              </a:xfrm>
              <a:custGeom>
                <a:avLst/>
                <a:gdLst>
                  <a:gd name="connsiteX0" fmla="*/ 0 w 1043796"/>
                  <a:gd name="connsiteY0" fmla="*/ 123251 h 172528"/>
                  <a:gd name="connsiteX1" fmla="*/ 745667 w 1043796"/>
                  <a:gd name="connsiteY1" fmla="*/ 0 h 172528"/>
                  <a:gd name="connsiteX2" fmla="*/ 1043796 w 1043796"/>
                  <a:gd name="connsiteY2" fmla="*/ 0 h 172528"/>
                  <a:gd name="connsiteX3" fmla="*/ 0 w 1043796"/>
                  <a:gd name="connsiteY3" fmla="*/ 172528 h 172528"/>
                  <a:gd name="connsiteX4" fmla="*/ 0 w 1043796"/>
                  <a:gd name="connsiteY4" fmla="*/ 123251 h 172528"/>
                  <a:gd name="connsiteX0" fmla="*/ 0 w 1043796"/>
                  <a:gd name="connsiteY0" fmla="*/ 156447 h 205724"/>
                  <a:gd name="connsiteX1" fmla="*/ 926290 w 1043796"/>
                  <a:gd name="connsiteY1" fmla="*/ 0 h 205724"/>
                  <a:gd name="connsiteX2" fmla="*/ 1043796 w 1043796"/>
                  <a:gd name="connsiteY2" fmla="*/ 33196 h 205724"/>
                  <a:gd name="connsiteX3" fmla="*/ 0 w 1043796"/>
                  <a:gd name="connsiteY3" fmla="*/ 205724 h 205724"/>
                  <a:gd name="connsiteX4" fmla="*/ 0 w 1043796"/>
                  <a:gd name="connsiteY4" fmla="*/ 156447 h 205724"/>
                  <a:gd name="connsiteX0" fmla="*/ 0 w 1043796"/>
                  <a:gd name="connsiteY0" fmla="*/ 156963 h 206240"/>
                  <a:gd name="connsiteX1" fmla="*/ 952250 w 1043796"/>
                  <a:gd name="connsiteY1" fmla="*/ 0 h 206240"/>
                  <a:gd name="connsiteX2" fmla="*/ 1043796 w 1043796"/>
                  <a:gd name="connsiteY2" fmla="*/ 33712 h 206240"/>
                  <a:gd name="connsiteX3" fmla="*/ 0 w 1043796"/>
                  <a:gd name="connsiteY3" fmla="*/ 206240 h 206240"/>
                  <a:gd name="connsiteX4" fmla="*/ 0 w 1043796"/>
                  <a:gd name="connsiteY4" fmla="*/ 156963 h 206240"/>
                  <a:gd name="connsiteX0" fmla="*/ 0 w 1043796"/>
                  <a:gd name="connsiteY0" fmla="*/ 154521 h 203798"/>
                  <a:gd name="connsiteX1" fmla="*/ 960090 w 1043796"/>
                  <a:gd name="connsiteY1" fmla="*/ 0 h 203798"/>
                  <a:gd name="connsiteX2" fmla="*/ 1043796 w 1043796"/>
                  <a:gd name="connsiteY2" fmla="*/ 31270 h 203798"/>
                  <a:gd name="connsiteX3" fmla="*/ 0 w 1043796"/>
                  <a:gd name="connsiteY3" fmla="*/ 203798 h 203798"/>
                  <a:gd name="connsiteX4" fmla="*/ 0 w 1043796"/>
                  <a:gd name="connsiteY4" fmla="*/ 154521 h 203798"/>
                  <a:gd name="connsiteX0" fmla="*/ 0 w 1043796"/>
                  <a:gd name="connsiteY0" fmla="*/ 144830 h 194107"/>
                  <a:gd name="connsiteX1" fmla="*/ 969112 w 1043796"/>
                  <a:gd name="connsiteY1" fmla="*/ 0 h 194107"/>
                  <a:gd name="connsiteX2" fmla="*/ 1043796 w 1043796"/>
                  <a:gd name="connsiteY2" fmla="*/ 21579 h 194107"/>
                  <a:gd name="connsiteX3" fmla="*/ 0 w 1043796"/>
                  <a:gd name="connsiteY3" fmla="*/ 194107 h 194107"/>
                  <a:gd name="connsiteX4" fmla="*/ 0 w 1043796"/>
                  <a:gd name="connsiteY4" fmla="*/ 144830 h 194107"/>
                  <a:gd name="connsiteX0" fmla="*/ 0 w 1049862"/>
                  <a:gd name="connsiteY0" fmla="*/ 153262 h 194107"/>
                  <a:gd name="connsiteX1" fmla="*/ 975178 w 1049862"/>
                  <a:gd name="connsiteY1" fmla="*/ 0 h 194107"/>
                  <a:gd name="connsiteX2" fmla="*/ 1049862 w 1049862"/>
                  <a:gd name="connsiteY2" fmla="*/ 21579 h 194107"/>
                  <a:gd name="connsiteX3" fmla="*/ 6066 w 1049862"/>
                  <a:gd name="connsiteY3" fmla="*/ 194107 h 194107"/>
                  <a:gd name="connsiteX4" fmla="*/ 0 w 1049862"/>
                  <a:gd name="connsiteY4" fmla="*/ 153262 h 194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9862" h="194107">
                    <a:moveTo>
                      <a:pt x="0" y="153262"/>
                    </a:moveTo>
                    <a:lnTo>
                      <a:pt x="975178" y="0"/>
                    </a:lnTo>
                    <a:lnTo>
                      <a:pt x="1049862" y="21579"/>
                    </a:lnTo>
                    <a:lnTo>
                      <a:pt x="6066" y="194107"/>
                    </a:lnTo>
                    <a:lnTo>
                      <a:pt x="0" y="153262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Abgerundetes Rechteck 59"/>
              <p:cNvSpPr/>
              <p:nvPr/>
            </p:nvSpPr>
            <p:spPr>
              <a:xfrm>
                <a:off x="5840084" y="2037760"/>
                <a:ext cx="1992703" cy="1237143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Rechteck 4"/>
              <p:cNvSpPr/>
              <p:nvPr/>
            </p:nvSpPr>
            <p:spPr>
              <a:xfrm>
                <a:off x="5417388" y="2350958"/>
                <a:ext cx="1419045" cy="598672"/>
              </a:xfrm>
              <a:custGeom>
                <a:avLst/>
                <a:gdLst>
                  <a:gd name="connsiteX0" fmla="*/ 0 w 1621766"/>
                  <a:gd name="connsiteY0" fmla="*/ 0 h 586596"/>
                  <a:gd name="connsiteX1" fmla="*/ 1621766 w 1621766"/>
                  <a:gd name="connsiteY1" fmla="*/ 0 h 586596"/>
                  <a:gd name="connsiteX2" fmla="*/ 1621766 w 1621766"/>
                  <a:gd name="connsiteY2" fmla="*/ 586596 h 586596"/>
                  <a:gd name="connsiteX3" fmla="*/ 0 w 1621766"/>
                  <a:gd name="connsiteY3" fmla="*/ 586596 h 586596"/>
                  <a:gd name="connsiteX4" fmla="*/ 0 w 1621766"/>
                  <a:gd name="connsiteY4" fmla="*/ 0 h 586596"/>
                  <a:gd name="connsiteX0" fmla="*/ 1621766 w 1713206"/>
                  <a:gd name="connsiteY0" fmla="*/ 586596 h 586596"/>
                  <a:gd name="connsiteX1" fmla="*/ 0 w 1713206"/>
                  <a:gd name="connsiteY1" fmla="*/ 586596 h 586596"/>
                  <a:gd name="connsiteX2" fmla="*/ 0 w 1713206"/>
                  <a:gd name="connsiteY2" fmla="*/ 0 h 586596"/>
                  <a:gd name="connsiteX3" fmla="*/ 1713206 w 1713206"/>
                  <a:gd name="connsiteY3" fmla="*/ 91440 h 586596"/>
                  <a:gd name="connsiteX0" fmla="*/ 1621766 w 1721832"/>
                  <a:gd name="connsiteY0" fmla="*/ 590046 h 590046"/>
                  <a:gd name="connsiteX1" fmla="*/ 0 w 1721832"/>
                  <a:gd name="connsiteY1" fmla="*/ 590046 h 590046"/>
                  <a:gd name="connsiteX2" fmla="*/ 0 w 1721832"/>
                  <a:gd name="connsiteY2" fmla="*/ 3450 h 590046"/>
                  <a:gd name="connsiteX3" fmla="*/ 1721832 w 1721832"/>
                  <a:gd name="connsiteY3" fmla="*/ 0 h 590046"/>
                  <a:gd name="connsiteX0" fmla="*/ 1621766 w 1621766"/>
                  <a:gd name="connsiteY0" fmla="*/ 590046 h 590046"/>
                  <a:gd name="connsiteX1" fmla="*/ 0 w 1621766"/>
                  <a:gd name="connsiteY1" fmla="*/ 590046 h 590046"/>
                  <a:gd name="connsiteX2" fmla="*/ 0 w 1621766"/>
                  <a:gd name="connsiteY2" fmla="*/ 3450 h 590046"/>
                  <a:gd name="connsiteX3" fmla="*/ 1523424 w 1621766"/>
                  <a:gd name="connsiteY3" fmla="*/ 0 h 590046"/>
                  <a:gd name="connsiteX0" fmla="*/ 1621766 w 1626941"/>
                  <a:gd name="connsiteY0" fmla="*/ 615925 h 615925"/>
                  <a:gd name="connsiteX1" fmla="*/ 0 w 1626941"/>
                  <a:gd name="connsiteY1" fmla="*/ 615925 h 615925"/>
                  <a:gd name="connsiteX2" fmla="*/ 0 w 1626941"/>
                  <a:gd name="connsiteY2" fmla="*/ 29329 h 615925"/>
                  <a:gd name="connsiteX3" fmla="*/ 1626941 w 1626941"/>
                  <a:gd name="connsiteY3" fmla="*/ 0 h 615925"/>
                  <a:gd name="connsiteX0" fmla="*/ 1621766 w 1621766"/>
                  <a:gd name="connsiteY0" fmla="*/ 598672 h 598672"/>
                  <a:gd name="connsiteX1" fmla="*/ 0 w 1621766"/>
                  <a:gd name="connsiteY1" fmla="*/ 598672 h 598672"/>
                  <a:gd name="connsiteX2" fmla="*/ 0 w 1621766"/>
                  <a:gd name="connsiteY2" fmla="*/ 12076 h 598672"/>
                  <a:gd name="connsiteX3" fmla="*/ 1618314 w 1621766"/>
                  <a:gd name="connsiteY3" fmla="*/ 0 h 598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1766" h="598672">
                    <a:moveTo>
                      <a:pt x="1621766" y="598672"/>
                    </a:moveTo>
                    <a:lnTo>
                      <a:pt x="0" y="598672"/>
                    </a:lnTo>
                    <a:lnTo>
                      <a:pt x="0" y="12076"/>
                    </a:lnTo>
                    <a:lnTo>
                      <a:pt x="1618314" y="0"/>
                    </a:lnTo>
                  </a:path>
                </a:pathLst>
              </a:custGeom>
              <a:solidFill>
                <a:schemeClr val="tx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Rechteck 61"/>
              <p:cNvSpPr/>
              <p:nvPr/>
            </p:nvSpPr>
            <p:spPr>
              <a:xfrm>
                <a:off x="7860461" y="2313863"/>
                <a:ext cx="681488" cy="672861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Kreis 62"/>
              <p:cNvSpPr/>
              <p:nvPr/>
            </p:nvSpPr>
            <p:spPr>
              <a:xfrm rot="10800000">
                <a:off x="8216301" y="2328038"/>
                <a:ext cx="668545" cy="640642"/>
              </a:xfrm>
              <a:prstGeom prst="pie">
                <a:avLst>
                  <a:gd name="adj1" fmla="val 5400000"/>
                  <a:gd name="adj2" fmla="val 16200000"/>
                </a:avLst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 rot="10800000">
              <a:off x="3829814" y="4466228"/>
              <a:ext cx="394916" cy="1698596"/>
              <a:chOff x="4137985" y="1669704"/>
              <a:chExt cx="394916" cy="1698596"/>
            </a:xfrm>
          </p:grpSpPr>
          <p:sp>
            <p:nvSpPr>
              <p:cNvPr id="55" name="Freihandform 54"/>
              <p:cNvSpPr/>
              <p:nvPr/>
            </p:nvSpPr>
            <p:spPr>
              <a:xfrm flipV="1">
                <a:off x="4152891" y="1715423"/>
                <a:ext cx="365105" cy="1652877"/>
              </a:xfrm>
              <a:custGeom>
                <a:avLst/>
                <a:gdLst>
                  <a:gd name="connsiteX0" fmla="*/ 0 w 365105"/>
                  <a:gd name="connsiteY0" fmla="*/ 1652877 h 1652877"/>
                  <a:gd name="connsiteX1" fmla="*/ 365105 w 365105"/>
                  <a:gd name="connsiteY1" fmla="*/ 1652877 h 1652877"/>
                  <a:gd name="connsiteX2" fmla="*/ 365105 w 365105"/>
                  <a:gd name="connsiteY2" fmla="*/ 1630017 h 1652877"/>
                  <a:gd name="connsiteX3" fmla="*/ 212690 w 365105"/>
                  <a:gd name="connsiteY3" fmla="*/ 1630017 h 1652877"/>
                  <a:gd name="connsiteX4" fmla="*/ 212690 w 365105"/>
                  <a:gd name="connsiteY4" fmla="*/ 68508 h 1652877"/>
                  <a:gd name="connsiteX5" fmla="*/ 365105 w 365105"/>
                  <a:gd name="connsiteY5" fmla="*/ 68508 h 1652877"/>
                  <a:gd name="connsiteX6" fmla="*/ 365105 w 365105"/>
                  <a:gd name="connsiteY6" fmla="*/ 45719 h 1652877"/>
                  <a:gd name="connsiteX7" fmla="*/ 365105 w 365105"/>
                  <a:gd name="connsiteY7" fmla="*/ 38762 h 1652877"/>
                  <a:gd name="connsiteX8" fmla="*/ 337402 w 365105"/>
                  <a:gd name="connsiteY8" fmla="*/ 38762 h 1652877"/>
                  <a:gd name="connsiteX9" fmla="*/ 183052 w 365105"/>
                  <a:gd name="connsiteY9" fmla="*/ 0 h 1652877"/>
                  <a:gd name="connsiteX10" fmla="*/ 28701 w 365105"/>
                  <a:gd name="connsiteY10" fmla="*/ 38762 h 1652877"/>
                  <a:gd name="connsiteX11" fmla="*/ 0 w 365105"/>
                  <a:gd name="connsiteY11" fmla="*/ 38762 h 1652877"/>
                  <a:gd name="connsiteX12" fmla="*/ 0 w 365105"/>
                  <a:gd name="connsiteY12" fmla="*/ 68509 h 1652877"/>
                  <a:gd name="connsiteX13" fmla="*/ 152415 w 365105"/>
                  <a:gd name="connsiteY13" fmla="*/ 68509 h 1652877"/>
                  <a:gd name="connsiteX14" fmla="*/ 152415 w 365105"/>
                  <a:gd name="connsiteY14" fmla="*/ 1630018 h 1652877"/>
                  <a:gd name="connsiteX15" fmla="*/ 0 w 365105"/>
                  <a:gd name="connsiteY15" fmla="*/ 1630018 h 1652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5105" h="1652877">
                    <a:moveTo>
                      <a:pt x="0" y="1652877"/>
                    </a:moveTo>
                    <a:lnTo>
                      <a:pt x="365105" y="1652877"/>
                    </a:lnTo>
                    <a:lnTo>
                      <a:pt x="365105" y="1630017"/>
                    </a:lnTo>
                    <a:lnTo>
                      <a:pt x="212690" y="1630017"/>
                    </a:lnTo>
                    <a:lnTo>
                      <a:pt x="212690" y="68508"/>
                    </a:lnTo>
                    <a:lnTo>
                      <a:pt x="365105" y="68508"/>
                    </a:lnTo>
                    <a:lnTo>
                      <a:pt x="365105" y="45719"/>
                    </a:lnTo>
                    <a:lnTo>
                      <a:pt x="365105" y="38762"/>
                    </a:lnTo>
                    <a:lnTo>
                      <a:pt x="337402" y="38762"/>
                    </a:lnTo>
                    <a:lnTo>
                      <a:pt x="183052" y="0"/>
                    </a:lnTo>
                    <a:lnTo>
                      <a:pt x="28701" y="38762"/>
                    </a:lnTo>
                    <a:lnTo>
                      <a:pt x="0" y="38762"/>
                    </a:lnTo>
                    <a:lnTo>
                      <a:pt x="0" y="68509"/>
                    </a:lnTo>
                    <a:lnTo>
                      <a:pt x="152415" y="68509"/>
                    </a:lnTo>
                    <a:lnTo>
                      <a:pt x="152415" y="1630018"/>
                    </a:lnTo>
                    <a:lnTo>
                      <a:pt x="0" y="16300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Rechteck 55"/>
              <p:cNvSpPr/>
              <p:nvPr/>
            </p:nvSpPr>
            <p:spPr>
              <a:xfrm>
                <a:off x="4137985" y="1669704"/>
                <a:ext cx="394916" cy="45719"/>
              </a:xfrm>
              <a:prstGeom prst="rect">
                <a:avLst/>
              </a:prstGeom>
              <a:solidFill>
                <a:srgbClr val="00808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4" name="Gruppieren 33"/>
            <p:cNvGrpSpPr/>
            <p:nvPr/>
          </p:nvGrpSpPr>
          <p:grpSpPr>
            <a:xfrm rot="10800000">
              <a:off x="3829814" y="2441548"/>
              <a:ext cx="394916" cy="1752528"/>
              <a:chOff x="4428209" y="1444815"/>
              <a:chExt cx="394916" cy="1752528"/>
            </a:xfrm>
          </p:grpSpPr>
          <p:sp>
            <p:nvSpPr>
              <p:cNvPr id="35" name="Freihandform 34"/>
              <p:cNvSpPr/>
              <p:nvPr/>
            </p:nvSpPr>
            <p:spPr>
              <a:xfrm>
                <a:off x="4428209" y="1444815"/>
                <a:ext cx="394916" cy="1752528"/>
              </a:xfrm>
              <a:custGeom>
                <a:avLst/>
                <a:gdLst>
                  <a:gd name="connsiteX0" fmla="*/ 0 w 394916"/>
                  <a:gd name="connsiteY0" fmla="*/ 0 h 1752528"/>
                  <a:gd name="connsiteX1" fmla="*/ 394916 w 394916"/>
                  <a:gd name="connsiteY1" fmla="*/ 0 h 1752528"/>
                  <a:gd name="connsiteX2" fmla="*/ 394916 w 394916"/>
                  <a:gd name="connsiteY2" fmla="*/ 1537927 h 1752528"/>
                  <a:gd name="connsiteX3" fmla="*/ 394916 w 394916"/>
                  <a:gd name="connsiteY3" fmla="*/ 1542553 h 1752528"/>
                  <a:gd name="connsiteX4" fmla="*/ 374938 w 394916"/>
                  <a:gd name="connsiteY4" fmla="*/ 1542553 h 1752528"/>
                  <a:gd name="connsiteX5" fmla="*/ 233815 w 394916"/>
                  <a:gd name="connsiteY5" fmla="*/ 1575228 h 1752528"/>
                  <a:gd name="connsiteX6" fmla="*/ 233815 w 394916"/>
                  <a:gd name="connsiteY6" fmla="*/ 1752528 h 1752528"/>
                  <a:gd name="connsiteX7" fmla="*/ 161101 w 394916"/>
                  <a:gd name="connsiteY7" fmla="*/ 1752528 h 1752528"/>
                  <a:gd name="connsiteX8" fmla="*/ 161101 w 394916"/>
                  <a:gd name="connsiteY8" fmla="*/ 1575228 h 1752528"/>
                  <a:gd name="connsiteX9" fmla="*/ 19981 w 394916"/>
                  <a:gd name="connsiteY9" fmla="*/ 1542553 h 1752528"/>
                  <a:gd name="connsiteX10" fmla="*/ 0 w 394916"/>
                  <a:gd name="connsiteY10" fmla="*/ 1542553 h 175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4916" h="1752528">
                    <a:moveTo>
                      <a:pt x="0" y="0"/>
                    </a:moveTo>
                    <a:lnTo>
                      <a:pt x="394916" y="0"/>
                    </a:lnTo>
                    <a:lnTo>
                      <a:pt x="394916" y="1537927"/>
                    </a:lnTo>
                    <a:lnTo>
                      <a:pt x="394916" y="1542553"/>
                    </a:lnTo>
                    <a:lnTo>
                      <a:pt x="374938" y="1542553"/>
                    </a:lnTo>
                    <a:lnTo>
                      <a:pt x="233815" y="1575228"/>
                    </a:lnTo>
                    <a:lnTo>
                      <a:pt x="233815" y="1752528"/>
                    </a:lnTo>
                    <a:lnTo>
                      <a:pt x="161101" y="1752528"/>
                    </a:lnTo>
                    <a:lnTo>
                      <a:pt x="161101" y="1575228"/>
                    </a:lnTo>
                    <a:lnTo>
                      <a:pt x="19981" y="1542553"/>
                    </a:lnTo>
                    <a:lnTo>
                      <a:pt x="0" y="1542553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6" name="Gruppieren 35"/>
              <p:cNvGrpSpPr/>
              <p:nvPr/>
            </p:nvGrpSpPr>
            <p:grpSpPr>
              <a:xfrm>
                <a:off x="4465379" y="1490545"/>
                <a:ext cx="108536" cy="1440000"/>
                <a:chOff x="4465379" y="1490545"/>
                <a:chExt cx="108536" cy="1440000"/>
              </a:xfrm>
            </p:grpSpPr>
            <p:cxnSp>
              <p:nvCxnSpPr>
                <p:cNvPr id="37" name="Gerade Verbindung 269"/>
                <p:cNvCxnSpPr/>
                <p:nvPr/>
              </p:nvCxnSpPr>
              <p:spPr>
                <a:xfrm>
                  <a:off x="4468617" y="1490545"/>
                  <a:ext cx="0" cy="144000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270"/>
                <p:cNvCxnSpPr/>
                <p:nvPr/>
              </p:nvCxnSpPr>
              <p:spPr>
                <a:xfrm>
                  <a:off x="4465379" y="1490546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271"/>
                <p:cNvCxnSpPr/>
                <p:nvPr/>
              </p:nvCxnSpPr>
              <p:spPr>
                <a:xfrm>
                  <a:off x="4465379" y="2351970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 Verbindung 272"/>
                <p:cNvCxnSpPr/>
                <p:nvPr/>
              </p:nvCxnSpPr>
              <p:spPr>
                <a:xfrm>
                  <a:off x="4465379" y="1584378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 Verbindung 273"/>
                <p:cNvCxnSpPr/>
                <p:nvPr/>
              </p:nvCxnSpPr>
              <p:spPr>
                <a:xfrm>
                  <a:off x="4465379" y="1680189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 Verbindung 274"/>
                <p:cNvCxnSpPr/>
                <p:nvPr/>
              </p:nvCxnSpPr>
              <p:spPr>
                <a:xfrm>
                  <a:off x="4465379" y="1774801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 Verbindung 275"/>
                <p:cNvCxnSpPr/>
                <p:nvPr/>
              </p:nvCxnSpPr>
              <p:spPr>
                <a:xfrm>
                  <a:off x="4465379" y="1866942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Gerade Verbindung 276"/>
                <p:cNvCxnSpPr/>
                <p:nvPr/>
              </p:nvCxnSpPr>
              <p:spPr>
                <a:xfrm>
                  <a:off x="4465379" y="1960193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 Verbindung 277"/>
                <p:cNvCxnSpPr/>
                <p:nvPr/>
              </p:nvCxnSpPr>
              <p:spPr>
                <a:xfrm>
                  <a:off x="4465379" y="2056922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 Verbindung 278"/>
                <p:cNvCxnSpPr/>
                <p:nvPr/>
              </p:nvCxnSpPr>
              <p:spPr>
                <a:xfrm>
                  <a:off x="4465379" y="2157130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Gerade Verbindung 279"/>
                <p:cNvCxnSpPr/>
                <p:nvPr/>
              </p:nvCxnSpPr>
              <p:spPr>
                <a:xfrm>
                  <a:off x="4465379" y="2257338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Gerade Verbindung 281"/>
                <p:cNvCxnSpPr/>
                <p:nvPr/>
              </p:nvCxnSpPr>
              <p:spPr>
                <a:xfrm>
                  <a:off x="4465379" y="2351970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Gerade Verbindung 283"/>
                <p:cNvCxnSpPr/>
                <p:nvPr/>
              </p:nvCxnSpPr>
              <p:spPr>
                <a:xfrm>
                  <a:off x="4465379" y="2445802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Gerade Verbindung 284"/>
                <p:cNvCxnSpPr/>
                <p:nvPr/>
              </p:nvCxnSpPr>
              <p:spPr>
                <a:xfrm>
                  <a:off x="4465379" y="2541613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Gerade Verbindung 285"/>
                <p:cNvCxnSpPr/>
                <p:nvPr/>
              </p:nvCxnSpPr>
              <p:spPr>
                <a:xfrm>
                  <a:off x="4465379" y="2636225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Gerade Verbindung 286"/>
                <p:cNvCxnSpPr/>
                <p:nvPr/>
              </p:nvCxnSpPr>
              <p:spPr>
                <a:xfrm>
                  <a:off x="4465379" y="2728366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 Verbindung 287"/>
                <p:cNvCxnSpPr/>
                <p:nvPr/>
              </p:nvCxnSpPr>
              <p:spPr>
                <a:xfrm>
                  <a:off x="4465379" y="2821617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 Verbindung 288"/>
                <p:cNvCxnSpPr/>
                <p:nvPr/>
              </p:nvCxnSpPr>
              <p:spPr>
                <a:xfrm>
                  <a:off x="4465379" y="2918346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4" name="Textfeld 63"/>
          <p:cNvSpPr txBox="1"/>
          <p:nvPr/>
        </p:nvSpPr>
        <p:spPr>
          <a:xfrm>
            <a:off x="3265556" y="1206744"/>
            <a:ext cx="2314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Schritt 2</a:t>
            </a:r>
          </a:p>
          <a:p>
            <a:r>
              <a:rPr lang="de-DE" sz="1200" dirty="0" smtClean="0"/>
              <a:t>Loch vorbohren 0,5mm kleiner als d= Rouladen-Nadel</a:t>
            </a:r>
            <a:endParaRPr lang="de-DE" sz="1200" dirty="0"/>
          </a:p>
        </p:txBody>
      </p:sp>
      <p:grpSp>
        <p:nvGrpSpPr>
          <p:cNvPr id="65" name="Gruppieren 64"/>
          <p:cNvGrpSpPr/>
          <p:nvPr/>
        </p:nvGrpSpPr>
        <p:grpSpPr>
          <a:xfrm>
            <a:off x="6336577" y="2842176"/>
            <a:ext cx="1020867" cy="3750661"/>
            <a:chOff x="6555501" y="2417050"/>
            <a:chExt cx="1020867" cy="3750661"/>
          </a:xfrm>
        </p:grpSpPr>
        <p:grpSp>
          <p:nvGrpSpPr>
            <p:cNvPr id="66" name="Gruppieren 65"/>
            <p:cNvGrpSpPr/>
            <p:nvPr/>
          </p:nvGrpSpPr>
          <p:grpSpPr>
            <a:xfrm rot="10800000">
              <a:off x="6662632" y="4469115"/>
              <a:ext cx="394916" cy="1698596"/>
              <a:chOff x="4137985" y="1669704"/>
              <a:chExt cx="394916" cy="1698596"/>
            </a:xfrm>
          </p:grpSpPr>
          <p:sp>
            <p:nvSpPr>
              <p:cNvPr id="92" name="Freihandform 91"/>
              <p:cNvSpPr/>
              <p:nvPr/>
            </p:nvSpPr>
            <p:spPr>
              <a:xfrm flipV="1">
                <a:off x="4152891" y="1715423"/>
                <a:ext cx="365105" cy="1652877"/>
              </a:xfrm>
              <a:custGeom>
                <a:avLst/>
                <a:gdLst>
                  <a:gd name="connsiteX0" fmla="*/ 0 w 365105"/>
                  <a:gd name="connsiteY0" fmla="*/ 1652877 h 1652877"/>
                  <a:gd name="connsiteX1" fmla="*/ 365105 w 365105"/>
                  <a:gd name="connsiteY1" fmla="*/ 1652877 h 1652877"/>
                  <a:gd name="connsiteX2" fmla="*/ 365105 w 365105"/>
                  <a:gd name="connsiteY2" fmla="*/ 1630017 h 1652877"/>
                  <a:gd name="connsiteX3" fmla="*/ 212690 w 365105"/>
                  <a:gd name="connsiteY3" fmla="*/ 1630017 h 1652877"/>
                  <a:gd name="connsiteX4" fmla="*/ 212690 w 365105"/>
                  <a:gd name="connsiteY4" fmla="*/ 68508 h 1652877"/>
                  <a:gd name="connsiteX5" fmla="*/ 365105 w 365105"/>
                  <a:gd name="connsiteY5" fmla="*/ 68508 h 1652877"/>
                  <a:gd name="connsiteX6" fmla="*/ 365105 w 365105"/>
                  <a:gd name="connsiteY6" fmla="*/ 45719 h 1652877"/>
                  <a:gd name="connsiteX7" fmla="*/ 365105 w 365105"/>
                  <a:gd name="connsiteY7" fmla="*/ 38762 h 1652877"/>
                  <a:gd name="connsiteX8" fmla="*/ 337402 w 365105"/>
                  <a:gd name="connsiteY8" fmla="*/ 38762 h 1652877"/>
                  <a:gd name="connsiteX9" fmla="*/ 183052 w 365105"/>
                  <a:gd name="connsiteY9" fmla="*/ 0 h 1652877"/>
                  <a:gd name="connsiteX10" fmla="*/ 28701 w 365105"/>
                  <a:gd name="connsiteY10" fmla="*/ 38762 h 1652877"/>
                  <a:gd name="connsiteX11" fmla="*/ 0 w 365105"/>
                  <a:gd name="connsiteY11" fmla="*/ 38762 h 1652877"/>
                  <a:gd name="connsiteX12" fmla="*/ 0 w 365105"/>
                  <a:gd name="connsiteY12" fmla="*/ 68509 h 1652877"/>
                  <a:gd name="connsiteX13" fmla="*/ 152415 w 365105"/>
                  <a:gd name="connsiteY13" fmla="*/ 68509 h 1652877"/>
                  <a:gd name="connsiteX14" fmla="*/ 152415 w 365105"/>
                  <a:gd name="connsiteY14" fmla="*/ 1630018 h 1652877"/>
                  <a:gd name="connsiteX15" fmla="*/ 0 w 365105"/>
                  <a:gd name="connsiteY15" fmla="*/ 1630018 h 1652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5105" h="1652877">
                    <a:moveTo>
                      <a:pt x="0" y="1652877"/>
                    </a:moveTo>
                    <a:lnTo>
                      <a:pt x="365105" y="1652877"/>
                    </a:lnTo>
                    <a:lnTo>
                      <a:pt x="365105" y="1630017"/>
                    </a:lnTo>
                    <a:lnTo>
                      <a:pt x="212690" y="1630017"/>
                    </a:lnTo>
                    <a:lnTo>
                      <a:pt x="212690" y="68508"/>
                    </a:lnTo>
                    <a:lnTo>
                      <a:pt x="365105" y="68508"/>
                    </a:lnTo>
                    <a:lnTo>
                      <a:pt x="365105" y="45719"/>
                    </a:lnTo>
                    <a:lnTo>
                      <a:pt x="365105" y="38762"/>
                    </a:lnTo>
                    <a:lnTo>
                      <a:pt x="337402" y="38762"/>
                    </a:lnTo>
                    <a:lnTo>
                      <a:pt x="183052" y="0"/>
                    </a:lnTo>
                    <a:lnTo>
                      <a:pt x="28701" y="38762"/>
                    </a:lnTo>
                    <a:lnTo>
                      <a:pt x="0" y="38762"/>
                    </a:lnTo>
                    <a:lnTo>
                      <a:pt x="0" y="68509"/>
                    </a:lnTo>
                    <a:lnTo>
                      <a:pt x="152415" y="68509"/>
                    </a:lnTo>
                    <a:lnTo>
                      <a:pt x="152415" y="1630018"/>
                    </a:lnTo>
                    <a:lnTo>
                      <a:pt x="0" y="16300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Rechteck 92"/>
              <p:cNvSpPr/>
              <p:nvPr/>
            </p:nvSpPr>
            <p:spPr>
              <a:xfrm>
                <a:off x="4137985" y="1669704"/>
                <a:ext cx="394916" cy="45719"/>
              </a:xfrm>
              <a:prstGeom prst="rect">
                <a:avLst/>
              </a:prstGeom>
              <a:solidFill>
                <a:srgbClr val="00808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7" name="Gruppieren 66"/>
            <p:cNvGrpSpPr/>
            <p:nvPr/>
          </p:nvGrpSpPr>
          <p:grpSpPr>
            <a:xfrm rot="10800000">
              <a:off x="6662632" y="2444435"/>
              <a:ext cx="394916" cy="1752528"/>
              <a:chOff x="4428209" y="1444815"/>
              <a:chExt cx="394916" cy="1752528"/>
            </a:xfrm>
          </p:grpSpPr>
          <p:sp>
            <p:nvSpPr>
              <p:cNvPr id="72" name="Freihandform 71"/>
              <p:cNvSpPr/>
              <p:nvPr/>
            </p:nvSpPr>
            <p:spPr>
              <a:xfrm>
                <a:off x="4428209" y="1444815"/>
                <a:ext cx="394916" cy="1752528"/>
              </a:xfrm>
              <a:custGeom>
                <a:avLst/>
                <a:gdLst>
                  <a:gd name="connsiteX0" fmla="*/ 0 w 394916"/>
                  <a:gd name="connsiteY0" fmla="*/ 0 h 1752528"/>
                  <a:gd name="connsiteX1" fmla="*/ 394916 w 394916"/>
                  <a:gd name="connsiteY1" fmla="*/ 0 h 1752528"/>
                  <a:gd name="connsiteX2" fmla="*/ 394916 w 394916"/>
                  <a:gd name="connsiteY2" fmla="*/ 1537927 h 1752528"/>
                  <a:gd name="connsiteX3" fmla="*/ 394916 w 394916"/>
                  <a:gd name="connsiteY3" fmla="*/ 1542553 h 1752528"/>
                  <a:gd name="connsiteX4" fmla="*/ 374938 w 394916"/>
                  <a:gd name="connsiteY4" fmla="*/ 1542553 h 1752528"/>
                  <a:gd name="connsiteX5" fmla="*/ 233815 w 394916"/>
                  <a:gd name="connsiteY5" fmla="*/ 1575228 h 1752528"/>
                  <a:gd name="connsiteX6" fmla="*/ 233815 w 394916"/>
                  <a:gd name="connsiteY6" fmla="*/ 1752528 h 1752528"/>
                  <a:gd name="connsiteX7" fmla="*/ 161101 w 394916"/>
                  <a:gd name="connsiteY7" fmla="*/ 1752528 h 1752528"/>
                  <a:gd name="connsiteX8" fmla="*/ 161101 w 394916"/>
                  <a:gd name="connsiteY8" fmla="*/ 1575228 h 1752528"/>
                  <a:gd name="connsiteX9" fmla="*/ 19981 w 394916"/>
                  <a:gd name="connsiteY9" fmla="*/ 1542553 h 1752528"/>
                  <a:gd name="connsiteX10" fmla="*/ 0 w 394916"/>
                  <a:gd name="connsiteY10" fmla="*/ 1542553 h 175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4916" h="1752528">
                    <a:moveTo>
                      <a:pt x="0" y="0"/>
                    </a:moveTo>
                    <a:lnTo>
                      <a:pt x="394916" y="0"/>
                    </a:lnTo>
                    <a:lnTo>
                      <a:pt x="394916" y="1537927"/>
                    </a:lnTo>
                    <a:lnTo>
                      <a:pt x="394916" y="1542553"/>
                    </a:lnTo>
                    <a:lnTo>
                      <a:pt x="374938" y="1542553"/>
                    </a:lnTo>
                    <a:lnTo>
                      <a:pt x="233815" y="1575228"/>
                    </a:lnTo>
                    <a:lnTo>
                      <a:pt x="233815" y="1752528"/>
                    </a:lnTo>
                    <a:lnTo>
                      <a:pt x="161101" y="1752528"/>
                    </a:lnTo>
                    <a:lnTo>
                      <a:pt x="161101" y="1575228"/>
                    </a:lnTo>
                    <a:lnTo>
                      <a:pt x="19981" y="1542553"/>
                    </a:lnTo>
                    <a:lnTo>
                      <a:pt x="0" y="1542553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73" name="Gruppieren 72"/>
              <p:cNvGrpSpPr/>
              <p:nvPr/>
            </p:nvGrpSpPr>
            <p:grpSpPr>
              <a:xfrm>
                <a:off x="4465379" y="1490545"/>
                <a:ext cx="108536" cy="1440000"/>
                <a:chOff x="4465379" y="1490545"/>
                <a:chExt cx="108536" cy="1440000"/>
              </a:xfrm>
            </p:grpSpPr>
            <p:cxnSp>
              <p:nvCxnSpPr>
                <p:cNvPr id="74" name="Gerade Verbindung 269"/>
                <p:cNvCxnSpPr/>
                <p:nvPr/>
              </p:nvCxnSpPr>
              <p:spPr>
                <a:xfrm>
                  <a:off x="4468617" y="1490545"/>
                  <a:ext cx="0" cy="144000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Gerade Verbindung 270"/>
                <p:cNvCxnSpPr/>
                <p:nvPr/>
              </p:nvCxnSpPr>
              <p:spPr>
                <a:xfrm>
                  <a:off x="4465379" y="1490546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Gerade Verbindung 271"/>
                <p:cNvCxnSpPr/>
                <p:nvPr/>
              </p:nvCxnSpPr>
              <p:spPr>
                <a:xfrm>
                  <a:off x="4465379" y="2351970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Gerade Verbindung 272"/>
                <p:cNvCxnSpPr/>
                <p:nvPr/>
              </p:nvCxnSpPr>
              <p:spPr>
                <a:xfrm>
                  <a:off x="4465379" y="1584378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273"/>
                <p:cNvCxnSpPr/>
                <p:nvPr/>
              </p:nvCxnSpPr>
              <p:spPr>
                <a:xfrm>
                  <a:off x="4465379" y="1680189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274"/>
                <p:cNvCxnSpPr/>
                <p:nvPr/>
              </p:nvCxnSpPr>
              <p:spPr>
                <a:xfrm>
                  <a:off x="4465379" y="1774801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Gerade Verbindung 275"/>
                <p:cNvCxnSpPr/>
                <p:nvPr/>
              </p:nvCxnSpPr>
              <p:spPr>
                <a:xfrm>
                  <a:off x="4465379" y="1866942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Gerade Verbindung 276"/>
                <p:cNvCxnSpPr/>
                <p:nvPr/>
              </p:nvCxnSpPr>
              <p:spPr>
                <a:xfrm>
                  <a:off x="4465379" y="1960193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277"/>
                <p:cNvCxnSpPr/>
                <p:nvPr/>
              </p:nvCxnSpPr>
              <p:spPr>
                <a:xfrm>
                  <a:off x="4465379" y="2056922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278"/>
                <p:cNvCxnSpPr/>
                <p:nvPr/>
              </p:nvCxnSpPr>
              <p:spPr>
                <a:xfrm>
                  <a:off x="4465379" y="2157130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Gerade Verbindung 279"/>
                <p:cNvCxnSpPr/>
                <p:nvPr/>
              </p:nvCxnSpPr>
              <p:spPr>
                <a:xfrm>
                  <a:off x="4465379" y="2257338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Gerade Verbindung 281"/>
                <p:cNvCxnSpPr/>
                <p:nvPr/>
              </p:nvCxnSpPr>
              <p:spPr>
                <a:xfrm>
                  <a:off x="4465379" y="2351970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283"/>
                <p:cNvCxnSpPr/>
                <p:nvPr/>
              </p:nvCxnSpPr>
              <p:spPr>
                <a:xfrm>
                  <a:off x="4465379" y="2445802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Gerade Verbindung 284"/>
                <p:cNvCxnSpPr/>
                <p:nvPr/>
              </p:nvCxnSpPr>
              <p:spPr>
                <a:xfrm>
                  <a:off x="4465379" y="2541613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Gerade Verbindung 285"/>
                <p:cNvCxnSpPr/>
                <p:nvPr/>
              </p:nvCxnSpPr>
              <p:spPr>
                <a:xfrm>
                  <a:off x="4465379" y="2636225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Gerade Verbindung 286"/>
                <p:cNvCxnSpPr/>
                <p:nvPr/>
              </p:nvCxnSpPr>
              <p:spPr>
                <a:xfrm>
                  <a:off x="4465379" y="2728366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287"/>
                <p:cNvCxnSpPr/>
                <p:nvPr/>
              </p:nvCxnSpPr>
              <p:spPr>
                <a:xfrm>
                  <a:off x="4465379" y="2821617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Gerade Verbindung 288"/>
                <p:cNvCxnSpPr/>
                <p:nvPr/>
              </p:nvCxnSpPr>
              <p:spPr>
                <a:xfrm>
                  <a:off x="4465379" y="2918346"/>
                  <a:ext cx="108536" cy="0"/>
                </a:xfrm>
                <a:prstGeom prst="line">
                  <a:avLst/>
                </a:prstGeom>
                <a:ln w="952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" name="Gruppieren 67"/>
            <p:cNvGrpSpPr/>
            <p:nvPr/>
          </p:nvGrpSpPr>
          <p:grpSpPr>
            <a:xfrm rot="-300000">
              <a:off x="6555501" y="2417050"/>
              <a:ext cx="493851" cy="1719493"/>
              <a:chOff x="5662362" y="2417050"/>
              <a:chExt cx="493851" cy="1719493"/>
            </a:xfrm>
          </p:grpSpPr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960889">
                <a:off x="5662362" y="2417050"/>
                <a:ext cx="493851" cy="1432977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" name="Oval 22"/>
              <p:cNvSpPr>
                <a:spLocks noChangeArrowheads="1"/>
              </p:cNvSpPr>
              <p:nvPr/>
            </p:nvSpPr>
            <p:spPr bwMode="auto">
              <a:xfrm rot="20358842">
                <a:off x="5966851" y="3867455"/>
                <a:ext cx="66122" cy="269088"/>
              </a:xfrm>
              <a:prstGeom prst="ellips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cxnSp>
          <p:nvCxnSpPr>
            <p:cNvPr id="69" name="Gerade Verbindung mit Pfeil 68"/>
            <p:cNvCxnSpPr/>
            <p:nvPr/>
          </p:nvCxnSpPr>
          <p:spPr>
            <a:xfrm flipH="1" flipV="1">
              <a:off x="7065068" y="4236225"/>
              <a:ext cx="511300" cy="171819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feld 93"/>
          <p:cNvSpPr txBox="1"/>
          <p:nvPr/>
        </p:nvSpPr>
        <p:spPr>
          <a:xfrm>
            <a:off x="5974863" y="1587093"/>
            <a:ext cx="1740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Schritt 3</a:t>
            </a:r>
          </a:p>
          <a:p>
            <a:r>
              <a:rPr lang="de-DE" sz="1200" dirty="0" smtClean="0"/>
              <a:t>Rouladen-Nadel von unten durch das Loch schieben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59265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 bestückte Kiste</a:t>
            </a:r>
            <a:endParaRPr lang="de-DE" dirty="0"/>
          </a:p>
        </p:txBody>
      </p:sp>
      <p:pic>
        <p:nvPicPr>
          <p:cNvPr id="4" name="Bildplatzhalter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" b="18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5284530"/>
      </p:ext>
    </p:extLst>
  </p:cSld>
  <p:clrMapOvr>
    <a:masterClrMapping/>
  </p:clrMapOvr>
</p:sld>
</file>

<file path=ppt/theme/theme1.xml><?xml version="1.0" encoding="utf-8"?>
<a:theme xmlns:a="http://schemas.openxmlformats.org/drawingml/2006/main" name="1_Baupla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A4-Papier (210 x 297 mm)</PresentationFormat>
  <Paragraphs>82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1_Bauplan</vt:lpstr>
      <vt:lpstr>Umriss Styropor- und Styrodur-Platte</vt:lpstr>
      <vt:lpstr>Styrodur-Platte 1 (Grundriss-Darstellung)</vt:lpstr>
      <vt:lpstr>Grüne Rechtecke</vt:lpstr>
      <vt:lpstr>Magenta Rechteck</vt:lpstr>
      <vt:lpstr>Blaue Rechtecke</vt:lpstr>
      <vt:lpstr>Übersicht des Aufbaues (seitliche Ansicht)</vt:lpstr>
      <vt:lpstr>Spritzen vorbereiten</vt:lpstr>
      <vt:lpstr>Aufsicht bestückte Kiste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Regina</dc:creator>
  <cp:lastModifiedBy>Regina</cp:lastModifiedBy>
  <cp:revision>165</cp:revision>
  <cp:lastPrinted>2017-11-17T06:15:12Z</cp:lastPrinted>
  <dcterms:created xsi:type="dcterms:W3CDTF">2015-09-22T07:49:57Z</dcterms:created>
  <dcterms:modified xsi:type="dcterms:W3CDTF">2018-08-28T06:41:51Z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