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19900" cy="99187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1014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1369A-E93A-4449-93CD-5A40101ED712}" type="datetimeFigureOut">
              <a:rPr lang="de-DE" smtClean="0"/>
              <a:t>28.08.2018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1239838"/>
            <a:ext cx="4835525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31A88-E5BF-4EDF-A73E-7139BB58A2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6712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357" y="1654216"/>
            <a:ext cx="9000000" cy="4788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8420377" y="374650"/>
            <a:ext cx="1044000" cy="719138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anchor="ctr"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>
          <a:xfrm>
            <a:off x="502326" y="1146322"/>
            <a:ext cx="8928100" cy="432000"/>
          </a:xfrm>
        </p:spPr>
        <p:txBody>
          <a:bodyPr/>
          <a:lstStyle>
            <a:lvl1pPr algn="ctr">
              <a:defRPr/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674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/>
          </p:nvPr>
        </p:nvSpPr>
        <p:spPr>
          <a:xfrm>
            <a:off x="464024" y="368490"/>
            <a:ext cx="9007522" cy="611419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  <a:lvl3pPr>
              <a:lnSpc>
                <a:spcPct val="100000"/>
              </a:lnSpc>
              <a:spcBef>
                <a:spcPts val="0"/>
              </a:spcBef>
              <a:defRPr/>
            </a:lvl3pPr>
            <a:lvl4pPr>
              <a:lnSpc>
                <a:spcPct val="10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654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81005" y="374288"/>
            <a:ext cx="792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6074" y="1654216"/>
            <a:ext cx="8928000" cy="478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55971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txStyles>
    <p:titleStyle>
      <a:lvl1pPr algn="ctr" defTabSz="742950" rtl="0" eaLnBrk="1" latinLnBrk="0" hangingPunct="1">
        <a:lnSpc>
          <a:spcPct val="100000"/>
        </a:lnSpc>
        <a:spcBef>
          <a:spcPts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4295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1005" y="184288"/>
            <a:ext cx="7920000" cy="720000"/>
          </a:xfrm>
        </p:spPr>
        <p:txBody>
          <a:bodyPr/>
          <a:lstStyle/>
          <a:p>
            <a:r>
              <a:rPr lang="de-DE" dirty="0" smtClean="0"/>
              <a:t>Lehrerinformation </a:t>
            </a:r>
            <a:r>
              <a:rPr lang="de-DE" sz="2000" dirty="0" smtClean="0"/>
              <a:t>(Ein Mol blaue Bohnen gefällig?)</a:t>
            </a:r>
            <a:br>
              <a:rPr lang="de-DE" sz="2000" dirty="0" smtClean="0"/>
            </a:br>
            <a:r>
              <a:rPr lang="de-DE" sz="1400" dirty="0" smtClean="0"/>
              <a:t>Stand </a:t>
            </a:r>
            <a:fld id="{A2F829DE-0171-4016-8A32-E4B81A0872E9}" type="datetime1">
              <a:rPr lang="de-DE" sz="1400" smtClean="0"/>
              <a:t>28.08.2018</a:t>
            </a:fld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987838"/>
              </p:ext>
            </p:extLst>
          </p:nvPr>
        </p:nvGraphicFramePr>
        <p:xfrm>
          <a:off x="481005" y="1464175"/>
          <a:ext cx="8986846" cy="50038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93423">
                  <a:extLst>
                    <a:ext uri="{9D8B030D-6E8A-4147-A177-3AD203B41FA5}">
                      <a16:colId xmlns:a16="http://schemas.microsoft.com/office/drawing/2014/main" val="1131528128"/>
                    </a:ext>
                  </a:extLst>
                </a:gridCol>
                <a:gridCol w="4493423">
                  <a:extLst>
                    <a:ext uri="{9D8B030D-6E8A-4147-A177-3AD203B41FA5}">
                      <a16:colId xmlns:a16="http://schemas.microsoft.com/office/drawing/2014/main" val="360860962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Lehrziel: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Lernende sollen sich selbstständig die 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Einheit </a:t>
                      </a:r>
                      <a:r>
                        <a:rPr lang="de-DE" sz="1400" b="1" dirty="0" err="1" smtClean="0">
                          <a:solidFill>
                            <a:schemeClr val="tx1"/>
                          </a:solidFill>
                        </a:rPr>
                        <a:t>mol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„begreifbar“ machen. Sie erkennen, dass in der Stoff-Menge 1mol eines beliebigen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Stoffes immer gleich viele, nämlich 6,022*10</a:t>
                      </a:r>
                      <a:r>
                        <a:rPr lang="de-DE" sz="1400" b="0" baseline="300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Teilchen enthalten sind. Art, Größe und Masse der Teilchen spielen hierbei keine Rolle. Dabei wird auch die Bedeutung der 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Avogadro-Zahl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klar. Das 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Arbeiten mit Modellen 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wird thematisiert.</a:t>
                      </a:r>
                      <a:endParaRPr lang="de-DE" sz="1400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115247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Vorkenntnisse: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Lernende verfügen über Kenntnisse, dass die Teilchen-Zahl N einer Stoff-Portion berechnet werden kann, indem die Gesamt-Masse durch die Masse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eines einzelnen Teilchens dividiert wird. Außerdem kennen sie die atomare Masseneinheit unit und können Atom-Massen aus dem Perioden-System ablesen bzw. Molekül-Massen berechnen.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656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Vorbereitung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 (Fertigen der Kiste):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Herstellung der Styropor-Einlage nach Datei „ek04_Bauplan“. Zeichnungen können als Schablonen genutzt werden.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Datei „ek04_Beschriftung“ ausdrucken, wie auf jeder Folie oben beschrieben. Kisten-Aufdruck mit selbstklebender Folie auf den kurzen Seiten der Kiste befestigen.</a:t>
                      </a: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Anleitung drucken („ek04_Anleitung“) in DIN A4. Im Broschüren-Modus, oben binden.</a:t>
                      </a:r>
                    </a:p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Dokumenten-Tasche mit doppelseitigem Klebe-Band im Deckel befestigen.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e-DE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Vorbereitung (Kiste einsetzen):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Kiste stets auf Vollständigkeit überprüfen.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043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Anleitung: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 Gläschen der Kiste sind je 1 „Lego-Mol“ gelbe und graue Lego-Steine, woraus ersichtlich wird, dass stets 23 gleiche Lego-Steine 1 „Lego-Mol“ darstellen. Diese Erkenntnis wird auf die Beispiele Zink und Schwefel übertragen und der Wert von 6,022*10</a:t>
                      </a:r>
                      <a:r>
                        <a:rPr lang="de-DE" sz="1400" baseline="300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 Teilchen pro </a:t>
                      </a:r>
                      <a:r>
                        <a:rPr lang="de-DE" sz="1400" baseline="0" dirty="0" err="1" smtClean="0">
                          <a:solidFill>
                            <a:schemeClr val="tx1"/>
                          </a:solidFill>
                        </a:rPr>
                        <a:t>mol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 erarbeitet. Mehrere Erfolgskontrollen, auch als Übungen nutzbar, runden das Angebot ab.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177800" indent="-177800">
                        <a:buFont typeface="+mj-lt"/>
                        <a:buAutoNum type="arabicPeriod"/>
                      </a:pPr>
                      <a:endParaRPr lang="de-DE" sz="1400" dirty="0">
                        <a:solidFill>
                          <a:schemeClr val="accent2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55759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Bearbeitungszeit: </a:t>
                      </a:r>
                      <a:r>
                        <a:rPr lang="de-DE" sz="1400" b="0" u="none" dirty="0" smtClean="0">
                          <a:solidFill>
                            <a:schemeClr val="tx1"/>
                          </a:solidFill>
                        </a:rPr>
                        <a:t>ca. </a:t>
                      </a:r>
                      <a:r>
                        <a:rPr lang="de-DE" sz="1400" b="0" u="none" dirty="0" smtClean="0">
                          <a:solidFill>
                            <a:srgbClr val="00B050"/>
                          </a:solidFill>
                        </a:rPr>
                        <a:t>40</a:t>
                      </a:r>
                      <a:r>
                        <a:rPr lang="de-DE" sz="1400" b="0" u="none" dirty="0" smtClean="0">
                          <a:solidFill>
                            <a:schemeClr val="tx1"/>
                          </a:solidFill>
                        </a:rPr>
                        <a:t> Minuten, mit 4 Kontrollaufgaben </a:t>
                      </a:r>
                      <a:r>
                        <a:rPr lang="de-DE" sz="1400" b="0" u="none" dirty="0" smtClean="0">
                          <a:solidFill>
                            <a:srgbClr val="00B050"/>
                          </a:solidFill>
                        </a:rPr>
                        <a:t>60</a:t>
                      </a:r>
                      <a:r>
                        <a:rPr lang="de-DE" sz="1400" b="0" u="none" dirty="0" smtClean="0">
                          <a:solidFill>
                            <a:schemeClr val="tx1"/>
                          </a:solidFill>
                        </a:rPr>
                        <a:t> Minuten.</a:t>
                      </a: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177800" indent="-177800">
                        <a:buFont typeface="+mj-lt"/>
                        <a:buAutoNum type="arabicPeriod"/>
                      </a:pPr>
                      <a:endParaRPr lang="de-DE" sz="1400" dirty="0">
                        <a:solidFill>
                          <a:schemeClr val="accent2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3413804"/>
                  </a:ext>
                </a:extLst>
              </a:tr>
            </a:tbl>
          </a:graphicData>
        </a:graphic>
      </p:graphicFrame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8420377" y="184650"/>
            <a:ext cx="1044000" cy="719138"/>
          </a:xfrm>
        </p:spPr>
        <p:txBody>
          <a:bodyPr/>
          <a:lstStyle/>
          <a:p>
            <a:r>
              <a:rPr lang="de-DE" dirty="0" smtClean="0"/>
              <a:t>ek04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502326" y="956322"/>
            <a:ext cx="8928100" cy="432000"/>
          </a:xfrm>
        </p:spPr>
        <p:txBody>
          <a:bodyPr/>
          <a:lstStyle/>
          <a:p>
            <a:r>
              <a:rPr lang="de-DE" dirty="0" smtClean="0"/>
              <a:t>Erfahrungskiste erarbeitet von Bianca Rohnke im Rahmen der Masterarbeit Master of Education,</a:t>
            </a:r>
          </a:p>
          <a:p>
            <a:r>
              <a:rPr lang="de-DE" dirty="0" smtClean="0"/>
              <a:t>Didaktik Chemie, Universität Bayreuth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8560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Inhaltsplatzhalter 2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717272729"/>
              </p:ext>
            </p:extLst>
          </p:nvPr>
        </p:nvGraphicFramePr>
        <p:xfrm>
          <a:off x="477672" y="368300"/>
          <a:ext cx="8993874" cy="49225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96937">
                  <a:extLst>
                    <a:ext uri="{9D8B030D-6E8A-4147-A177-3AD203B41FA5}">
                      <a16:colId xmlns:a16="http://schemas.microsoft.com/office/drawing/2014/main" val="3226505372"/>
                    </a:ext>
                  </a:extLst>
                </a:gridCol>
                <a:gridCol w="4496937">
                  <a:extLst>
                    <a:ext uri="{9D8B030D-6E8A-4147-A177-3AD203B41FA5}">
                      <a16:colId xmlns:a16="http://schemas.microsoft.com/office/drawing/2014/main" val="205703429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de-DE" sz="1800" b="0" dirty="0" smtClean="0">
                          <a:solidFill>
                            <a:schemeClr val="tx1"/>
                          </a:solidFill>
                        </a:rPr>
                        <a:t>Seite </a:t>
                      </a:r>
                      <a:fld id="{14EDA8F8-F8BC-4BA8-AAEA-070275FE8C20}" type="slidenum">
                        <a:rPr lang="de-DE" sz="1800" b="0" smtClean="0">
                          <a:solidFill>
                            <a:schemeClr val="tx1"/>
                          </a:solidFill>
                        </a:rPr>
                        <a:t>2</a:t>
                      </a:fld>
                      <a:endParaRPr lang="de-DE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707054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Einsatz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 im Unterricht: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Dieses Material kann in der Jahrgangsstufe 9 des naturwissenschaftlich-technologischen Gymnasiums im Themenbereich „C</a:t>
                      </a:r>
                      <a:r>
                        <a:rPr lang="de-DE" sz="1400" b="0" baseline="-25000" dirty="0" smtClean="0">
                          <a:solidFill>
                            <a:schemeClr val="tx1"/>
                          </a:solidFill>
                        </a:rPr>
                        <a:t>NTG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9.2 Quantitative Aspekte chemischer Reaktionen“ zur Erarbeitung der Stoff-Menge n und ihrer Einheit mol sowie der Avogadro-Konstanten NA eingesetzt werden.</a:t>
                      </a:r>
                      <a:endParaRPr lang="de-DE" sz="14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982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Materialliste: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Box mit Deckel 30*19*14cm, z.B.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Rival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Eurobox</a:t>
                      </a:r>
                      <a:endParaRPr lang="de-DE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Styropor-Schneidegerät, z. B.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Proxxon</a:t>
                      </a:r>
                      <a:endParaRPr lang="de-DE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Styropor und Styrodur (Maße: 24,3*14,6*1cm)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Styropor-Kleber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Pinsel, Farbe (weiße Wandfarbe)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Dokumenten-Tasche DIN A4, quer mit Druck-Verschluss, z. B. Amazon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Klebe-Band, beidseitig klebend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18 Blatt Kopier-Papier, 160g/cm</a:t>
                      </a:r>
                      <a:r>
                        <a:rPr lang="de-DE" sz="14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Ringbinde-Gerät, z. B. General Office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Ring-Bindung, schwarz, 12mm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2 Blatt Kopier-Papier, 80g/cm</a:t>
                      </a:r>
                      <a:r>
                        <a:rPr lang="de-DE" sz="14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Selbstklebende Folie, transparent</a:t>
                      </a: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2 Druckverschluss-Beutel 100x150mm, mit </a:t>
                      </a:r>
                    </a:p>
                    <a:p>
                      <a:pPr marL="449263" indent="-285750">
                        <a:buFont typeface="Symbol" panose="05050102010706020507" pitchFamily="18" charset="2"/>
                        <a:buChar char="-"/>
                        <a:tabLst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23 gelbe Lego-Steine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 1x2</a:t>
                      </a:r>
                    </a:p>
                    <a:p>
                      <a:pPr marL="449263" indent="-285750">
                        <a:buFont typeface="Symbol" panose="05050102010706020507" pitchFamily="18" charset="2"/>
                        <a:buChar char="-"/>
                        <a:tabLst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23 graue Lego-Steine 1x6</a:t>
                      </a: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3 Probenbehälter 60mL, mit</a:t>
                      </a:r>
                    </a:p>
                    <a:p>
                      <a:pPr marL="355600" indent="-177800">
                        <a:buFont typeface="Symbol" panose="05050102010706020507" pitchFamily="18" charset="2"/>
                        <a:buChar char="-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genau 32,69g Zinkpulver</a:t>
                      </a:r>
                    </a:p>
                    <a:p>
                      <a:pPr marL="355600" indent="-177800">
                        <a:buFont typeface="Symbol" panose="05050102010706020507" pitchFamily="18" charset="2"/>
                        <a:buChar char="-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genau 16,03g Schwefelpulver</a:t>
                      </a:r>
                    </a:p>
                    <a:p>
                      <a:pPr marL="355600" indent="-177800">
                        <a:buFont typeface="Symbol" panose="05050102010706020507" pitchFamily="18" charset="2"/>
                        <a:buChar char="-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Leer zum Leergewicht bestimmen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de-DE" sz="1400" b="1" baseline="0" dirty="0" smtClean="0">
                          <a:solidFill>
                            <a:schemeClr val="tx2"/>
                          </a:solidFill>
                        </a:rPr>
                        <a:t>Externes Material:</a:t>
                      </a: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2"/>
                          </a:solidFill>
                        </a:rPr>
                        <a:t>keines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7800" indent="0">
                        <a:buFont typeface="Symbol" panose="05050102010706020507" pitchFamily="18" charset="2"/>
                        <a:buNone/>
                      </a:pP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988668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Kosten: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ca. 22 € (ohne Schneide- und Ringbinde-Gerät).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019597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Bauzeit: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ca. 30 Minuten/Kiste (ohne Trockenzeiten). 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970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405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470</Words>
  <Application>Microsoft Office PowerPoint</Application>
  <PresentationFormat>A4-Papier (210 x 297 mm)</PresentationFormat>
  <Paragraphs>42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Symbol</vt:lpstr>
      <vt:lpstr>Office</vt:lpstr>
      <vt:lpstr>Lehrerinformation (Ein Mol blaue Bohnen gefällig?) Stand 28.08.2018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</dc:creator>
  <cp:lastModifiedBy>Regina</cp:lastModifiedBy>
  <cp:revision>36</cp:revision>
  <cp:lastPrinted>2018-08-28T06:15:59Z</cp:lastPrinted>
  <dcterms:created xsi:type="dcterms:W3CDTF">2016-04-26T06:40:50Z</dcterms:created>
  <dcterms:modified xsi:type="dcterms:W3CDTF">2018-08-28T06:23:33Z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