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8" r:id="rId2"/>
    <p:sldMasterId id="2147483720" r:id="rId3"/>
  </p:sldMasterIdLst>
  <p:notesMasterIdLst>
    <p:notesMasterId r:id="rId41"/>
  </p:notesMasterIdLst>
  <p:sldIdLst>
    <p:sldId id="257" r:id="rId4"/>
    <p:sldId id="282" r:id="rId5"/>
    <p:sldId id="259" r:id="rId6"/>
    <p:sldId id="283" r:id="rId7"/>
    <p:sldId id="260" r:id="rId8"/>
    <p:sldId id="284" r:id="rId9"/>
    <p:sldId id="261" r:id="rId10"/>
    <p:sldId id="285" r:id="rId11"/>
    <p:sldId id="262" r:id="rId12"/>
    <p:sldId id="286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87" r:id="rId21"/>
    <p:sldId id="270" r:id="rId22"/>
    <p:sldId id="271" r:id="rId23"/>
    <p:sldId id="272" r:id="rId24"/>
    <p:sldId id="273" r:id="rId25"/>
    <p:sldId id="274" r:id="rId26"/>
    <p:sldId id="289" r:id="rId27"/>
    <p:sldId id="275" r:id="rId28"/>
    <p:sldId id="290" r:id="rId29"/>
    <p:sldId id="276" r:id="rId30"/>
    <p:sldId id="291" r:id="rId31"/>
    <p:sldId id="277" r:id="rId32"/>
    <p:sldId id="292" r:id="rId33"/>
    <p:sldId id="278" r:id="rId34"/>
    <p:sldId id="279" r:id="rId35"/>
    <p:sldId id="280" r:id="rId36"/>
    <p:sldId id="294" r:id="rId37"/>
    <p:sldId id="281" r:id="rId38"/>
    <p:sldId id="295" r:id="rId39"/>
    <p:sldId id="258" r:id="rId40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6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96424-E4FD-4E7A-9374-9E61F1B32A01}" type="datetimeFigureOut">
              <a:rPr lang="de-DE" smtClean="0"/>
              <a:t>28.08.2018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9838"/>
            <a:ext cx="48355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EB034-05A9-4396-BE02-81B8D830AF1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147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19.10.2016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EB034-05A9-4396-BE02-81B8D830AF1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2461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512B0DB9-0322-4ED9-940E-5222A7C612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tsorg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>
            <a:noAutofit/>
          </a:bodyPr>
          <a:lstStyle>
            <a:lvl1pPr marL="177800" indent="-177800"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3960000" y="720000"/>
            <a:ext cx="205200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 smtClean="0"/>
              <a:t>Entsorgung</a:t>
            </a:r>
            <a:endParaRPr lang="de-DE" sz="2800" dirty="0"/>
          </a:p>
        </p:txBody>
      </p:sp>
      <p:pic>
        <p:nvPicPr>
          <p:cNvPr id="7" name="Inhaltsplatzhalter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000" y="468000"/>
            <a:ext cx="814884" cy="90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7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ilf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 anchor="t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500000" y="720000"/>
            <a:ext cx="90000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 smtClean="0"/>
              <a:t>Hilfe</a:t>
            </a:r>
            <a:endParaRPr lang="de-DE" sz="2800" dirty="0"/>
          </a:p>
        </p:txBody>
      </p:sp>
      <p:pic>
        <p:nvPicPr>
          <p:cNvPr id="7" name="Inhaltsplatzhalter 3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58212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85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ilf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6838" y="1440000"/>
            <a:ext cx="7200000" cy="3600000"/>
          </a:xfrm>
        </p:spPr>
        <p:txBody>
          <a:bodyPr anchor="t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5" name="Inhaltsplatzhalter 4"/>
          <p:cNvSpPr>
            <a:spLocks noGrp="1" noChangeAspect="1"/>
          </p:cNvSpPr>
          <p:nvPr>
            <p:ph sz="quarter" idx="14"/>
          </p:nvPr>
        </p:nvSpPr>
        <p:spPr>
          <a:xfrm>
            <a:off x="720000" y="5220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726838" y="5220000"/>
            <a:ext cx="6840000" cy="900000"/>
          </a:xfr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4500000" y="720000"/>
            <a:ext cx="90000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 smtClean="0"/>
              <a:t>Hilfe</a:t>
            </a:r>
            <a:endParaRPr lang="de-DE" sz="2800" dirty="0"/>
          </a:p>
        </p:txBody>
      </p:sp>
      <p:pic>
        <p:nvPicPr>
          <p:cNvPr id="8" name="Inhaltsplatzhalter 3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58212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5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oesu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 anchor="t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284000" y="720000"/>
            <a:ext cx="136608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pic>
        <p:nvPicPr>
          <p:cNvPr id="7" name="Inhaltsplatzhalter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46664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8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oesu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6838" y="1440000"/>
            <a:ext cx="7200000" cy="3600000"/>
          </a:xfrm>
        </p:spPr>
        <p:txBody>
          <a:bodyPr anchor="t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720000" y="5220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726838" y="5220000"/>
            <a:ext cx="6840000" cy="900000"/>
          </a:xfr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4284000" y="720000"/>
            <a:ext cx="136608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 smtClean="0"/>
              <a:t>Lösung</a:t>
            </a:r>
            <a:endParaRPr lang="de-DE" sz="2800" dirty="0"/>
          </a:p>
        </p:txBody>
      </p:sp>
      <p:pic>
        <p:nvPicPr>
          <p:cNvPr id="8" name="Inhaltsplatzhalter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46664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46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lbsteinschätz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2664000" y="1440000"/>
            <a:ext cx="4608000" cy="3600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de-DE" b="1" dirty="0" smtClean="0"/>
              <a:t>Ordne</a:t>
            </a:r>
            <a:r>
              <a:rPr lang="de-DE" b="1" baseline="0" dirty="0" smtClean="0"/>
              <a:t> dich gedanklich einem Smiley zu.</a:t>
            </a:r>
            <a:endParaRPr lang="de-DE" b="1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1366838" y="1980000"/>
            <a:ext cx="7199312" cy="720000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1366838" y="4140000"/>
            <a:ext cx="7199312" cy="1980000"/>
          </a:xfrm>
        </p:spPr>
        <p:txBody>
          <a:bodyPr>
            <a:noAutofit/>
          </a:bodyPr>
          <a:lstStyle>
            <a:lvl1pPr marL="180000" indent="-180000">
              <a:buFont typeface="Arial" panose="020B0604020202020204" pitchFamily="34" charset="0"/>
              <a:buChar char="•"/>
              <a:defRPr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0" y="2880000"/>
            <a:ext cx="5262410" cy="108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33324"/>
            <a:ext cx="49366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87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eck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486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512B0DB9-0322-4ED9-940E-5222A7C612B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368425" y="5580000"/>
            <a:ext cx="7199313" cy="54000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7255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Hilf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5" name="Inhaltsplatzhalter 3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30553" y="540000"/>
            <a:ext cx="3104647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83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oe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Inhaltsplatzhalter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25106" y="540000"/>
            <a:ext cx="248877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29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tzt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8460000" cy="2736000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0000" y="3600000"/>
            <a:ext cx="8460000" cy="252000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b="0"/>
            </a:lvl1pPr>
            <a:lvl2pPr algn="l">
              <a:lnSpc>
                <a:spcPct val="100000"/>
              </a:lnSpc>
              <a:spcBef>
                <a:spcPts val="0"/>
              </a:spcBef>
              <a:defRPr sz="1400" b="0"/>
            </a:lvl2pPr>
            <a:lvl3pPr algn="l">
              <a:lnSpc>
                <a:spcPct val="100000"/>
              </a:lnSpc>
              <a:spcBef>
                <a:spcPts val="0"/>
              </a:spcBef>
              <a:defRPr sz="1400" b="0"/>
            </a:lvl3pPr>
            <a:lvl4pPr algn="l">
              <a:lnSpc>
                <a:spcPct val="100000"/>
              </a:lnSpc>
              <a:spcBef>
                <a:spcPts val="0"/>
              </a:spcBef>
              <a:defRPr sz="1400" b="0"/>
            </a:lvl4pPr>
            <a:lvl5pPr algn="l">
              <a:lnSpc>
                <a:spcPct val="100000"/>
              </a:lnSpc>
              <a:spcBef>
                <a:spcPts val="0"/>
              </a:spcBef>
              <a:defRPr sz="1400" b="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16000" y="6444000"/>
            <a:ext cx="2232000" cy="360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512B0DB9-0322-4ED9-940E-5222A7C612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60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468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535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indent="0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>
            <a:noAutofit/>
          </a:bodyPr>
          <a:lstStyle>
            <a:lvl1pPr marL="180000" indent="-180000">
              <a:buFont typeface="Arial" panose="020B0604020202020204" pitchFamily="34" charset="0"/>
              <a:buChar char="•"/>
              <a:defRPr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indent="0">
              <a:defRPr/>
            </a:lvl1pPr>
          </a:lstStyle>
          <a:p>
            <a:fld id="{649AAC7D-4B30-4604-BD35-0C4E56313D0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468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7" name="Inhaltsplatzhalter 7"/>
          <p:cNvSpPr>
            <a:spLocks noGrp="1" noChangeAspect="1"/>
          </p:cNvSpPr>
          <p:nvPr>
            <p:ph sz="quarter" idx="14"/>
          </p:nvPr>
        </p:nvSpPr>
        <p:spPr>
          <a:xfrm>
            <a:off x="432000" y="1512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9" name="Inhaltsplatzhalter 7"/>
          <p:cNvSpPr>
            <a:spLocks noGrp="1"/>
          </p:cNvSpPr>
          <p:nvPr>
            <p:ph sz="quarter" idx="15"/>
          </p:nvPr>
        </p:nvSpPr>
        <p:spPr>
          <a:xfrm>
            <a:off x="432000" y="2628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10" name="Inhaltsplatzhalter 7"/>
          <p:cNvSpPr>
            <a:spLocks noGrp="1" noChangeAspect="1"/>
          </p:cNvSpPr>
          <p:nvPr>
            <p:ph sz="quarter" idx="16"/>
          </p:nvPr>
        </p:nvSpPr>
        <p:spPr>
          <a:xfrm>
            <a:off x="432000" y="3744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11" name="Inhaltsplatzhalter 7"/>
          <p:cNvSpPr>
            <a:spLocks noGrp="1" noChangeAspect="1"/>
          </p:cNvSpPr>
          <p:nvPr>
            <p:ph sz="quarter" idx="17"/>
          </p:nvPr>
        </p:nvSpPr>
        <p:spPr>
          <a:xfrm>
            <a:off x="432000" y="4860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8790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6838" y="1440000"/>
            <a:ext cx="7200000" cy="3600000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468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720000" y="5220000"/>
            <a:ext cx="900000" cy="900000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726838" y="5220000"/>
            <a:ext cx="6840000" cy="900000"/>
          </a:xfrm>
        </p:spPr>
        <p:txBody>
          <a:bodyPr anchor="ctr"/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5781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468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5980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20000" y="648000"/>
            <a:ext cx="8460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000" y="1620000"/>
            <a:ext cx="7200000" cy="36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52000" y="6444000"/>
            <a:ext cx="2232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0DB9-0322-4ED9-940E-5222A7C612B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360000" y="432000"/>
            <a:ext cx="9180000" cy="5940000"/>
          </a:xfrm>
          <a:prstGeom prst="rect">
            <a:avLst/>
          </a:prstGeom>
          <a:noFill/>
          <a:ln w="38100" cap="sq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92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22" r:id="rId2"/>
    <p:sldLayoutId id="2147483691" r:id="rId3"/>
    <p:sldLayoutId id="2147483696" r:id="rId4"/>
    <p:sldLayoutId id="2147483697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8000" y="613324"/>
            <a:ext cx="7200000" cy="72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000" y="1440000"/>
            <a:ext cx="7200000" cy="432000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52000" y="6444000"/>
            <a:ext cx="2232000" cy="36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AC7D-4B30-4604-BD35-0C4E56313D0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360000" y="432000"/>
            <a:ext cx="9180000" cy="5940000"/>
          </a:xfrm>
          <a:prstGeom prst="rect">
            <a:avLst/>
          </a:prstGeom>
          <a:noFill/>
          <a:ln w="38100" cap="sq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 dirty="0"/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1188000" y="1368000"/>
            <a:ext cx="756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97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0" r:id="rId2"/>
    <p:sldLayoutId id="2147483712" r:id="rId3"/>
    <p:sldLayoutId id="2147483713" r:id="rId4"/>
    <p:sldLayoutId id="2147483714" r:id="rId5"/>
    <p:sldLayoutId id="2147483715" r:id="rId6"/>
    <p:sldLayoutId id="2147483717" r:id="rId7"/>
    <p:sldLayoutId id="2147483716" r:id="rId8"/>
    <p:sldLayoutId id="2147483718" r:id="rId9"/>
    <p:sldLayoutId id="2147483719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52000" y="6444000"/>
            <a:ext cx="22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61DB-6A4C-470A-BFE3-24928CEFD38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065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Chemiker als Detektiv</a:t>
            </a:r>
            <a:endParaRPr lang="de-DE" dirty="0"/>
          </a:p>
        </p:txBody>
      </p:sp>
      <p:sp>
        <p:nvSpPr>
          <p:cNvPr id="2" name="Untertite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Reinstoff und Gemisch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Stand </a:t>
            </a:r>
            <a:fld id="{2C4EE87F-0E22-4004-9301-CD8BBFC2931E}" type="datetime1">
              <a:rPr lang="de-DE" smtClean="0"/>
              <a:t>28.08.2018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471" y="1715395"/>
            <a:ext cx="3042887" cy="3240000"/>
          </a:xfrm>
          <a:prstGeom prst="rect">
            <a:avLst/>
          </a:prstGeom>
          <a:effectLst>
            <a:softEdge rad="520700"/>
          </a:effectLst>
        </p:spPr>
      </p:pic>
    </p:spTree>
    <p:extLst>
      <p:ext uri="{BB962C8B-B14F-4D97-AF65-F5344CB8AC3E}">
        <p14:creationId xmlns:p14="http://schemas.microsoft.com/office/powerpoint/2010/main" val="272579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0359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6649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l"/>
            <a:r>
              <a:rPr lang="de-DE" dirty="0" smtClean="0"/>
              <a:t>Du denkst sicher an:</a:t>
            </a:r>
          </a:p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de-DE" dirty="0" smtClean="0"/>
              <a:t>Farbe</a:t>
            </a:r>
          </a:p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de-DE" dirty="0" smtClean="0"/>
              <a:t>Geruch</a:t>
            </a:r>
          </a:p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de-DE" dirty="0" smtClean="0"/>
              <a:t>Konsistenz (also fest, flüssig, glatt, klebrig, kristallin, …)</a:t>
            </a:r>
          </a:p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de-DE" dirty="0" smtClean="0"/>
              <a:t>Wenn Kristalle, dann vielleicht typische Form?</a:t>
            </a:r>
          </a:p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de-DE" dirty="0" smtClean="0"/>
              <a:t>Körnung (grob, fein)</a:t>
            </a:r>
          </a:p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de-DE" dirty="0" smtClean="0"/>
              <a:t>Geschmack (</a:t>
            </a:r>
            <a:r>
              <a:rPr lang="de-DE" dirty="0" smtClean="0">
                <a:solidFill>
                  <a:srgbClr val="FF0000"/>
                </a:solidFill>
              </a:rPr>
              <a:t>nur heute in der Chemie testen!</a:t>
            </a:r>
            <a:r>
              <a:rPr lang="de-DE" dirty="0" smtClean="0"/>
              <a:t>)</a:t>
            </a:r>
          </a:p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de-DE" dirty="0" smtClean="0"/>
              <a:t>…hast du an mehr gedacht? Sehr gut.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472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0120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l"/>
            <a:r>
              <a:rPr lang="de-DE" dirty="0" smtClean="0"/>
              <a:t>Gib zur Analyse der Kristall-Formen jeweils eine Spatelspitze der Stoffe in je ein Uhrglas und untersuche sie mit der Lupe.</a:t>
            </a:r>
          </a:p>
          <a:p>
            <a:pPr algn="l"/>
            <a:endParaRPr lang="de-DE" dirty="0"/>
          </a:p>
          <a:p>
            <a:pPr algn="l"/>
            <a:r>
              <a:rPr lang="de-DE" dirty="0" smtClean="0"/>
              <a:t>Ist die Vergrößerung der Lupe nicht ausreichend, um die Kristall-Formen genau erkennen zu können, steht dir ein Mikroskop zur Verfügung.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14</a:t>
            </a:fld>
            <a:endParaRPr lang="de-DE" dirty="0"/>
          </a:p>
        </p:txBody>
      </p:sp>
      <p:pic>
        <p:nvPicPr>
          <p:cNvPr id="6" name="Inhaltsplatzhalter 12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77131" y="5219700"/>
            <a:ext cx="785712" cy="900113"/>
          </a:xfrm>
          <a:prstGeom prst="rect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Denke daran, deine Beobachtungen im Labor-Tagebuch zu notieren.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1412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6223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l"/>
            <a:r>
              <a:rPr lang="de-DE" dirty="0" smtClean="0"/>
              <a:t>Du hast z. B. Farbe, Aussehen, Geschmack im Labor-Tagebuch notiere.</a:t>
            </a:r>
          </a:p>
          <a:p>
            <a:pPr algn="l"/>
            <a:endParaRPr lang="de-DE" dirty="0"/>
          </a:p>
          <a:p>
            <a:pPr algn="l"/>
            <a:r>
              <a:rPr lang="de-DE" dirty="0" smtClean="0"/>
              <a:t>Kristall-Formen:</a:t>
            </a:r>
          </a:p>
          <a:p>
            <a:pPr algn="l"/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Die Kristalle in Dose 1 sind </a:t>
            </a:r>
            <a:r>
              <a:rPr lang="de-DE" dirty="0" smtClean="0">
                <a:solidFill>
                  <a:schemeClr val="bg2"/>
                </a:solidFill>
              </a:rPr>
              <a:t>kastenförmig</a:t>
            </a:r>
            <a:r>
              <a:rPr lang="de-DE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Die Kristalle in Dose 2 sehen von oben </a:t>
            </a:r>
            <a:r>
              <a:rPr lang="de-DE" dirty="0" smtClean="0">
                <a:solidFill>
                  <a:schemeClr val="bg2"/>
                </a:solidFill>
              </a:rPr>
              <a:t>quadratisch</a:t>
            </a:r>
            <a:r>
              <a:rPr lang="de-DE" dirty="0" smtClean="0"/>
              <a:t> aus.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Die Kristalle in Dose 3 sehen teils </a:t>
            </a:r>
            <a:r>
              <a:rPr lang="de-DE" dirty="0" smtClean="0">
                <a:solidFill>
                  <a:schemeClr val="bg2"/>
                </a:solidFill>
              </a:rPr>
              <a:t>quadratisch</a:t>
            </a:r>
            <a:r>
              <a:rPr lang="de-DE" dirty="0" smtClean="0"/>
              <a:t> teils </a:t>
            </a:r>
            <a:r>
              <a:rPr lang="de-DE" dirty="0" smtClean="0">
                <a:solidFill>
                  <a:schemeClr val="bg2"/>
                </a:solidFill>
              </a:rPr>
              <a:t>kastenförmig</a:t>
            </a:r>
            <a:r>
              <a:rPr lang="de-DE" dirty="0" smtClean="0"/>
              <a:t> aus.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6599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2 von 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Der erste Versuch, Stoffe zu beschreiben, ist der, zu beobachten, indem man seine Sinne einsetzt: erst die Fern-Sinne Sehen, Riechen, dann unter Umständen und sehr, sehr vorsichtig die Nah-Sinne Fühlen und Schmecken.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Häufig kann man zusätzlich wichtige Rückschlüsse ziehen, wenn man unbekannte Stoff erhitzt. Dazu stehen dir Teelicht und Alu-Folie zur Verfügung. Alu-Folie kannst du der Länge nach zu einer Rinne falten.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chemeClr val="tx2"/>
                </a:solidFill>
              </a:rPr>
              <a:t>Erhitze wenig von den drei Stoffen einzeln über der Teelicht-Flamme.</a:t>
            </a:r>
          </a:p>
          <a:p>
            <a:pPr marL="0" indent="0">
              <a:buNone/>
            </a:pPr>
            <a:endParaRPr lang="de-DE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tx2"/>
                </a:solidFill>
              </a:rPr>
              <a:t>Notiere deine Beobachtungen im Labor-Tagebuch.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pPr/>
              <a:t>17</a:t>
            </a:fld>
            <a:endParaRPr lang="de-DE" dirty="0"/>
          </a:p>
        </p:txBody>
      </p:sp>
      <p:pic>
        <p:nvPicPr>
          <p:cNvPr id="11" name="Inhaltsplatzhalter 2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2" name="Inhaltsplatzhalter 12"/>
          <p:cNvPicPr>
            <a:picLocks noGrp="1" noChangeAspect="1"/>
          </p:cNvPicPr>
          <p:nvPr>
            <p:ph sz="quarter" idx="17"/>
          </p:nvPr>
        </p:nvPicPr>
        <p:blipFill>
          <a:blip r:embed="rId3"/>
          <a:stretch>
            <a:fillRect/>
          </a:stretch>
        </p:blipFill>
        <p:spPr>
          <a:xfrm>
            <a:off x="489001" y="5133658"/>
            <a:ext cx="785711" cy="900112"/>
          </a:xfrm>
          <a:prstGeom prst="rect">
            <a:avLst/>
          </a:prstGeom>
        </p:spPr>
      </p:pic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6" name="Inhaltsplatzhalter 14"/>
          <p:cNvPicPr>
            <a:picLocks noGrp="1" noChangeAspect="1"/>
          </p:cNvPicPr>
          <p:nvPr>
            <p:ph sz="quarter" idx="16"/>
          </p:nvPr>
        </p:nvPicPr>
        <p:blipFill>
          <a:blip r:embed="rId4"/>
          <a:stretch>
            <a:fillRect/>
          </a:stretch>
        </p:blipFill>
        <p:spPr>
          <a:xfrm>
            <a:off x="431800" y="4244836"/>
            <a:ext cx="900113" cy="811490"/>
          </a:xfrm>
          <a:prstGeom prst="rect">
            <a:avLst/>
          </a:prstGeom>
        </p:spPr>
      </p:pic>
      <p:pic>
        <p:nvPicPr>
          <p:cNvPr id="13" name="Inhaltsplatzhalter 26"/>
          <p:cNvPicPr>
            <a:picLocks noGrp="1" noChangeAspect="1"/>
          </p:cNvPicPr>
          <p:nvPr>
            <p:ph sz="quarter" idx="13"/>
          </p:nvPr>
        </p:nvPicPr>
        <p:blipFill>
          <a:blip r:embed="rId5"/>
          <a:stretch>
            <a:fillRect/>
          </a:stretch>
        </p:blipFill>
        <p:spPr>
          <a:xfrm>
            <a:off x="634565" y="468313"/>
            <a:ext cx="494582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260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5745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26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1032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l"/>
            <a:r>
              <a:rPr lang="de-DE" dirty="0" smtClean="0"/>
              <a:t>Du kannst die Alu-Folie hinten mit den Fingern anfassen – sie wird nicht heiß.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20</a:t>
            </a:fld>
            <a:endParaRPr lang="de-DE" dirty="0"/>
          </a:p>
        </p:txBody>
      </p:sp>
      <p:pic>
        <p:nvPicPr>
          <p:cNvPr id="7" name="Inhaltsplatzhalter 2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Schau genau hin: ergibt sich eine Veränderung?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0331" y="2528047"/>
            <a:ext cx="3377359" cy="234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03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846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b="1" dirty="0" smtClean="0"/>
              <a:t>Probe 1</a:t>
            </a:r>
            <a:r>
              <a:rPr lang="de-DE" dirty="0" smtClean="0"/>
              <a:t> schmilzt und wird braun.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Die Kristalle von </a:t>
            </a:r>
            <a:r>
              <a:rPr lang="de-DE" b="1" dirty="0" smtClean="0"/>
              <a:t>Probe 2</a:t>
            </a:r>
            <a:r>
              <a:rPr lang="de-DE" dirty="0" smtClean="0"/>
              <a:t> „springen“ und bleiben „weiß“ bzw. farblos.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b="1" dirty="0" smtClean="0"/>
              <a:t>Probe 3</a:t>
            </a:r>
            <a:r>
              <a:rPr lang="de-DE" dirty="0" smtClean="0"/>
              <a:t> kann nicht exakt beschrieben werden: an manchen Stellen wird sie braun, an anderen „springen“ die Kristalle.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2790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sollte bleiben: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Font typeface="+mj-lt"/>
              <a:buAutoNum type="arabicPeriod"/>
            </a:pPr>
            <a:r>
              <a:rPr lang="de-DE" dirty="0" smtClean="0"/>
              <a:t>Die Proben 1 und 2 zeigen klare, eindeutige Eigenschaften. Solche Stoffe nennt man Reinstoffe – die Eigenschaften sind für den Stoff typisch.</a:t>
            </a:r>
          </a:p>
          <a:p>
            <a:pPr marL="363538" indent="-363538">
              <a:buFont typeface="+mj-lt"/>
              <a:buAutoNum type="arabicPeriod"/>
            </a:pPr>
            <a:endParaRPr lang="de-DE" dirty="0"/>
          </a:p>
          <a:p>
            <a:pPr marL="363538" indent="-363538">
              <a:buFont typeface="+mj-lt"/>
              <a:buAutoNum type="arabicPeriod"/>
            </a:pPr>
            <a:r>
              <a:rPr lang="de-DE" dirty="0" smtClean="0"/>
              <a:t>Probe 3 zeigt unklare Eigenschaften. Die Vermutung liegt nahe, dass es sich um ein Gemisch handelt. Gemische haben keine typischen Eigenschaften, da diese vom Mischungsverhältnis der beteiligten Stoffe abhängen.</a:t>
            </a:r>
          </a:p>
          <a:p>
            <a:pPr marL="363538" indent="-363538">
              <a:buFont typeface="+mj-lt"/>
              <a:buAutoNum type="arabicPeriod"/>
            </a:pPr>
            <a:endParaRPr lang="de-DE" dirty="0"/>
          </a:p>
          <a:p>
            <a:pPr marL="363538" indent="-363538">
              <a:buFont typeface="+mj-lt"/>
              <a:buAutoNum type="arabicPeriod"/>
            </a:pPr>
            <a:r>
              <a:rPr lang="de-DE" dirty="0" smtClean="0"/>
              <a:t>Bevor man einen Stoff charakterisieren kann, muss er gereinigt werden, bis er ein Reinstoff ist.</a:t>
            </a:r>
          </a:p>
          <a:p>
            <a:pPr marL="363538" indent="-363538">
              <a:buFont typeface="+mj-lt"/>
              <a:buAutoNum type="arabicPeriod"/>
            </a:pPr>
            <a:endParaRPr lang="de-DE" dirty="0"/>
          </a:p>
          <a:p>
            <a:r>
              <a:rPr lang="de-DE" dirty="0" smtClean="0"/>
              <a:t>Verfahren dafür lernst du in anderen Kisten kennen.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23</a:t>
            </a:fld>
            <a:endParaRPr lang="de-DE" dirty="0"/>
          </a:p>
        </p:txBody>
      </p:sp>
      <p:pic>
        <p:nvPicPr>
          <p:cNvPr id="6" name="Inhaltsplatzhalter 10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4682" y="468313"/>
            <a:ext cx="534349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24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2739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waren die Proben 1, 2,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Durch Schmecken hast du es schon vermutet:</a:t>
            </a:r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 smtClean="0"/>
              <a:t>Probe 1</a:t>
            </a:r>
            <a:r>
              <a:rPr lang="de-DE" dirty="0" smtClean="0"/>
              <a:t> war (Haushalts-)Zucker. Er schmilzt und karamellisiert in der Hitze.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 smtClean="0"/>
              <a:t>Probe 2</a:t>
            </a:r>
            <a:r>
              <a:rPr lang="de-DE" dirty="0" smtClean="0"/>
              <a:t> war Kochsalz. In den Kristallen sind winzige Wasser-Bläschen eingeschlossen, die beim Erhitzen verdampfen und den Kristall zerreißen.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 smtClean="0"/>
              <a:t>Probe 3</a:t>
            </a:r>
            <a:r>
              <a:rPr lang="de-DE" dirty="0" smtClean="0"/>
              <a:t> war ein Gemisch aus Zucker und Salz.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25</a:t>
            </a:fld>
            <a:endParaRPr lang="de-DE" dirty="0"/>
          </a:p>
        </p:txBody>
      </p:sp>
      <p:pic>
        <p:nvPicPr>
          <p:cNvPr id="6" name="Inhaltsplatzhalter 10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4682" y="468313"/>
            <a:ext cx="534349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527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Einen Chemiker braucht man also…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…damit er unbekannt Stoffe analysiert. Im Tütchen waren Zucker-Reste, sie haben sich beim Test wie Probe 1 verhalten. Die Bonbons daraus waren schon aufgegessen ;)</a:t>
            </a:r>
          </a:p>
          <a:p>
            <a:endParaRPr lang="de-DE" dirty="0"/>
          </a:p>
          <a:p>
            <a:r>
              <a:rPr lang="de-DE" dirty="0" smtClean="0"/>
              <a:t>Ein Chemiker weiß,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wann er sich auf Eigenschaften verlassen kann (bei Reinstoffen),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wann er erst Stoffe trennen muss, bevor er sie charakterisieren kann (bei Gemischen) 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er weiß, wie er sich vor gefährlichen Stoffen schützen kann.</a:t>
            </a:r>
          </a:p>
          <a:p>
            <a:endParaRPr lang="de-DE" dirty="0"/>
          </a:p>
          <a:p>
            <a:r>
              <a:rPr lang="de-DE" dirty="0" smtClean="0"/>
              <a:t>Das bedeutet: </a:t>
            </a:r>
            <a:r>
              <a:rPr lang="de-DE" b="1" dirty="0" smtClean="0">
                <a:solidFill>
                  <a:schemeClr val="accent1"/>
                </a:solidFill>
              </a:rPr>
              <a:t>nur heute durfte geschmeckt werden, in Zukunft nur nach ausdrücklicher Erlaubnis des Lehrers.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27</a:t>
            </a:fld>
            <a:endParaRPr lang="de-DE" dirty="0"/>
          </a:p>
        </p:txBody>
      </p:sp>
      <p:pic>
        <p:nvPicPr>
          <p:cNvPr id="7" name="Inhaltsplatzhalter 3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87397" y="468313"/>
            <a:ext cx="388919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99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05475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Teste dich selber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Font typeface="+mj-lt"/>
              <a:buAutoNum type="arabicPeriod"/>
            </a:pPr>
            <a:r>
              <a:rPr lang="de-DE" dirty="0" smtClean="0">
                <a:solidFill>
                  <a:schemeClr val="tx2"/>
                </a:solidFill>
              </a:rPr>
              <a:t>Entscheide, ob es sich bei folgender Probe um einen Reinstoff oder ein Gemisch handelt.</a:t>
            </a:r>
          </a:p>
          <a:p>
            <a:pPr marL="363538" indent="-363538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363538" indent="-363538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363538" indent="-363538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363538" indent="-363538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363538" indent="-363538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363538" indent="-363538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363538" indent="-363538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363538" indent="-363538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363538" indent="-363538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363538" indent="-363538">
              <a:buFont typeface="+mj-lt"/>
              <a:buAutoNum type="arabicPeriod"/>
            </a:pPr>
            <a:endParaRPr lang="de-DE" dirty="0" smtClean="0">
              <a:solidFill>
                <a:schemeClr val="tx2"/>
              </a:solidFill>
            </a:endParaRPr>
          </a:p>
          <a:p>
            <a:pPr marL="363538" indent="-363538">
              <a:buFont typeface="+mj-lt"/>
              <a:buAutoNum type="arabicPeriod"/>
            </a:pPr>
            <a:r>
              <a:rPr lang="de-DE" dirty="0" smtClean="0">
                <a:solidFill>
                  <a:schemeClr val="tx2"/>
                </a:solidFill>
              </a:rPr>
              <a:t>Notiere, welche weiteren Tests du unternehmen könntest, um ganz sicher zu sein.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pPr/>
              <a:t>29</a:t>
            </a:fld>
            <a:endParaRPr lang="de-DE" dirty="0"/>
          </a:p>
        </p:txBody>
      </p:sp>
      <p:pic>
        <p:nvPicPr>
          <p:cNvPr id="11" name="Inhaltsplatzhalter 12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489000" y="1511300"/>
            <a:ext cx="785712" cy="900113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3" name="Inhaltsplatzhalt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651" y="2435669"/>
            <a:ext cx="4319016" cy="2429256"/>
          </a:xfrm>
          <a:prstGeom prst="rect">
            <a:avLst/>
          </a:prstGeom>
        </p:spPr>
      </p:pic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4" name="Inhaltsplatzhalter 12"/>
          <p:cNvPicPr>
            <a:picLocks noGrp="1" noChangeAspect="1"/>
          </p:cNvPicPr>
          <p:nvPr>
            <p:ph sz="quarter" idx="17"/>
          </p:nvPr>
        </p:nvPicPr>
        <p:blipFill>
          <a:blip r:embed="rId2"/>
          <a:stretch>
            <a:fillRect/>
          </a:stretch>
        </p:blipFill>
        <p:spPr>
          <a:xfrm>
            <a:off x="489001" y="4945063"/>
            <a:ext cx="785711" cy="900112"/>
          </a:xfrm>
          <a:prstGeom prst="rect">
            <a:avLst/>
          </a:prstGeom>
        </p:spPr>
      </p:pic>
      <p:pic>
        <p:nvPicPr>
          <p:cNvPr id="12" name="Inhaltsplatzhalter 38"/>
          <p:cNvPicPr>
            <a:picLocks noGrp="1" noChangeAspect="1"/>
          </p:cNvPicPr>
          <p:nvPr>
            <p:ph sz="quarter" idx="13"/>
          </p:nvPr>
        </p:nvPicPr>
        <p:blipFill>
          <a:blip r:embed="rId4"/>
          <a:stretch>
            <a:fillRect/>
          </a:stretch>
        </p:blipFill>
        <p:spPr>
          <a:xfrm>
            <a:off x="636920" y="468313"/>
            <a:ext cx="489872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3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Wozu braucht man Chemiker?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Chemiker können neue Stoffe machen.</a:t>
            </a:r>
          </a:p>
          <a:p>
            <a:endParaRPr lang="de-DE" dirty="0"/>
          </a:p>
          <a:p>
            <a:r>
              <a:rPr lang="de-DE" dirty="0" smtClean="0"/>
              <a:t>Stell dir aber folgenden Fall vor: du findest eine Plastik-Tütchen mit weiß aussehenden, winzigen Kristallen auf dem Schulhof. Wer könnte herausfinden, ob es sich um einen gefährlichen Stoff (z. B. Rauschgift) oder um harmlosen Zucker handelt?</a:t>
            </a:r>
          </a:p>
          <a:p>
            <a:endParaRPr lang="de-DE" dirty="0"/>
          </a:p>
          <a:p>
            <a:r>
              <a:rPr lang="de-DE" dirty="0" smtClean="0"/>
              <a:t>Richtig, ein Chemiker, also ein Chemie-Lehrer, oder du selber, wenn du etwas erfahrener bist.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3</a:t>
            </a:fld>
            <a:endParaRPr lang="de-DE" dirty="0"/>
          </a:p>
        </p:txBody>
      </p:sp>
      <p:pic>
        <p:nvPicPr>
          <p:cNvPr id="6" name="Inhaltsplatzhalter 6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0310" y="468313"/>
            <a:ext cx="543092" cy="900112"/>
          </a:xfrm>
          <a:prstGeom prst="rect">
            <a:avLst/>
          </a:prstGeom>
        </p:spPr>
      </p:pic>
      <p:pic>
        <p:nvPicPr>
          <p:cNvPr id="7" name="Inhaltsplatzhalter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388" y="4402125"/>
            <a:ext cx="978612" cy="183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4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6378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96322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63538" indent="-363538" algn="l">
              <a:buFont typeface="+mj-lt"/>
              <a:buAutoNum type="arabicPeriod"/>
            </a:pPr>
            <a:r>
              <a:rPr lang="de-DE" dirty="0" smtClean="0"/>
              <a:t>Im Bild ist ein Gemisch zu sehen – man erkennt zwei verschiedenen Kristall-Formen: eher „rechteckige“ (kastenförmig) und solche, die eher rund sind.</a:t>
            </a:r>
          </a:p>
          <a:p>
            <a:pPr marL="363538" indent="-363538" algn="l">
              <a:buFont typeface="+mj-lt"/>
              <a:buAutoNum type="arabicPeriod"/>
            </a:pPr>
            <a:endParaRPr lang="de-DE" dirty="0"/>
          </a:p>
          <a:p>
            <a:pPr marL="363538" indent="-363538" algn="l">
              <a:buFont typeface="+mj-lt"/>
              <a:buAutoNum type="arabicPeriod"/>
            </a:pPr>
            <a:r>
              <a:rPr lang="de-DE" dirty="0" smtClean="0"/>
              <a:t>Man könnte noch z. B</a:t>
            </a:r>
          </a:p>
          <a:p>
            <a:pPr marL="538163" indent="-363538" algn="l">
              <a:buFont typeface="Arial" panose="020B0604020202020204" pitchFamily="34" charset="0"/>
              <a:buChar char="•"/>
            </a:pPr>
            <a:r>
              <a:rPr lang="de-DE" dirty="0" smtClean="0"/>
              <a:t>erhitzen,</a:t>
            </a:r>
          </a:p>
          <a:p>
            <a:pPr marL="538163" indent="-363538" algn="l">
              <a:buFont typeface="Arial" panose="020B0604020202020204" pitchFamily="34" charset="0"/>
              <a:buChar char="•"/>
            </a:pPr>
            <a:r>
              <a:rPr lang="de-DE" dirty="0" smtClean="0"/>
              <a:t>riechen und</a:t>
            </a:r>
          </a:p>
          <a:p>
            <a:pPr marL="538163" indent="-363538" algn="l">
              <a:buFont typeface="Arial" panose="020B0604020202020204" pitchFamily="34" charset="0"/>
              <a:buChar char="•"/>
            </a:pPr>
            <a:r>
              <a:rPr lang="de-DE" dirty="0" smtClean="0"/>
              <a:t>nach Erlaubnis durch den Lehrer schmecken (in diesem Fall würde er es nicht erlauben).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0224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Selbsteinschätzung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pPr/>
              <a:t>33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Wie sicher kannst du beschreiben, woran man einen Reinstoff von einem Gemisch unterscheiden kann?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Hast du ein grünes Smiley gewählt, freu dich, alles perfekt.</a:t>
            </a:r>
          </a:p>
          <a:p>
            <a:r>
              <a:rPr lang="de-DE" dirty="0"/>
              <a:t>Hast du ein gelbes Smiley gewählt, geh nochmals die Aufgabe, die Zusammenfassung und die Lösung durch.</a:t>
            </a:r>
          </a:p>
          <a:p>
            <a:r>
              <a:rPr lang="de-DE" dirty="0"/>
              <a:t>Hast du ein rotes Smiley gewählt, frag den Betreuer bzw. Lehrer nach einem Rat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9624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52070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Stoffe von den Uhrgläsern in den Restmüll entsorgen.</a:t>
            </a:r>
          </a:p>
          <a:p>
            <a:endParaRPr lang="de-DE" dirty="0"/>
          </a:p>
          <a:p>
            <a:r>
              <a:rPr lang="de-DE" dirty="0" smtClean="0"/>
              <a:t>Die Alu-Folie im Wertstoff-Behälter sammeln.</a:t>
            </a:r>
          </a:p>
          <a:p>
            <a:endParaRPr lang="de-DE" dirty="0"/>
          </a:p>
          <a:p>
            <a:r>
              <a:rPr lang="de-DE" dirty="0" smtClean="0"/>
              <a:t>Spatel und Uhrgläser unter fließendem Wasser reinigen und mit Papier-Tüchern trocknen, anschließend wieder in die Kiste zurücklegen.</a:t>
            </a:r>
          </a:p>
          <a:p>
            <a:endParaRPr lang="de-DE" dirty="0" smtClean="0"/>
          </a:p>
          <a:p>
            <a:r>
              <a:rPr lang="de-DE" dirty="0" smtClean="0"/>
              <a:t>Sollten bei deinem Versuch die Proben leer geworden sein, bitte deinen Lehrer diese wieder aufzufüllen.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23124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28223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Diese Anleitung wurde gefertigt von</a:t>
            </a:r>
            <a:br>
              <a:rPr lang="de-DE" dirty="0"/>
            </a:br>
            <a:r>
              <a:rPr lang="de-DE" b="1" dirty="0" smtClean="0"/>
              <a:t>Janina Söllner.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Im Rahmen der Arbeit zur </a:t>
            </a:r>
            <a:r>
              <a:rPr lang="de-DE" b="1" dirty="0"/>
              <a:t>Zulassung zum Ersten Staatsexamen,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gefertigt in der Abteilung für Didaktik der Chemie</a:t>
            </a:r>
            <a:br>
              <a:rPr lang="de-DE" dirty="0"/>
            </a:br>
            <a:r>
              <a:rPr lang="de-DE" dirty="0"/>
              <a:t>an der Universität Bayreuth.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/>
              <a:t>Quellen</a:t>
            </a:r>
            <a:r>
              <a:rPr lang="de-DE" dirty="0"/>
              <a:t>:</a:t>
            </a:r>
          </a:p>
          <a:p>
            <a:r>
              <a:rPr lang="en-GB" dirty="0">
                <a:latin typeface="Arial" charset="0"/>
                <a:cs typeface="Times New Roman" charset="0"/>
              </a:rPr>
              <a:t>http://daten.didaktikchemie.uni-bayreuth.de/s_didaktik/stoffe/00_kristallin.htm, Stand 04.10.2010</a:t>
            </a:r>
            <a:r>
              <a:rPr lang="de-DE" dirty="0" smtClean="0">
                <a:latin typeface="Arial" charset="0"/>
              </a:rPr>
              <a:t>.</a:t>
            </a:r>
            <a:endParaRPr lang="de-DE" u="sng" dirty="0" smtClean="0"/>
          </a:p>
          <a:p>
            <a:endParaRPr lang="de-DE" u="sng" dirty="0" smtClean="0"/>
          </a:p>
          <a:p>
            <a:r>
              <a:rPr lang="de-DE" u="sng" dirty="0" smtClean="0"/>
              <a:t>Bildquellen</a:t>
            </a:r>
            <a:r>
              <a:rPr lang="de-DE" dirty="0"/>
              <a:t>:</a:t>
            </a:r>
          </a:p>
          <a:p>
            <a:r>
              <a:rPr lang="de-DE" dirty="0" smtClean="0"/>
              <a:t>Alle </a:t>
            </a:r>
            <a:r>
              <a:rPr lang="de-DE" dirty="0"/>
              <a:t>Bilder und Graphiken wurden in der Abteilung Didaktik der Chemie, Universität Bayreuth erstellt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pPr/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546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077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Mit dieser Kiste kannst du…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de-DE" dirty="0" smtClean="0"/>
              <a:t>…die ersten Erfahrungen sammeln, wie man Eigenschaften von Stoffen beschreiben kann.</a:t>
            </a:r>
          </a:p>
          <a:p>
            <a:endParaRPr lang="de-DE" dirty="0"/>
          </a:p>
          <a:p>
            <a:r>
              <a:rPr lang="de-DE" dirty="0" smtClean="0"/>
              <a:t>Gleichzeitig lernst du auch eine Sicherheitsregel kennen, die dich vor gefährlichen Stoffen schützen kann.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5</a:t>
            </a:fld>
            <a:endParaRPr lang="de-DE" dirty="0"/>
          </a:p>
        </p:txBody>
      </p:sp>
      <p:pic>
        <p:nvPicPr>
          <p:cNvPr id="6" name="Inhaltsplatzhalter 1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31800" y="475991"/>
            <a:ext cx="900113" cy="88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66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604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 musst nur…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Kerzen oder Teelichter sicher anzünden und ausmachen können.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ein Mikroskop (Auflicht-Technik) bedienen können.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wissenschaftlich Notizen machen können („protokollieren“).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15" name="Inhaltsplatzhalter 17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76537" y="468313"/>
            <a:ext cx="810639" cy="900112"/>
          </a:xfrm>
          <a:prstGeom prst="rect">
            <a:avLst/>
          </a:prstGeom>
        </p:spPr>
      </p:pic>
      <p:pic>
        <p:nvPicPr>
          <p:cNvPr id="11" name="Inhaltsplatzhalter 13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31800" y="1697122"/>
            <a:ext cx="900113" cy="528469"/>
          </a:xfrm>
          <a:prstGeom prst="rect">
            <a:avLst/>
          </a:prstGeom>
        </p:spPr>
      </p:pic>
      <p:pic>
        <p:nvPicPr>
          <p:cNvPr id="12" name="Inhaltsplatzhalter 16"/>
          <p:cNvPicPr>
            <a:picLocks noGrp="1" noChangeAspect="1"/>
          </p:cNvPicPr>
          <p:nvPr>
            <p:ph sz="quarter" idx="15"/>
          </p:nvPr>
        </p:nvPicPr>
        <p:blipFill>
          <a:blip r:embed="rId4"/>
          <a:stretch>
            <a:fillRect/>
          </a:stretch>
        </p:blipFill>
        <p:spPr>
          <a:xfrm>
            <a:off x="574075" y="2627313"/>
            <a:ext cx="615563" cy="900112"/>
          </a:xfrm>
          <a:prstGeom prst="rect">
            <a:avLst/>
          </a:prstGeom>
        </p:spPr>
      </p:pic>
      <p:pic>
        <p:nvPicPr>
          <p:cNvPr id="13" name="Inhaltsplatzhalter 12"/>
          <p:cNvPicPr>
            <a:picLocks noGrp="1" noChangeAspect="1"/>
          </p:cNvPicPr>
          <p:nvPr>
            <p:ph sz="quarter" idx="16"/>
          </p:nvPr>
        </p:nvPicPr>
        <p:blipFill>
          <a:blip r:embed="rId5"/>
          <a:stretch>
            <a:fillRect/>
          </a:stretch>
        </p:blipFill>
        <p:spPr>
          <a:xfrm>
            <a:off x="489000" y="3743325"/>
            <a:ext cx="785712" cy="900113"/>
          </a:xfrm>
          <a:prstGeom prst="rect">
            <a:avLst/>
          </a:prstGeom>
        </p:spPr>
      </p:pic>
      <p:sp>
        <p:nvSpPr>
          <p:cNvPr id="6" name="Inhaltsplatzhalter 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349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156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1 von 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Heute arbeitest du vielleicht erstmals als Chemiker.</a:t>
            </a:r>
          </a:p>
          <a:p>
            <a:r>
              <a:rPr lang="de-DE" dirty="0" smtClean="0"/>
              <a:t>Deshalb gehört es zu deinen Aufgaben, Eigenschaften von unbekannten Stoffen zu untersuchen. Diese findest du in den Gläsern 1, 2 und 3.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9</a:t>
            </a:fld>
            <a:endParaRPr lang="de-DE" dirty="0"/>
          </a:p>
        </p:txBody>
      </p:sp>
      <p:pic>
        <p:nvPicPr>
          <p:cNvPr id="8" name="Inhaltsplatzhalter 12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87610" y="468313"/>
            <a:ext cx="388493" cy="900112"/>
          </a:xfrm>
          <a:prstGeom prst="rect">
            <a:avLst/>
          </a:prstGeom>
        </p:spPr>
      </p:pic>
      <p:pic>
        <p:nvPicPr>
          <p:cNvPr id="10" name="Inhaltsplatzhalter 12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777131" y="5219700"/>
            <a:ext cx="785712" cy="900113"/>
          </a:xfrm>
          <a:prstGeom prst="rect">
            <a:avLst/>
          </a:prstGeom>
        </p:spPr>
      </p:pic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Überlege, WAS man untersuchen könnte und notiere deine Ergebnisse im Labor-Tagebuch. </a:t>
            </a:r>
            <a:r>
              <a:rPr lang="de-DE" b="1" dirty="0" smtClean="0">
                <a:solidFill>
                  <a:srgbClr val="FF0000"/>
                </a:solidFill>
              </a:rPr>
              <a:t>Hinweis</a:t>
            </a:r>
            <a:r>
              <a:rPr lang="de-DE" dirty="0" smtClean="0">
                <a:solidFill>
                  <a:srgbClr val="FF0000"/>
                </a:solidFill>
              </a:rPr>
              <a:t>: Heute darfst du die Stoffe ausnahmsweise auch probieren.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9" name="Inhaltsplatzhalter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3391" y="3130553"/>
            <a:ext cx="3600000" cy="132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44094"/>
      </p:ext>
    </p:extLst>
  </p:cSld>
  <p:clrMapOvr>
    <a:masterClrMapping/>
  </p:clrMapOvr>
</p:sld>
</file>

<file path=ppt/theme/theme1.xml><?xml version="1.0" encoding="utf-8"?>
<a:theme xmlns:a="http://schemas.openxmlformats.org/drawingml/2006/main" name="1_Titel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Aufgabe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Rueckseite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1062</Words>
  <Application>Microsoft Office PowerPoint</Application>
  <PresentationFormat>A4-Papier (210 x 297 mm)</PresentationFormat>
  <Paragraphs>160</Paragraphs>
  <Slides>37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37</vt:i4>
      </vt:variant>
    </vt:vector>
  </HeadingPairs>
  <TitlesOfParts>
    <vt:vector size="43" baseType="lpstr">
      <vt:lpstr>Arial</vt:lpstr>
      <vt:lpstr>Calibri</vt:lpstr>
      <vt:lpstr>Times New Roman</vt:lpstr>
      <vt:lpstr>1_Titel</vt:lpstr>
      <vt:lpstr>2_Aufgaben</vt:lpstr>
      <vt:lpstr>3_Rueckseiten</vt:lpstr>
      <vt:lpstr>Der Chemiker als Detektiv</vt:lpstr>
      <vt:lpstr>PowerPoint-Präsentation</vt:lpstr>
      <vt:lpstr>Wozu braucht man Chemiker?</vt:lpstr>
      <vt:lpstr>PowerPoint-Präsentation</vt:lpstr>
      <vt:lpstr>Mit dieser Kiste kannst du…</vt:lpstr>
      <vt:lpstr>PowerPoint-Präsentation</vt:lpstr>
      <vt:lpstr>Du musst nur…</vt:lpstr>
      <vt:lpstr>PowerPoint-Präsentation</vt:lpstr>
      <vt:lpstr>Aufgabe 1 von 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Aufgabe 2 von 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Das sollte bleiben:</vt:lpstr>
      <vt:lpstr>PowerPoint-Präsentation</vt:lpstr>
      <vt:lpstr>Das waren die Proben 1, 2, 3</vt:lpstr>
      <vt:lpstr>PowerPoint-Präsentation</vt:lpstr>
      <vt:lpstr>Einen Chemiker braucht man also…</vt:lpstr>
      <vt:lpstr>PowerPoint-Präsentation</vt:lpstr>
      <vt:lpstr>Teste dich selber</vt:lpstr>
      <vt:lpstr>PowerPoint-Präsentation</vt:lpstr>
      <vt:lpstr>PowerPoint-Präsentation</vt:lpstr>
      <vt:lpstr>PowerPoint-Präsentation</vt:lpstr>
      <vt:lpstr>Selbsteinschätzung</vt:lpstr>
      <vt:lpstr>PowerPoint-Präsentation</vt:lpstr>
      <vt:lpstr>PowerPoint-Präsentation</vt:lpstr>
      <vt:lpstr>PowerPoint-Präsentation</vt:lpstr>
      <vt:lpstr>Diese Anleitung wurde gefertigt von Janina Söllner. Im Rahmen der Arbeit zur Zulassung zum Ersten Staatsexamen, gefertigt in der Abteilung für Didaktik der Chemie an der Universität Bayreuth.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109</cp:revision>
  <cp:lastPrinted>2017-06-26T07:35:41Z</cp:lastPrinted>
  <dcterms:created xsi:type="dcterms:W3CDTF">2016-04-13T08:36:10Z</dcterms:created>
  <dcterms:modified xsi:type="dcterms:W3CDTF">2018-08-28T06:08:07Z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