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showGuides="1">
      <p:cViewPr varScale="1">
        <p:scale>
          <a:sx n="111" d="100"/>
          <a:sy n="111" d="100"/>
        </p:scale>
        <p:origin x="1020"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27.08.2018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Lehrerinformation </a:t>
            </a:r>
            <a:r>
              <a:rPr lang="de-DE" sz="2000" dirty="0" smtClean="0"/>
              <a:t>(Meine Kleider </a:t>
            </a:r>
            <a:r>
              <a:rPr lang="de-DE" sz="2000" dirty="0"/>
              <a:t>- </a:t>
            </a:r>
            <a:r>
              <a:rPr lang="de-DE" sz="2000" dirty="0" smtClean="0"/>
              <a:t>Was hab‘ ich auf der Haut?)</a:t>
            </a:r>
            <a:r>
              <a:rPr lang="de-DE" dirty="0" smtClean="0"/>
              <a:t/>
            </a:r>
            <a:br>
              <a:rPr lang="de-DE" dirty="0" smtClean="0"/>
            </a:br>
            <a:r>
              <a:rPr lang="de-DE" sz="1400" dirty="0" smtClean="0"/>
              <a:t>Stand </a:t>
            </a:r>
            <a:fld id="{2FAD70F3-1A20-4818-829C-A048FBEF5EA1}" type="datetime1">
              <a:rPr lang="de-DE" sz="1400" smtClean="0"/>
              <a:t>27.08.2018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435788889"/>
              </p:ext>
            </p:extLst>
          </p:nvPr>
        </p:nvGraphicFramePr>
        <p:xfrm>
          <a:off x="481005" y="1654175"/>
          <a:ext cx="8986846" cy="500380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r>
                        <a:rPr lang="de-DE" sz="1400" dirty="0" err="1" smtClean="0">
                          <a:solidFill>
                            <a:schemeClr val="tx1"/>
                          </a:solidFill>
                        </a:rPr>
                        <a:t>Lehrziel</a:t>
                      </a:r>
                      <a:r>
                        <a:rPr lang="de-DE" sz="1400" dirty="0" smtClean="0">
                          <a:solidFill>
                            <a:schemeClr val="tx1"/>
                          </a:solidFill>
                        </a:rPr>
                        <a:t>:</a:t>
                      </a:r>
                      <a:r>
                        <a:rPr lang="de-DE" sz="1400" b="0" dirty="0" smtClean="0">
                          <a:solidFill>
                            <a:schemeClr val="tx1"/>
                          </a:solidFill>
                        </a:rPr>
                        <a:t> Identifizierung von Stoffen (hier: Gewebe) anhand von </a:t>
                      </a:r>
                      <a:r>
                        <a:rPr lang="de-DE" sz="1400" b="1" dirty="0" smtClean="0">
                          <a:solidFill>
                            <a:schemeClr val="tx1"/>
                          </a:solidFill>
                        </a:rPr>
                        <a:t>typischen Eigenschaften</a:t>
                      </a:r>
                      <a:r>
                        <a:rPr lang="de-DE" sz="1400" b="1" baseline="0" dirty="0" smtClean="0">
                          <a:solidFill>
                            <a:schemeClr val="tx1"/>
                          </a:solidFill>
                        </a:rPr>
                        <a:t> </a:t>
                      </a:r>
                      <a:r>
                        <a:rPr lang="de-DE" sz="1400" b="0" baseline="0" dirty="0" smtClean="0">
                          <a:solidFill>
                            <a:schemeClr val="tx1"/>
                          </a:solidFill>
                        </a:rPr>
                        <a:t>(Wolle als Protein, Baumwolle als das Polysaccharid Cellulose).</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r>
                        <a:rPr lang="de-DE" sz="1400" b="1" dirty="0" smtClean="0">
                          <a:solidFill>
                            <a:schemeClr val="tx1"/>
                          </a:solidFill>
                        </a:rPr>
                        <a:t>Vorkenntnisse:</a:t>
                      </a:r>
                    </a:p>
                    <a:p>
                      <a:r>
                        <a:rPr lang="de-DE" sz="1400" b="0" dirty="0" smtClean="0">
                          <a:solidFill>
                            <a:schemeClr val="tx1"/>
                          </a:solidFill>
                        </a:rPr>
                        <a:t>Wolle</a:t>
                      </a:r>
                      <a:r>
                        <a:rPr lang="de-DE" sz="1400" b="0" baseline="0" dirty="0" smtClean="0">
                          <a:solidFill>
                            <a:schemeClr val="tx1"/>
                          </a:solidFill>
                        </a:rPr>
                        <a:t> mit tierischem, Baumwolle mit pflanzlichem Ursprung.</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400" baseline="0" dirty="0" smtClean="0">
                          <a:solidFill>
                            <a:schemeClr val="tx1"/>
                          </a:solidFill>
                        </a:rPr>
                        <a:t>Herstellung der Styroporeinlage nach Datei „ek01_Bauplan“. Zeichnungen können als Schablonen genutzt werden.</a:t>
                      </a:r>
                    </a:p>
                    <a:p>
                      <a:pPr marL="177800" indent="-177800">
                        <a:buFont typeface="+mj-lt"/>
                        <a:buAutoNum type="arabicPeriod"/>
                      </a:pPr>
                      <a:r>
                        <a:rPr lang="de-DE" sz="1400" baseline="0" dirty="0" smtClean="0">
                          <a:solidFill>
                            <a:schemeClr val="tx1"/>
                          </a:solidFill>
                        </a:rPr>
                        <a:t>Datei „ek01_Beschriftung“ ausdrucken, wie auf jeder Folie oben beschrieben. Kistenaufdruck mit selbstklebender Folie auf den kurzen Seiten der Kiste befestigen.</a:t>
                      </a:r>
                    </a:p>
                    <a:p>
                      <a:pPr marL="177800" indent="-177800">
                        <a:buFont typeface="+mj-lt"/>
                        <a:buAutoNum type="arabicPeriod"/>
                      </a:pPr>
                      <a:r>
                        <a:rPr lang="de-DE" sz="1400" baseline="0" dirty="0" smtClean="0">
                          <a:solidFill>
                            <a:schemeClr val="tx1"/>
                          </a:solidFill>
                        </a:rPr>
                        <a:t>Anleitung („ek01_Anleitung“) in DIN A4. Im Broschüren-Modus drucken, oben binden.</a:t>
                      </a:r>
                    </a:p>
                    <a:p>
                      <a:pPr marL="177800" indent="-177800">
                        <a:buFont typeface="+mj-lt"/>
                        <a:buAutoNum type="arabicPeriod"/>
                      </a:pPr>
                      <a:r>
                        <a:rPr lang="de-DE" sz="1400" baseline="0" dirty="0" smtClean="0">
                          <a:solidFill>
                            <a:schemeClr val="tx1"/>
                          </a:solidFill>
                        </a:rPr>
                        <a:t>Dokumententasche mit doppelseitigem Klebeband im Deckel befestigen.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400" b="1" dirty="0" smtClean="0">
                          <a:solidFill>
                            <a:schemeClr val="tx1"/>
                          </a:solidFill>
                        </a:rPr>
                        <a:t>Vorbereitung (Kiste einsetzen):</a:t>
                      </a:r>
                    </a:p>
                    <a:p>
                      <a:pPr marL="177800" indent="-177800">
                        <a:buFont typeface="+mj-lt"/>
                        <a:buAutoNum type="arabicPeriod"/>
                      </a:pPr>
                      <a:r>
                        <a:rPr lang="de-DE" sz="1400" dirty="0" smtClean="0">
                          <a:solidFill>
                            <a:schemeClr val="tx1"/>
                          </a:solidFill>
                        </a:rPr>
                        <a:t>Feuerzeug</a:t>
                      </a:r>
                      <a:r>
                        <a:rPr lang="de-DE" sz="1400" baseline="0" dirty="0" smtClean="0">
                          <a:solidFill>
                            <a:schemeClr val="tx1"/>
                          </a:solidFill>
                        </a:rPr>
                        <a:t> und Alufolie bereitstellen.</a:t>
                      </a:r>
                      <a:endParaRPr lang="de-DE" sz="1400" dirty="0" smtClean="0">
                        <a:solidFill>
                          <a:schemeClr val="tx1"/>
                        </a:solidFill>
                      </a:endParaRPr>
                    </a:p>
                    <a:p>
                      <a:pPr marL="177800" indent="-177800">
                        <a:buFont typeface="+mj-lt"/>
                        <a:buAutoNum type="arabicPeriod"/>
                      </a:pPr>
                      <a:r>
                        <a:rPr lang="de-DE" sz="1400" dirty="0" smtClean="0">
                          <a:solidFill>
                            <a:schemeClr val="tx1"/>
                          </a:solidFill>
                        </a:rPr>
                        <a:t>Kiste auf Vollständigkeit</a:t>
                      </a:r>
                      <a:r>
                        <a:rPr lang="de-DE" sz="1400" baseline="0" dirty="0" smtClean="0">
                          <a:solidFill>
                            <a:schemeClr val="tx1"/>
                          </a:solidFill>
                        </a:rPr>
                        <a:t> überprüfen.</a:t>
                      </a:r>
                    </a:p>
                    <a:p>
                      <a:pPr marL="177800" indent="-177800">
                        <a:buFont typeface="+mj-lt"/>
                        <a:buAutoNum type="arabicPeriod"/>
                      </a:pPr>
                      <a:r>
                        <a:rPr lang="de-DE" sz="1400" baseline="0" dirty="0" smtClean="0">
                          <a:solidFill>
                            <a:schemeClr val="tx1"/>
                          </a:solidFill>
                        </a:rPr>
                        <a:t>ggf. Gewebeproben auffüllen.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r>
                        <a:rPr lang="de-DE" sz="1400" b="1" dirty="0" smtClean="0">
                          <a:solidFill>
                            <a:schemeClr val="tx1"/>
                          </a:solidFill>
                        </a:rPr>
                        <a:t>Anleitung: </a:t>
                      </a:r>
                      <a:r>
                        <a:rPr lang="de-DE" sz="1400" b="0" dirty="0" smtClean="0">
                          <a:solidFill>
                            <a:schemeClr val="tx1"/>
                          </a:solidFill>
                        </a:rPr>
                        <a:t>Die</a:t>
                      </a:r>
                      <a:r>
                        <a:rPr lang="de-DE" sz="1400" b="0" baseline="0" dirty="0" smtClean="0">
                          <a:solidFill>
                            <a:schemeClr val="tx1"/>
                          </a:solidFill>
                        </a:rPr>
                        <a:t> Lernenden untersuchen gegebene Gewebeproben zuerst mechanisch auf Knittern, Reißfestigkeit, Geruch und Gefühl beim Anfassen. Danach werden die Gewebe angebrannt und der Geruch beschrieben. Als Vergleichsgerüche dienen die angebrannter Haare und Papier, um die Gewebe im Vergleich als Wolle bzw. Baumwolle zu identifizieren.</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919023"/>
                  </a:ext>
                </a:extLst>
              </a:tr>
              <a:tr h="370840">
                <a:tc gridSpan="2">
                  <a:txBody>
                    <a:bodyPr/>
                    <a:lstStyle/>
                    <a:p>
                      <a:r>
                        <a:rPr lang="de-DE" sz="1400" b="1" dirty="0" smtClean="0">
                          <a:solidFill>
                            <a:schemeClr val="tx1"/>
                          </a:solidFill>
                        </a:rPr>
                        <a:t>Bearbeitungszeit: </a:t>
                      </a:r>
                      <a:r>
                        <a:rPr lang="de-DE" sz="1400" b="0" u="none" dirty="0" smtClean="0">
                          <a:solidFill>
                            <a:schemeClr val="tx1"/>
                          </a:solidFill>
                        </a:rPr>
                        <a:t>ca. 20-25 Minuten.</a:t>
                      </a:r>
                      <a:endParaRPr lang="de-DE" sz="1400" b="0" u="none"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58599334"/>
                  </a:ext>
                </a:extLst>
              </a:tr>
            </a:tbl>
          </a:graphicData>
        </a:graphic>
      </p:graphicFrame>
      <p:sp>
        <p:nvSpPr>
          <p:cNvPr id="4" name="Textplatzhalter 3"/>
          <p:cNvSpPr>
            <a:spLocks noGrp="1"/>
          </p:cNvSpPr>
          <p:nvPr>
            <p:ph type="body" sz="quarter" idx="10"/>
          </p:nvPr>
        </p:nvSpPr>
        <p:spPr/>
        <p:txBody>
          <a:bodyPr/>
          <a:lstStyle/>
          <a:p>
            <a:r>
              <a:rPr lang="de-DE" dirty="0" smtClean="0"/>
              <a:t>ek01</a:t>
            </a:r>
            <a:endParaRPr lang="de-DE" dirty="0"/>
          </a:p>
        </p:txBody>
      </p:sp>
      <p:sp>
        <p:nvSpPr>
          <p:cNvPr id="5" name="Textplatzhalter 4"/>
          <p:cNvSpPr>
            <a:spLocks noGrp="1"/>
          </p:cNvSpPr>
          <p:nvPr>
            <p:ph type="body" sz="quarter" idx="11"/>
          </p:nvPr>
        </p:nvSpPr>
        <p:spPr/>
        <p:txBody>
          <a:bodyPr/>
          <a:lstStyle/>
          <a:p>
            <a:r>
              <a:rPr lang="de-DE" dirty="0" smtClean="0"/>
              <a:t>Erfahrungskiste erarbeitet von Julia Heinz im Rahmen der Masterarbeit Master of Education,</a:t>
            </a:r>
          </a:p>
          <a:p>
            <a:r>
              <a:rPr lang="de-DE" dirty="0" smtClean="0"/>
              <a:t>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2994521360"/>
              </p:ext>
            </p:extLst>
          </p:nvPr>
        </p:nvGraphicFramePr>
        <p:xfrm>
          <a:off x="477672" y="368300"/>
          <a:ext cx="8993874" cy="492252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2</a:t>
                      </a:r>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p>
                    <a:p>
                      <a:r>
                        <a:rPr lang="de-DE" sz="1400" b="0" baseline="0" dirty="0" smtClean="0">
                          <a:solidFill>
                            <a:schemeClr val="tx1"/>
                          </a:solidFill>
                        </a:rPr>
                        <a:t>Die Lernenden gehen in ek01 problemorientiert vor und erarbeiten experimentell die Unterschiede von Wolle und Baumwolle auf Stoffebene.</a:t>
                      </a:r>
                      <a:endParaRPr lang="de-DE" sz="14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dirty="0" err="1"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Proxxon</a:t>
                      </a: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9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8mm</a:t>
                      </a:r>
                    </a:p>
                    <a:p>
                      <a:pPr marL="177800" indent="-177800">
                        <a:buFont typeface="Arial" panose="020B0604020202020204" pitchFamily="34" charset="0"/>
                        <a:buChar char="•"/>
                      </a:pPr>
                      <a:r>
                        <a:rPr lang="de-DE" sz="1400" b="0" baseline="0" dirty="0" smtClean="0">
                          <a:solidFill>
                            <a:schemeClr val="tx1"/>
                          </a:solidFill>
                        </a:rPr>
                        <a:t>2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177800">
                        <a:buFont typeface="Arial" panose="020B0604020202020204" pitchFamily="34" charset="0"/>
                        <a:buChar char="•"/>
                      </a:pPr>
                      <a:r>
                        <a:rPr lang="de-DE" sz="1400" dirty="0" smtClean="0">
                          <a:solidFill>
                            <a:schemeClr val="tx1"/>
                          </a:solidFill>
                        </a:rPr>
                        <a:t>4 Druckverschluss-Beutel, 70*100mm</a:t>
                      </a:r>
                    </a:p>
                    <a:p>
                      <a:pPr marL="177800" indent="-177800">
                        <a:buFont typeface="Arial" panose="020B0604020202020204" pitchFamily="34" charset="0"/>
                        <a:buChar char="•"/>
                      </a:pPr>
                      <a:r>
                        <a:rPr lang="de-DE" sz="1400" dirty="0" smtClean="0">
                          <a:solidFill>
                            <a:schemeClr val="tx1"/>
                          </a:solidFill>
                        </a:rPr>
                        <a:t>Gewebeprobe</a:t>
                      </a:r>
                      <a:r>
                        <a:rPr lang="de-DE" sz="1400" baseline="0" dirty="0" smtClean="0">
                          <a:solidFill>
                            <a:schemeClr val="tx1"/>
                          </a:solidFill>
                        </a:rPr>
                        <a:t> A: Baumwolle</a:t>
                      </a:r>
                    </a:p>
                    <a:p>
                      <a:pPr marL="177800" indent="-177800">
                        <a:buFont typeface="Arial" panose="020B0604020202020204" pitchFamily="34" charset="0"/>
                        <a:buChar char="•"/>
                      </a:pPr>
                      <a:r>
                        <a:rPr lang="de-DE" sz="1400" baseline="0" dirty="0" smtClean="0">
                          <a:solidFill>
                            <a:schemeClr val="tx1"/>
                          </a:solidFill>
                        </a:rPr>
                        <a:t>Gewebeprobe B: Schafwolle</a:t>
                      </a:r>
                    </a:p>
                    <a:p>
                      <a:pPr marL="177800" indent="-177800">
                        <a:buFont typeface="Arial" panose="020B0604020202020204" pitchFamily="34" charset="0"/>
                        <a:buChar char="•"/>
                      </a:pPr>
                      <a:r>
                        <a:rPr lang="de-DE" sz="1400" baseline="0" dirty="0" smtClean="0">
                          <a:solidFill>
                            <a:schemeClr val="tx1"/>
                          </a:solidFill>
                        </a:rPr>
                        <a:t>Gewebeprobe C: Papier</a:t>
                      </a:r>
                    </a:p>
                    <a:p>
                      <a:pPr marL="177800" indent="-177800">
                        <a:buFont typeface="Arial" panose="020B0604020202020204" pitchFamily="34" charset="0"/>
                        <a:buChar char="•"/>
                      </a:pPr>
                      <a:r>
                        <a:rPr lang="de-DE" sz="1400" baseline="0" dirty="0" smtClean="0">
                          <a:solidFill>
                            <a:schemeClr val="tx1"/>
                          </a:solidFill>
                        </a:rPr>
                        <a:t>Gewebeprobe D: Haare</a:t>
                      </a:r>
                    </a:p>
                    <a:p>
                      <a:pPr marL="177800" indent="-177800">
                        <a:buFont typeface="Arial" panose="020B0604020202020204" pitchFamily="34" charset="0"/>
                        <a:buChar char="•"/>
                      </a:pPr>
                      <a:r>
                        <a:rPr lang="de-DE" sz="1400" baseline="0" dirty="0" smtClean="0">
                          <a:solidFill>
                            <a:schemeClr val="tx1"/>
                          </a:solidFill>
                        </a:rPr>
                        <a:t>Gewebeprobe E: Polyester</a:t>
                      </a:r>
                    </a:p>
                    <a:p>
                      <a:pPr marL="177800" indent="-177800">
                        <a:buFont typeface="Arial" panose="020B0604020202020204" pitchFamily="34" charset="0"/>
                        <a:buChar char="•"/>
                      </a:pPr>
                      <a:r>
                        <a:rPr lang="de-DE" sz="1400" baseline="0" dirty="0" smtClean="0">
                          <a:solidFill>
                            <a:schemeClr val="tx1"/>
                          </a:solidFill>
                        </a:rPr>
                        <a:t>Tiegelzange</a:t>
                      </a:r>
                    </a:p>
                    <a:p>
                      <a:pPr marL="177800" indent="-177800">
                        <a:buFont typeface="Arial" panose="020B0604020202020204" pitchFamily="34" charset="0"/>
                        <a:buChar char="•"/>
                      </a:pPr>
                      <a:r>
                        <a:rPr lang="de-DE" sz="1400" baseline="0" dirty="0" smtClean="0">
                          <a:solidFill>
                            <a:schemeClr val="tx1"/>
                          </a:solidFill>
                        </a:rPr>
                        <a:t>Teelicht</a:t>
                      </a:r>
                    </a:p>
                    <a:p>
                      <a:pPr marL="177800" indent="-177800">
                        <a:buFont typeface="Arial" panose="020B0604020202020204" pitchFamily="34" charset="0"/>
                        <a:buChar char="•"/>
                      </a:pPr>
                      <a:r>
                        <a:rPr lang="de-DE" sz="1400" baseline="0" dirty="0" smtClean="0">
                          <a:solidFill>
                            <a:schemeClr val="tx1"/>
                          </a:solidFill>
                        </a:rPr>
                        <a:t>Becherglas, 250mL, weit</a:t>
                      </a:r>
                    </a:p>
                    <a:p>
                      <a:pPr marL="0" marR="0" lvl="0" indent="0" algn="l" defTabSz="74295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1" baseline="0" dirty="0" smtClean="0">
                          <a:solidFill>
                            <a:schemeClr val="tx2"/>
                          </a:solidFill>
                        </a:rPr>
                        <a:t>Externes Material:</a:t>
                      </a:r>
                    </a:p>
                    <a:p>
                      <a:pPr marL="285750" indent="-285750">
                        <a:buFont typeface="Arial" panose="020B0604020202020204" pitchFamily="34" charset="0"/>
                        <a:buChar char="•"/>
                      </a:pPr>
                      <a:r>
                        <a:rPr lang="de-DE" sz="1400" smtClean="0">
                          <a:solidFill>
                            <a:schemeClr val="tx2"/>
                          </a:solidFill>
                        </a:rPr>
                        <a:t>Keines.</a:t>
                      </a:r>
                      <a:endParaRPr lang="de-DE" sz="1400" dirty="0">
                        <a:solidFill>
                          <a:schemeClr val="tx2"/>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31€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30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A4-Papier (210 x 297 mm)</PresentationFormat>
  <Paragraphs>47</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(Meine Kleider - Was hab‘ ich auf der Haut?) Stand 27.08.2018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27</cp:revision>
  <cp:lastPrinted>2018-03-08T09:09:50Z</cp:lastPrinted>
  <dcterms:created xsi:type="dcterms:W3CDTF">2016-04-26T06:40:50Z</dcterms:created>
  <dcterms:modified xsi:type="dcterms:W3CDTF">2018-08-27T06:04:27Z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