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2" r:id="rId3"/>
    <p:sldId id="266" r:id="rId4"/>
    <p:sldId id="257" r:id="rId5"/>
    <p:sldId id="263" r:id="rId6"/>
    <p:sldId id="264" r:id="rId7"/>
    <p:sldId id="265" r:id="rId8"/>
    <p:sldId id="285" r:id="rId9"/>
    <p:sldId id="268" r:id="rId10"/>
    <p:sldId id="269" r:id="rId11"/>
    <p:sldId id="270" r:id="rId12"/>
    <p:sldId id="271" r:id="rId13"/>
    <p:sldId id="272" r:id="rId14"/>
    <p:sldId id="273" r:id="rId15"/>
    <p:sldId id="282" r:id="rId16"/>
    <p:sldId id="275" r:id="rId17"/>
    <p:sldId id="274" r:id="rId18"/>
    <p:sldId id="276" r:id="rId19"/>
    <p:sldId id="279" r:id="rId20"/>
    <p:sldId id="280" r:id="rId21"/>
    <p:sldId id="283" r:id="rId2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D3BD5"/>
    <a:srgbClr val="FFF0C1"/>
    <a:srgbClr val="FFD85B"/>
    <a:srgbClr val="FFE697"/>
    <a:srgbClr val="08F808"/>
    <a:srgbClr val="FF01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9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20.wmf"/><Relationship Id="rId5" Type="http://schemas.openxmlformats.org/officeDocument/2006/relationships/image" Target="../media/image22.wmf"/><Relationship Id="rId4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20.wmf"/><Relationship Id="rId4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8.wmf"/><Relationship Id="rId1" Type="http://schemas.openxmlformats.org/officeDocument/2006/relationships/image" Target="../media/image41.wmf"/><Relationship Id="rId5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8.wmf"/><Relationship Id="rId1" Type="http://schemas.openxmlformats.org/officeDocument/2006/relationships/image" Target="../media/image22.wmf"/><Relationship Id="rId6" Type="http://schemas.openxmlformats.org/officeDocument/2006/relationships/image" Target="../media/image41.wmf"/><Relationship Id="rId5" Type="http://schemas.openxmlformats.org/officeDocument/2006/relationships/image" Target="../media/image20.wmf"/><Relationship Id="rId4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30.wmf"/><Relationship Id="rId1" Type="http://schemas.openxmlformats.org/officeDocument/2006/relationships/image" Target="../media/image7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8.wmf"/><Relationship Id="rId5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6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38CBD5-91FB-476D-845E-4DED60E59B5E}" type="datetimeFigureOut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2DD29D9-A968-4269-99BC-FA20411B30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8601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CA8833-8B85-4527-A358-93495ED016F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0445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4E65F6-4EE3-45B1-AB04-DCCB8946EAF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0649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2D63C7-B911-46B6-AF78-4818BA29225E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085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453FBB-0844-4B8A-8F8F-649DDD722A2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105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211397-F4E0-4386-A956-0B206FBFB044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8806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5499EF-E87E-40A6-98B9-FC903942A9D4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9011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B22D02-8BED-4E62-B6EB-D314CFC07F5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921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9185F9-E803-47BB-B813-2017E8EABA9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942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5C5830-E334-4667-9876-630F3C435DBE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9625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F10D08-B8FC-43EC-B666-D9792216C81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983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E3A080-AC44-48BE-A53E-6B42DF5B9DA0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003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DF2E0E-2B8A-48F6-AAAC-F24CC70BF86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024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D16587-30A4-438D-A3FB-C026C60D4EF4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C537F-2A4A-41FE-B54B-4BABFCB101CC}" type="datetime1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DCBA2-B728-4A37-89CA-0F94E79707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89EF4-FAD5-4BA0-A4D1-1AAF6C2EC451}" type="datetime1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889A8-42DD-47D9-992B-C95D99EABC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E136-A2B2-4CBD-89DE-A30BEE80EA73}" type="datetime1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69AAC-7593-45B9-AC26-F3A7049B74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89EB-35FF-4BBB-9B6D-06BD5EA01B10}" type="datetime1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379A7-4FF7-4750-982C-8A73F27676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593D4-B910-47BD-B5A8-C5801768182E}" type="datetime1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30DC-8857-40F3-9FB1-DBB8793E09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2617-5271-4C2C-AB85-6477A2ACAA60}" type="datetime1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CFC19-75B6-49B4-847E-DFBF441A87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FC35-E641-4962-A289-9002CB2C4A6B}" type="datetime1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2EFCB-A119-4432-A5CD-AB559C0DC2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13CD-3C3A-4ACF-BC68-EED15AC6ACFB}" type="datetime1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E074E-39BD-4029-8251-44F048875F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C4775-0968-4261-9410-BE411F6D8AD7}" type="datetime1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82988-317B-476D-A8AE-BBF6B78B2B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A95C8-9172-42D6-ABDB-9C9389EA7A51}" type="datetime1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142F-AE75-46BB-A946-CF70D62942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CBC2F-B5ED-4FC4-B1C7-53697C05C26C}" type="datetime1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55206-D6FB-4426-98E5-7043FBBF15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DA594B-7DDB-43C9-8862-FE1374225D49}" type="datetime1">
              <a:rPr lang="de-DE"/>
              <a:pPr>
                <a:defRPr/>
              </a:pPr>
              <a:t>22.07.2010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4E791C-868B-406D-86B3-16C38A0C20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4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8.png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5.png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8.png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Relationship Id="rId1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25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8.png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13.png"/><Relationship Id="rId14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25.png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8.png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13.png"/><Relationship Id="rId14" Type="http://schemas.openxmlformats.org/officeDocument/2006/relationships/oleObject" Target="../embeddings/oleObject5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oleObject" Target="../embeddings/oleObject64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24.png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8.png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25.png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3.png"/><Relationship Id="rId11" Type="http://schemas.openxmlformats.org/officeDocument/2006/relationships/image" Target="../media/image8.png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69.bin"/><Relationship Id="rId14" Type="http://schemas.openxmlformats.org/officeDocument/2006/relationships/oleObject" Target="../embeddings/oleObject7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24.png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3.png"/><Relationship Id="rId11" Type="http://schemas.openxmlformats.org/officeDocument/2006/relationships/image" Target="../media/image25.png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24.png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25.png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8.png"/><Relationship Id="rId4" Type="http://schemas.openxmlformats.org/officeDocument/2006/relationships/oleObject" Target="../embeddings/oleObject84.bin"/><Relationship Id="rId9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0.png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24.png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89.bin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5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9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6.bin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8.png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7.bin"/><Relationship Id="rId14" Type="http://schemas.openxmlformats.org/officeDocument/2006/relationships/oleObject" Target="../embeddings/oleObject9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03.bin"/><Relationship Id="rId12" Type="http://schemas.openxmlformats.org/officeDocument/2006/relationships/oleObject" Target="../embeddings/oleObject10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25.png"/><Relationship Id="rId5" Type="http://schemas.openxmlformats.org/officeDocument/2006/relationships/oleObject" Target="../embeddings/oleObject101.bin"/><Relationship Id="rId10" Type="http://schemas.openxmlformats.org/officeDocument/2006/relationships/image" Target="../media/image24.png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29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3.bin"/><Relationship Id="rId15" Type="http://schemas.openxmlformats.org/officeDocument/2006/relationships/image" Target="../media/image25.png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6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Textfeld 3"/>
          <p:cNvSpPr txBox="1">
            <a:spLocks noChangeArrowheads="1"/>
          </p:cNvSpPr>
          <p:nvPr/>
        </p:nvSpPr>
        <p:spPr bwMode="auto">
          <a:xfrm>
            <a:off x="1146175" y="1546225"/>
            <a:ext cx="68135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6600">
                <a:cs typeface="Arial" charset="0"/>
              </a:rPr>
              <a:t>Glykolyse</a:t>
            </a:r>
          </a:p>
          <a:p>
            <a:pPr algn="ctr"/>
            <a:r>
              <a:rPr lang="de-DE" sz="5400">
                <a:cs typeface="Arial" charset="0"/>
              </a:rPr>
              <a:t>- </a:t>
            </a:r>
            <a:r>
              <a:rPr lang="de-DE" sz="3600">
                <a:cs typeface="Arial" charset="0"/>
              </a:rPr>
              <a:t>ein Stoffwechselweg zur schnellen Bereitstellung von Energie</a:t>
            </a:r>
          </a:p>
        </p:txBody>
      </p:sp>
      <p:sp>
        <p:nvSpPr>
          <p:cNvPr id="14339" name="Textfeld 4"/>
          <p:cNvSpPr txBox="1">
            <a:spLocks noChangeArrowheads="1"/>
          </p:cNvSpPr>
          <p:nvPr/>
        </p:nvSpPr>
        <p:spPr bwMode="auto">
          <a:xfrm>
            <a:off x="857250" y="214313"/>
            <a:ext cx="7358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>
                <a:cs typeface="Arial" charset="0"/>
              </a:rPr>
              <a:t> </a:t>
            </a:r>
          </a:p>
        </p:txBody>
      </p:sp>
      <p:pic>
        <p:nvPicPr>
          <p:cNvPr id="14340" name="Grafik 5" descr="muesli-schuesse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688" y="4521200"/>
            <a:ext cx="2803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Grafik 6" descr="nudel.41547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0500" y="196850"/>
            <a:ext cx="233045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Grafik 8" descr="apfe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3275" y="522288"/>
            <a:ext cx="141128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Grafik 9" descr="weizenbrot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76925" y="4402138"/>
            <a:ext cx="280352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0" y="857250"/>
            <a:ext cx="2357438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9956" name="Textfeld 11"/>
          <p:cNvSpPr txBox="1">
            <a:spLocks noChangeArrowheads="1"/>
          </p:cNvSpPr>
          <p:nvPr/>
        </p:nvSpPr>
        <p:spPr bwMode="auto">
          <a:xfrm>
            <a:off x="2420938" y="1365250"/>
            <a:ext cx="579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sp>
        <p:nvSpPr>
          <p:cNvPr id="39957" name="Textfeld 13"/>
          <p:cNvSpPr txBox="1">
            <a:spLocks noChangeArrowheads="1"/>
          </p:cNvSpPr>
          <p:nvPr/>
        </p:nvSpPr>
        <p:spPr bwMode="auto">
          <a:xfrm>
            <a:off x="2389188" y="1539875"/>
            <a:ext cx="405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1,3-Bisphosphoglycerat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2419350" y="5303838"/>
            <a:ext cx="579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3260725" y="4289425"/>
            <a:ext cx="20970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rgbClr val="00B050"/>
                </a:solidFill>
                <a:cs typeface="Arial" charset="0"/>
              </a:rPr>
              <a:t>Phospho-</a:t>
            </a:r>
          </a:p>
          <a:p>
            <a:pPr algn="ctr"/>
            <a:r>
              <a:rPr lang="de-DE" sz="2000">
                <a:solidFill>
                  <a:srgbClr val="00B050"/>
                </a:solidFill>
                <a:cs typeface="Arial" charset="0"/>
              </a:rPr>
              <a:t>glycerat-</a:t>
            </a:r>
          </a:p>
          <a:p>
            <a:pPr algn="ctr"/>
            <a:r>
              <a:rPr lang="de-DE" sz="2000" b="1">
                <a:solidFill>
                  <a:srgbClr val="00B050"/>
                </a:solidFill>
                <a:cs typeface="Arial" charset="0"/>
              </a:rPr>
              <a:t>kinase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116263" y="2212975"/>
          <a:ext cx="322262" cy="3235325"/>
        </p:xfrm>
        <a:graphic>
          <a:graphicData uri="http://schemas.openxmlformats.org/presentationml/2006/ole">
            <p:oleObj spid="_x0000_s39940" r:id="rId4" imgW="190440" imgH="695160" progId="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238750" y="2184400"/>
          <a:ext cx="322263" cy="3233738"/>
        </p:xfrm>
        <a:graphic>
          <a:graphicData uri="http://schemas.openxmlformats.org/presentationml/2006/ole">
            <p:oleObj spid="_x0000_s39941" r:id="rId5" imgW="190440" imgH="695160" progId="">
              <p:embed/>
            </p:oleObj>
          </a:graphicData>
        </a:graphic>
      </p:graphicFrame>
      <p:sp>
        <p:nvSpPr>
          <p:cNvPr id="16" name="Textfeld 13"/>
          <p:cNvSpPr txBox="1">
            <a:spLocks noChangeArrowheads="1"/>
          </p:cNvSpPr>
          <p:nvPr/>
        </p:nvSpPr>
        <p:spPr bwMode="auto">
          <a:xfrm>
            <a:off x="2400300" y="5543550"/>
            <a:ext cx="4052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3-Phosphoglycerat</a:t>
            </a:r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5894388" y="4794250"/>
          <a:ext cx="1306512" cy="1593850"/>
        </p:xfrm>
        <a:graphic>
          <a:graphicData uri="http://schemas.openxmlformats.org/presentationml/2006/ole">
            <p:oleObj spid="_x0000_s39942" r:id="rId6" imgW="781200" imgH="952560" progId="">
              <p:embed/>
            </p:oleObj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7437438" y="4791075"/>
          <a:ext cx="1306512" cy="1593850"/>
        </p:xfrm>
        <a:graphic>
          <a:graphicData uri="http://schemas.openxmlformats.org/presentationml/2006/ole">
            <p:oleObj spid="_x0000_s39943" r:id="rId7" imgW="781200" imgH="952560" progId="">
              <p:embed/>
            </p:oleObj>
          </a:graphicData>
        </a:graphic>
      </p:graphicFrame>
      <p:pic>
        <p:nvPicPr>
          <p:cNvPr id="19" name="Grafik 18" descr="Phosphat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23100" y="5994400"/>
            <a:ext cx="5842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Grafik 33" descr="Phosphat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58213" y="5991225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3" name="Grafik 50" descr="Phosphat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42125" y="1152525"/>
            <a:ext cx="585788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4" name="Grafik 51" descr="Phosphat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23100" y="2517775"/>
            <a:ext cx="5842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5" name="Grafik 52" descr="Phosphat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53425" y="1162050"/>
            <a:ext cx="5842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6" name="Grafik 53" descr="Phosphat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32813" y="2527300"/>
            <a:ext cx="585787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5899150" y="1262063"/>
          <a:ext cx="1338263" cy="1609725"/>
        </p:xfrm>
        <a:graphic>
          <a:graphicData uri="http://schemas.openxmlformats.org/presentationml/2006/ole">
            <p:oleObj spid="_x0000_s39949" r:id="rId9" imgW="752400" imgH="905040" progId="">
              <p:embed/>
            </p:oleObj>
          </a:graphicData>
        </a:graphic>
      </p:graphicFrame>
      <p:graphicFrame>
        <p:nvGraphicFramePr>
          <p:cNvPr id="39950" name="Object 14"/>
          <p:cNvGraphicFramePr>
            <a:graphicFrameLocks noChangeAspect="1"/>
          </p:cNvGraphicFramePr>
          <p:nvPr/>
        </p:nvGraphicFramePr>
        <p:xfrm>
          <a:off x="7431088" y="1262063"/>
          <a:ext cx="1339850" cy="1609725"/>
        </p:xfrm>
        <a:graphic>
          <a:graphicData uri="http://schemas.openxmlformats.org/presentationml/2006/ole">
            <p:oleObj spid="_x0000_s39950" r:id="rId10" imgW="752400" imgH="905040" progId="">
              <p:embed/>
            </p:oleObj>
          </a:graphicData>
        </a:graphic>
      </p:graphicFrame>
      <p:sp>
        <p:nvSpPr>
          <p:cNvPr id="39967" name="Textfeld 61"/>
          <p:cNvSpPr txBox="1">
            <a:spLocks noChangeArrowheads="1"/>
          </p:cNvSpPr>
          <p:nvPr/>
        </p:nvSpPr>
        <p:spPr bwMode="auto">
          <a:xfrm>
            <a:off x="12700" y="77788"/>
            <a:ext cx="9131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3 </a:t>
            </a:r>
            <a:r>
              <a:rPr lang="de-DE" sz="2400" b="1">
                <a:cs typeface="Arial" charset="0"/>
              </a:rPr>
              <a:t>Substratkettenphosphorylierung</a:t>
            </a:r>
            <a:endParaRPr lang="de-DE" sz="3600" b="1">
              <a:cs typeface="Arial" charset="0"/>
            </a:endParaRPr>
          </a:p>
        </p:txBody>
      </p:sp>
      <p:sp>
        <p:nvSpPr>
          <p:cNvPr id="80" name="Bogen 79"/>
          <p:cNvSpPr/>
          <p:nvPr/>
        </p:nvSpPr>
        <p:spPr>
          <a:xfrm flipH="1">
            <a:off x="3335338" y="3284538"/>
            <a:ext cx="1030287" cy="746125"/>
          </a:xfrm>
          <a:prstGeom prst="arc">
            <a:avLst>
              <a:gd name="adj1" fmla="val 16200000"/>
              <a:gd name="adj2" fmla="val 5250637"/>
            </a:avLst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1" name="Textfeld 80"/>
          <p:cNvSpPr txBox="1">
            <a:spLocks noChangeArrowheads="1"/>
          </p:cNvSpPr>
          <p:nvPr/>
        </p:nvSpPr>
        <p:spPr bwMode="auto">
          <a:xfrm>
            <a:off x="3813175" y="311943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ADP</a:t>
            </a:r>
          </a:p>
        </p:txBody>
      </p:sp>
      <p:sp>
        <p:nvSpPr>
          <p:cNvPr id="82" name="Rechteck 81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4" name="Bogen 123"/>
          <p:cNvSpPr/>
          <p:nvPr/>
        </p:nvSpPr>
        <p:spPr>
          <a:xfrm flipH="1">
            <a:off x="5472113" y="3321050"/>
            <a:ext cx="1030287" cy="746125"/>
          </a:xfrm>
          <a:prstGeom prst="arc">
            <a:avLst>
              <a:gd name="adj1" fmla="val 16200000"/>
              <a:gd name="adj2" fmla="val 5250637"/>
            </a:avLst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5" name="Textfeld 124"/>
          <p:cNvSpPr txBox="1">
            <a:spLocks noChangeArrowheads="1"/>
          </p:cNvSpPr>
          <p:nvPr/>
        </p:nvSpPr>
        <p:spPr bwMode="auto">
          <a:xfrm>
            <a:off x="5949950" y="31559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ADP</a:t>
            </a:r>
          </a:p>
        </p:txBody>
      </p: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3816350" y="384333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123" name="Textfeld 122"/>
          <p:cNvSpPr txBox="1">
            <a:spLocks noChangeArrowheads="1"/>
          </p:cNvSpPr>
          <p:nvPr/>
        </p:nvSpPr>
        <p:spPr bwMode="auto">
          <a:xfrm>
            <a:off x="5951538" y="38798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39975" name="Textfeld 47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39976" name="Grafik 48" descr="Pfeil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77" name="Textfeld 49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39978" name="Grafik 55" descr="Pfeil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Pfeil nach unten 57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9" name="Pfeil nach unten 58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0" name="Pfeil nach unten 59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9982" name="Textfeld 60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39983" name="Textfeld 62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sp>
        <p:nvSpPr>
          <p:cNvPr id="39984" name="Textfeld 63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39985" name="Textfeld 64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39953" r:id="rId12" imgW="733320" imgH="228600" progId="">
              <p:embed/>
            </p:oleObj>
          </a:graphicData>
        </a:graphic>
      </p:graphicFrame>
      <p:sp>
        <p:nvSpPr>
          <p:cNvPr id="39986" name="Textfeld 99"/>
          <p:cNvSpPr txBox="1">
            <a:spLocks noChangeArrowheads="1"/>
          </p:cNvSpPr>
          <p:nvPr/>
        </p:nvSpPr>
        <p:spPr bwMode="auto">
          <a:xfrm flipH="1">
            <a:off x="65088" y="4260850"/>
            <a:ext cx="127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pic>
        <p:nvPicPr>
          <p:cNvPr id="39987" name="Grafik 101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88" name="Grafik 102" descr="Pfeil raus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89" name="Textfeld 103"/>
          <p:cNvSpPr txBox="1">
            <a:spLocks noChangeArrowheads="1"/>
          </p:cNvSpPr>
          <p:nvPr/>
        </p:nvSpPr>
        <p:spPr bwMode="auto">
          <a:xfrm>
            <a:off x="1644650" y="4259263"/>
            <a:ext cx="1274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pic>
        <p:nvPicPr>
          <p:cNvPr id="47" name="Grafik 46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4688" y="4554538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Grafik 66" descr="Pfeil raus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39838" y="4552950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Foliennummernplatzhalt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476FD-13F2-47B4-AF64-91F5CEF2B124}" type="slidenum">
              <a:rPr lang="de-DE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11 0.03145 C -0.09445 0.0851 -0.12796 0.13899 -0.17657 0.16281 C -0.22535 0.18663 -0.3198 0.18386 -0.354 0.17414 C -0.3882 0.16443 -0.38525 0.1346 -0.38212 0.10476 " pathEditMode="relative" rAng="0" ptsTypes="aaaA">
                                      <p:cBhvr>
                                        <p:cTn id="5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77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518 C -0.07413 0.13205 -0.13559 0.2123 -0.21111 0.22063 C -0.28663 0.22895 -0.37639 0.16558 -0.46614 0.10245 " pathEditMode="relative" rAng="0" ptsTypes="aaA">
                                      <p:cBhvr>
                                        <p:cTn id="59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8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6" grpId="0"/>
      <p:bldP spid="81" grpId="0"/>
      <p:bldP spid="125" grpId="0"/>
      <p:bldP spid="79" grpId="0"/>
      <p:bldP spid="79" grpId="1"/>
      <p:bldP spid="123" grpId="0"/>
      <p:bldP spid="12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0" y="857250"/>
            <a:ext cx="2357438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0976" name="Textfeld 11"/>
          <p:cNvSpPr txBox="1">
            <a:spLocks noChangeArrowheads="1"/>
          </p:cNvSpPr>
          <p:nvPr/>
        </p:nvSpPr>
        <p:spPr bwMode="auto">
          <a:xfrm>
            <a:off x="2420938" y="1365250"/>
            <a:ext cx="579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2419350" y="5303838"/>
            <a:ext cx="579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3298825" y="3271838"/>
            <a:ext cx="20970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rgbClr val="00B050"/>
                </a:solidFill>
                <a:cs typeface="Arial" charset="0"/>
              </a:rPr>
              <a:t>Phospho-</a:t>
            </a:r>
          </a:p>
          <a:p>
            <a:pPr algn="ctr"/>
            <a:r>
              <a:rPr lang="de-DE" sz="2000">
                <a:solidFill>
                  <a:srgbClr val="00B050"/>
                </a:solidFill>
                <a:cs typeface="Arial" charset="0"/>
              </a:rPr>
              <a:t>glycerat-</a:t>
            </a:r>
          </a:p>
          <a:p>
            <a:pPr algn="ctr"/>
            <a:r>
              <a:rPr lang="de-DE" sz="2000" b="1">
                <a:solidFill>
                  <a:srgbClr val="00B050"/>
                </a:solidFill>
                <a:cs typeface="Arial" charset="0"/>
              </a:rPr>
              <a:t>mutase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116263" y="2212975"/>
          <a:ext cx="322262" cy="3235325"/>
        </p:xfrm>
        <a:graphic>
          <a:graphicData uri="http://schemas.openxmlformats.org/presentationml/2006/ole">
            <p:oleObj spid="_x0000_s40964" r:id="rId4" imgW="190440" imgH="695160" progId="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238750" y="2184400"/>
          <a:ext cx="322263" cy="3233738"/>
        </p:xfrm>
        <a:graphic>
          <a:graphicData uri="http://schemas.openxmlformats.org/presentationml/2006/ole">
            <p:oleObj spid="_x0000_s40965" r:id="rId5" imgW="190440" imgH="695160" progId="">
              <p:embed/>
            </p:oleObj>
          </a:graphicData>
        </a:graphic>
      </p:graphicFrame>
      <p:sp>
        <p:nvSpPr>
          <p:cNvPr id="16" name="Textfeld 13"/>
          <p:cNvSpPr txBox="1">
            <a:spLocks noChangeArrowheads="1"/>
          </p:cNvSpPr>
          <p:nvPr/>
        </p:nvSpPr>
        <p:spPr bwMode="auto">
          <a:xfrm>
            <a:off x="2400300" y="5543550"/>
            <a:ext cx="4052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2-Phosphoglycerat</a:t>
            </a:r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5984875" y="1073150"/>
          <a:ext cx="1306513" cy="1592263"/>
        </p:xfrm>
        <a:graphic>
          <a:graphicData uri="http://schemas.openxmlformats.org/presentationml/2006/ole">
            <p:oleObj spid="_x0000_s40966" r:id="rId6" imgW="781200" imgH="952560" progId="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7462838" y="1082675"/>
          <a:ext cx="1306512" cy="1593850"/>
        </p:xfrm>
        <a:graphic>
          <a:graphicData uri="http://schemas.openxmlformats.org/presentationml/2006/ole">
            <p:oleObj spid="_x0000_s40967" r:id="rId7" imgW="781200" imgH="952560" progId="">
              <p:embed/>
            </p:oleObj>
          </a:graphicData>
        </a:graphic>
      </p:graphicFrame>
      <p:sp>
        <p:nvSpPr>
          <p:cNvPr id="40980" name="Textfeld 13"/>
          <p:cNvSpPr txBox="1">
            <a:spLocks noChangeArrowheads="1"/>
          </p:cNvSpPr>
          <p:nvPr/>
        </p:nvSpPr>
        <p:spPr bwMode="auto">
          <a:xfrm>
            <a:off x="2320925" y="1587500"/>
            <a:ext cx="4052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3-Phosphoglycerat</a:t>
            </a:r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5926138" y="5000625"/>
          <a:ext cx="1414462" cy="1644650"/>
        </p:xfrm>
        <a:graphic>
          <a:graphicData uri="http://schemas.openxmlformats.org/presentationml/2006/ole">
            <p:oleObj spid="_x0000_s40968" r:id="rId8" imgW="819000" imgH="952560" progId="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7481888" y="4984750"/>
          <a:ext cx="1414462" cy="1643063"/>
        </p:xfrm>
        <a:graphic>
          <a:graphicData uri="http://schemas.openxmlformats.org/presentationml/2006/ole">
            <p:oleObj spid="_x0000_s40969" r:id="rId9" imgW="819000" imgH="952560" progId="">
              <p:embed/>
            </p:oleObj>
          </a:graphicData>
        </a:graphic>
      </p:graphicFrame>
      <p:pic>
        <p:nvPicPr>
          <p:cNvPr id="40981" name="Grafik 18" descr="Phosphat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99300" y="2233613"/>
            <a:ext cx="58578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2" name="Grafik 19" descr="Phosphat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558213" y="2246313"/>
            <a:ext cx="585787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Grafik 20" descr="Phosphat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10400" y="5762625"/>
            <a:ext cx="5842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Grafik 21" descr="Phosphat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558213" y="5762625"/>
            <a:ext cx="585787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5" name="Textfeld 40"/>
          <p:cNvSpPr txBox="1">
            <a:spLocks noChangeArrowheads="1"/>
          </p:cNvSpPr>
          <p:nvPr/>
        </p:nvSpPr>
        <p:spPr bwMode="auto">
          <a:xfrm>
            <a:off x="450850" y="111125"/>
            <a:ext cx="7764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3 </a:t>
            </a:r>
            <a:r>
              <a:rPr lang="de-DE" sz="2400" b="1">
                <a:cs typeface="Arial" charset="0"/>
              </a:rPr>
              <a:t>Phosphatverschiebung</a:t>
            </a:r>
            <a:r>
              <a:rPr lang="de-DE" sz="2800" b="1">
                <a:cs typeface="Arial" charset="0"/>
              </a:rPr>
              <a:t> </a:t>
            </a:r>
          </a:p>
        </p:txBody>
      </p:sp>
      <p:sp>
        <p:nvSpPr>
          <p:cNvPr id="53" name="Rechteck 52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0987" name="Textfeld 43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40988" name="Grafik 44" descr="Pfeil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9" name="Textfeld 45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40990" name="Grafik 46" descr="Pfeil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Pfeil nach unten 47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9" name="Pfeil nach unten 48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0993" name="Textfeld 49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40994" name="Textfeld 50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sp>
        <p:nvSpPr>
          <p:cNvPr id="40995" name="Textfeld 51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40996" name="Textfeld 66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sp>
        <p:nvSpPr>
          <p:cNvPr id="40997" name="Textfeld 69"/>
          <p:cNvSpPr txBox="1">
            <a:spLocks noChangeArrowheads="1"/>
          </p:cNvSpPr>
          <p:nvPr/>
        </p:nvSpPr>
        <p:spPr bwMode="auto">
          <a:xfrm flipH="1">
            <a:off x="65088" y="4260850"/>
            <a:ext cx="127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sp>
        <p:nvSpPr>
          <p:cNvPr id="40998" name="Textfeld 70"/>
          <p:cNvSpPr txBox="1">
            <a:spLocks noChangeArrowheads="1"/>
          </p:cNvSpPr>
          <p:nvPr/>
        </p:nvSpPr>
        <p:spPr bwMode="auto">
          <a:xfrm>
            <a:off x="1644650" y="4259263"/>
            <a:ext cx="1274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sp>
        <p:nvSpPr>
          <p:cNvPr id="40999" name="Textfeld 71"/>
          <p:cNvSpPr txBox="1">
            <a:spLocks noChangeArrowheads="1"/>
          </p:cNvSpPr>
          <p:nvPr/>
        </p:nvSpPr>
        <p:spPr bwMode="auto">
          <a:xfrm>
            <a:off x="311150" y="4562475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41000" name="Textfeld 72"/>
          <p:cNvSpPr txBox="1">
            <a:spLocks noChangeArrowheads="1"/>
          </p:cNvSpPr>
          <p:nvPr/>
        </p:nvSpPr>
        <p:spPr bwMode="auto">
          <a:xfrm>
            <a:off x="1685925" y="457358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41001" name="Grafik 73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2" name="Grafik 74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3" name="Grafik 75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4688" y="4554538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4" name="Grafik 76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39838" y="4552950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40973" r:id="rId14" imgW="733320" imgH="228600" progId="">
              <p:embed/>
            </p:oleObj>
          </a:graphicData>
        </a:graphic>
      </p:graphicFrame>
      <p:sp>
        <p:nvSpPr>
          <p:cNvPr id="79" name="Pfeil nach unten 78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0" name="Pfeil nach unten 79"/>
          <p:cNvSpPr/>
          <p:nvPr/>
        </p:nvSpPr>
        <p:spPr>
          <a:xfrm>
            <a:off x="949325" y="4889500"/>
            <a:ext cx="373063" cy="284163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1" name="Pfeil nach unten 80"/>
          <p:cNvSpPr/>
          <p:nvPr/>
        </p:nvSpPr>
        <p:spPr>
          <a:xfrm>
            <a:off x="1281113" y="4900613"/>
            <a:ext cx="373062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3" name="Foliennummernplatzhalt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69229-C218-4271-90BC-945F74EB4E27}" type="slidenum">
              <a:rPr lang="de-DE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6" grpId="0"/>
      <p:bldP spid="80" grpId="0" animBg="1"/>
      <p:bldP spid="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0" y="857250"/>
            <a:ext cx="2357438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2001" name="Textfeld 11"/>
          <p:cNvSpPr txBox="1">
            <a:spLocks noChangeArrowheads="1"/>
          </p:cNvSpPr>
          <p:nvPr/>
        </p:nvSpPr>
        <p:spPr bwMode="auto">
          <a:xfrm>
            <a:off x="2420938" y="1365250"/>
            <a:ext cx="579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3311525" y="3284538"/>
            <a:ext cx="2097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rgbClr val="00B050"/>
                </a:solidFill>
                <a:cs typeface="Arial" charset="0"/>
              </a:rPr>
              <a:t>Enolase</a:t>
            </a:r>
            <a:endParaRPr lang="de-DE" sz="2000" b="1">
              <a:solidFill>
                <a:srgbClr val="00B050"/>
              </a:solidFill>
              <a:cs typeface="Arial" charset="0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116263" y="2212975"/>
          <a:ext cx="322262" cy="3235325"/>
        </p:xfrm>
        <a:graphic>
          <a:graphicData uri="http://schemas.openxmlformats.org/presentationml/2006/ole">
            <p:oleObj spid="_x0000_s41986" r:id="rId4" imgW="190440" imgH="695160" progId="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238750" y="2184400"/>
          <a:ext cx="322263" cy="3233738"/>
        </p:xfrm>
        <a:graphic>
          <a:graphicData uri="http://schemas.openxmlformats.org/presentationml/2006/ole">
            <p:oleObj spid="_x0000_s41987" r:id="rId5" imgW="190440" imgH="695160" progId="">
              <p:embed/>
            </p:oleObj>
          </a:graphicData>
        </a:graphic>
      </p:graphicFrame>
      <p:sp>
        <p:nvSpPr>
          <p:cNvPr id="16" name="Textfeld 13"/>
          <p:cNvSpPr txBox="1">
            <a:spLocks noChangeArrowheads="1"/>
          </p:cNvSpPr>
          <p:nvPr/>
        </p:nvSpPr>
        <p:spPr bwMode="auto">
          <a:xfrm>
            <a:off x="2400300" y="5543550"/>
            <a:ext cx="40528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Phosphoenol-</a:t>
            </a:r>
          </a:p>
          <a:p>
            <a:pPr algn="ctr"/>
            <a:r>
              <a:rPr lang="de-DE" sz="2400">
                <a:cs typeface="Arial" charset="0"/>
              </a:rPr>
              <a:t>pyruvat</a:t>
            </a:r>
          </a:p>
        </p:txBody>
      </p:sp>
      <p:graphicFrame>
        <p:nvGraphicFramePr>
          <p:cNvPr id="41990" name="Object 8"/>
          <p:cNvGraphicFramePr>
            <a:graphicFrameLocks noChangeAspect="1"/>
          </p:cNvGraphicFramePr>
          <p:nvPr/>
        </p:nvGraphicFramePr>
        <p:xfrm>
          <a:off x="5734050" y="1046163"/>
          <a:ext cx="1414463" cy="1644650"/>
        </p:xfrm>
        <a:graphic>
          <a:graphicData uri="http://schemas.openxmlformats.org/presentationml/2006/ole">
            <p:oleObj spid="_x0000_s41990" r:id="rId6" imgW="819000" imgH="952560" progId="">
              <p:embed/>
            </p:oleObj>
          </a:graphicData>
        </a:graphic>
      </p:graphicFrame>
      <p:graphicFrame>
        <p:nvGraphicFramePr>
          <p:cNvPr id="41991" name="Object 9"/>
          <p:cNvGraphicFramePr>
            <a:graphicFrameLocks noChangeAspect="1"/>
          </p:cNvGraphicFramePr>
          <p:nvPr/>
        </p:nvGraphicFramePr>
        <p:xfrm>
          <a:off x="7481888" y="1069975"/>
          <a:ext cx="1414462" cy="1643063"/>
        </p:xfrm>
        <a:graphic>
          <a:graphicData uri="http://schemas.openxmlformats.org/presentationml/2006/ole">
            <p:oleObj spid="_x0000_s41991" r:id="rId7" imgW="819000" imgH="952560" progId="">
              <p:embed/>
            </p:oleObj>
          </a:graphicData>
        </a:graphic>
      </p:graphicFrame>
      <p:sp>
        <p:nvSpPr>
          <p:cNvPr id="42004" name="Textfeld 13"/>
          <p:cNvSpPr txBox="1">
            <a:spLocks noChangeArrowheads="1"/>
          </p:cNvSpPr>
          <p:nvPr/>
        </p:nvSpPr>
        <p:spPr bwMode="auto">
          <a:xfrm>
            <a:off x="2320925" y="1562100"/>
            <a:ext cx="4052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2-Phosphoglycerat</a:t>
            </a:r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5492750" y="4591050"/>
          <a:ext cx="1436688" cy="1976438"/>
        </p:xfrm>
        <a:graphic>
          <a:graphicData uri="http://schemas.openxmlformats.org/presentationml/2006/ole">
            <p:oleObj spid="_x0000_s41993" r:id="rId8" imgW="838080" imgH="1152360" progId="">
              <p:embed/>
            </p:oleObj>
          </a:graphicData>
        </a:graphic>
      </p:graphicFrame>
      <p:pic>
        <p:nvPicPr>
          <p:cNvPr id="42005" name="Grafik 19" descr="Phosphat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58213" y="1846263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6" name="Grafik 20" descr="Phosphat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16725" y="1833563"/>
            <a:ext cx="58578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Grafik 21" descr="Phosphat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64338" y="4937125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7286625" y="4718050"/>
          <a:ext cx="1436688" cy="1976438"/>
        </p:xfrm>
        <a:graphic>
          <a:graphicData uri="http://schemas.openxmlformats.org/presentationml/2006/ole">
            <p:oleObj spid="_x0000_s41995" r:id="rId10" imgW="838080" imgH="1152360" progId="">
              <p:embed/>
            </p:oleObj>
          </a:graphicData>
        </a:graphic>
      </p:graphicFrame>
      <p:pic>
        <p:nvPicPr>
          <p:cNvPr id="25" name="Grafik 24" descr="Phosphat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58213" y="5064125"/>
            <a:ext cx="585787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9" name="Textfeld 45"/>
          <p:cNvSpPr txBox="1">
            <a:spLocks noChangeArrowheads="1"/>
          </p:cNvSpPr>
          <p:nvPr/>
        </p:nvSpPr>
        <p:spPr bwMode="auto">
          <a:xfrm>
            <a:off x="857250" y="1111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3 </a:t>
            </a:r>
            <a:r>
              <a:rPr lang="de-DE" sz="2400" b="1">
                <a:cs typeface="Arial" charset="0"/>
              </a:rPr>
              <a:t>Wasserabspaltung</a:t>
            </a:r>
            <a:r>
              <a:rPr lang="de-DE" sz="2800" b="1">
                <a:cs typeface="Arial" charset="0"/>
              </a:rPr>
              <a:t> </a:t>
            </a:r>
          </a:p>
        </p:txBody>
      </p:sp>
      <p:sp>
        <p:nvSpPr>
          <p:cNvPr id="56" name="Bogen 55"/>
          <p:cNvSpPr/>
          <p:nvPr/>
        </p:nvSpPr>
        <p:spPr>
          <a:xfrm flipH="1">
            <a:off x="5445125" y="3359150"/>
            <a:ext cx="631825" cy="541338"/>
          </a:xfrm>
          <a:prstGeom prst="arc">
            <a:avLst>
              <a:gd name="adj1" fmla="val 149369"/>
              <a:gd name="adj2" fmla="val 577219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3681413" y="3810000"/>
            <a:ext cx="968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cs typeface="Arial" charset="0"/>
              </a:rPr>
              <a:t>H</a:t>
            </a:r>
            <a:r>
              <a:rPr lang="de-DE" sz="2400" baseline="-25000">
                <a:cs typeface="Arial" charset="0"/>
              </a:rPr>
              <a:t>2</a:t>
            </a:r>
            <a:r>
              <a:rPr lang="de-DE" sz="2400">
                <a:cs typeface="Arial" charset="0"/>
              </a:rPr>
              <a:t>O</a:t>
            </a:r>
            <a:endParaRPr lang="de-DE" sz="2400" baseline="34000">
              <a:cs typeface="Arial" charset="0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2509838" y="5573713"/>
            <a:ext cx="5794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sp>
        <p:nvSpPr>
          <p:cNvPr id="105" name="Bogen 104"/>
          <p:cNvSpPr/>
          <p:nvPr/>
        </p:nvSpPr>
        <p:spPr>
          <a:xfrm flipH="1">
            <a:off x="3327400" y="3395663"/>
            <a:ext cx="631825" cy="541337"/>
          </a:xfrm>
          <a:prstGeom prst="arc">
            <a:avLst>
              <a:gd name="adj1" fmla="val 149369"/>
              <a:gd name="adj2" fmla="val 577219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6" name="Textfeld 105"/>
          <p:cNvSpPr txBox="1">
            <a:spLocks noChangeArrowheads="1"/>
          </p:cNvSpPr>
          <p:nvPr/>
        </p:nvSpPr>
        <p:spPr bwMode="auto">
          <a:xfrm>
            <a:off x="5957888" y="3808413"/>
            <a:ext cx="968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cs typeface="Arial" charset="0"/>
              </a:rPr>
              <a:t>H</a:t>
            </a:r>
            <a:r>
              <a:rPr lang="de-DE" sz="2400" baseline="-25000">
                <a:cs typeface="Arial" charset="0"/>
              </a:rPr>
              <a:t>2</a:t>
            </a:r>
            <a:r>
              <a:rPr lang="de-DE" sz="2400">
                <a:cs typeface="Arial" charset="0"/>
              </a:rPr>
              <a:t>O</a:t>
            </a:r>
            <a:endParaRPr lang="de-DE" sz="2400" baseline="34000">
              <a:cs typeface="Arial" charset="0"/>
            </a:endParaRPr>
          </a:p>
        </p:txBody>
      </p:sp>
      <p:sp>
        <p:nvSpPr>
          <p:cNvPr id="42016" name="Textfeld 51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42017" name="Grafik 52" descr="Pfeil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8" name="Textfeld 53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42019" name="Grafik 54" descr="Pfeil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Pfeil nach unten 60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2" name="Pfeil nach unten 61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2022" name="Textfeld 62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42023" name="Textfeld 77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sp>
        <p:nvSpPr>
          <p:cNvPr id="42024" name="Textfeld 78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42025" name="Textfeld 79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sp>
        <p:nvSpPr>
          <p:cNvPr id="42026" name="Textfeld 80"/>
          <p:cNvSpPr txBox="1">
            <a:spLocks noChangeArrowheads="1"/>
          </p:cNvSpPr>
          <p:nvPr/>
        </p:nvSpPr>
        <p:spPr bwMode="auto">
          <a:xfrm flipH="1">
            <a:off x="65088" y="4260850"/>
            <a:ext cx="127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sp>
        <p:nvSpPr>
          <p:cNvPr id="42027" name="Textfeld 81"/>
          <p:cNvSpPr txBox="1">
            <a:spLocks noChangeArrowheads="1"/>
          </p:cNvSpPr>
          <p:nvPr/>
        </p:nvSpPr>
        <p:spPr bwMode="auto">
          <a:xfrm>
            <a:off x="1644650" y="4259263"/>
            <a:ext cx="1274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sp>
        <p:nvSpPr>
          <p:cNvPr id="42028" name="Textfeld 82"/>
          <p:cNvSpPr txBox="1">
            <a:spLocks noChangeArrowheads="1"/>
          </p:cNvSpPr>
          <p:nvPr/>
        </p:nvSpPr>
        <p:spPr bwMode="auto">
          <a:xfrm>
            <a:off x="311150" y="4562475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84" name="Pfeil nach unten 83"/>
          <p:cNvSpPr/>
          <p:nvPr/>
        </p:nvSpPr>
        <p:spPr>
          <a:xfrm>
            <a:off x="949325" y="4889500"/>
            <a:ext cx="373063" cy="284163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2030" name="Textfeld 86"/>
          <p:cNvSpPr txBox="1">
            <a:spLocks noChangeArrowheads="1"/>
          </p:cNvSpPr>
          <p:nvPr/>
        </p:nvSpPr>
        <p:spPr bwMode="auto">
          <a:xfrm>
            <a:off x="1685925" y="457358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88" name="Pfeil nach unten 87"/>
          <p:cNvSpPr/>
          <p:nvPr/>
        </p:nvSpPr>
        <p:spPr>
          <a:xfrm>
            <a:off x="1281113" y="4900613"/>
            <a:ext cx="373062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42032" name="Grafik 88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33" name="Grafik 89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34" name="Grafik 100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4688" y="4554538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35" name="Grafik 101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39838" y="4552950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98" name="Object 14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41998" r:id="rId14" imgW="733320" imgH="228600" progId="">
              <p:embed/>
            </p:oleObj>
          </a:graphicData>
        </a:graphic>
      </p:graphicFrame>
      <p:sp>
        <p:nvSpPr>
          <p:cNvPr id="108" name="Pfeil nach unten 107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9" name="Pfeil nach unten 108"/>
          <p:cNvSpPr/>
          <p:nvPr/>
        </p:nvSpPr>
        <p:spPr>
          <a:xfrm>
            <a:off x="958850" y="5210175"/>
            <a:ext cx="374650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0" name="Pfeil nach unten 109"/>
          <p:cNvSpPr/>
          <p:nvPr/>
        </p:nvSpPr>
        <p:spPr>
          <a:xfrm>
            <a:off x="1292225" y="5219700"/>
            <a:ext cx="373063" cy="284163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1" name="Textfeld 110"/>
          <p:cNvSpPr txBox="1">
            <a:spLocks noChangeArrowheads="1"/>
          </p:cNvSpPr>
          <p:nvPr/>
        </p:nvSpPr>
        <p:spPr bwMode="auto">
          <a:xfrm>
            <a:off x="501650" y="5456238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PEP</a:t>
            </a:r>
          </a:p>
        </p:txBody>
      </p:sp>
      <p:sp>
        <p:nvSpPr>
          <p:cNvPr id="112" name="Textfeld 111"/>
          <p:cNvSpPr txBox="1">
            <a:spLocks noChangeArrowheads="1"/>
          </p:cNvSpPr>
          <p:nvPr/>
        </p:nvSpPr>
        <p:spPr bwMode="auto">
          <a:xfrm>
            <a:off x="1182688" y="5454650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PEP</a:t>
            </a:r>
          </a:p>
        </p:txBody>
      </p:sp>
      <p:sp>
        <p:nvSpPr>
          <p:cNvPr id="51" name="Foliennummernplatzhalt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7E5C6-668B-4D53-839A-E8042CB216F0}" type="slidenum">
              <a:rPr lang="de-DE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106" grpId="0"/>
      <p:bldP spid="109" grpId="0" animBg="1"/>
      <p:bldP spid="110" grpId="0" animBg="1"/>
      <p:bldP spid="111" grpId="0"/>
      <p:bldP spid="1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3024" name="Textfeld 11"/>
          <p:cNvSpPr txBox="1">
            <a:spLocks noChangeArrowheads="1"/>
          </p:cNvSpPr>
          <p:nvPr/>
        </p:nvSpPr>
        <p:spPr bwMode="auto">
          <a:xfrm>
            <a:off x="2420938" y="1365250"/>
            <a:ext cx="579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2419350" y="5370513"/>
            <a:ext cx="579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3336925" y="4508500"/>
            <a:ext cx="2098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rgbClr val="00B050"/>
                </a:solidFill>
                <a:cs typeface="Arial" charset="0"/>
              </a:rPr>
              <a:t>Pyruvat</a:t>
            </a:r>
            <a:r>
              <a:rPr lang="de-DE" sz="2000" b="1">
                <a:solidFill>
                  <a:srgbClr val="00B050"/>
                </a:solidFill>
                <a:cs typeface="Arial" charset="0"/>
              </a:rPr>
              <a:t>kinase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116263" y="2212975"/>
          <a:ext cx="322262" cy="3235325"/>
        </p:xfrm>
        <a:graphic>
          <a:graphicData uri="http://schemas.openxmlformats.org/presentationml/2006/ole">
            <p:oleObj spid="_x0000_s43010" r:id="rId4" imgW="190440" imgH="695160" progId="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238750" y="2184400"/>
          <a:ext cx="322263" cy="3233738"/>
        </p:xfrm>
        <a:graphic>
          <a:graphicData uri="http://schemas.openxmlformats.org/presentationml/2006/ole">
            <p:oleObj spid="_x0000_s43011" r:id="rId5" imgW="190440" imgH="695160" progId="">
              <p:embed/>
            </p:oleObj>
          </a:graphicData>
        </a:graphic>
      </p:graphicFrame>
      <p:sp>
        <p:nvSpPr>
          <p:cNvPr id="16" name="Textfeld 13"/>
          <p:cNvSpPr txBox="1">
            <a:spLocks noChangeArrowheads="1"/>
          </p:cNvSpPr>
          <p:nvPr/>
        </p:nvSpPr>
        <p:spPr bwMode="auto">
          <a:xfrm>
            <a:off x="2413000" y="5530850"/>
            <a:ext cx="4052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Pyruvat (Enolform)</a:t>
            </a:r>
          </a:p>
        </p:txBody>
      </p:sp>
      <p:sp>
        <p:nvSpPr>
          <p:cNvPr id="43028" name="Textfeld 13"/>
          <p:cNvSpPr txBox="1">
            <a:spLocks noChangeArrowheads="1"/>
          </p:cNvSpPr>
          <p:nvPr/>
        </p:nvSpPr>
        <p:spPr bwMode="auto">
          <a:xfrm>
            <a:off x="2411413" y="1574800"/>
            <a:ext cx="40528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Phosphoenol-</a:t>
            </a:r>
          </a:p>
          <a:p>
            <a:pPr algn="ctr"/>
            <a:r>
              <a:rPr lang="de-DE" sz="2400">
                <a:cs typeface="Arial" charset="0"/>
              </a:rPr>
              <a:t>pyruvat</a:t>
            </a:r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5722938" y="4706938"/>
          <a:ext cx="1585912" cy="1938337"/>
        </p:xfrm>
        <a:graphic>
          <a:graphicData uri="http://schemas.openxmlformats.org/presentationml/2006/ole">
            <p:oleObj spid="_x0000_s43016" r:id="rId6" imgW="942840" imgH="1152360" progId="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7381875" y="4741863"/>
          <a:ext cx="1585913" cy="1938337"/>
        </p:xfrm>
        <a:graphic>
          <a:graphicData uri="http://schemas.openxmlformats.org/presentationml/2006/ole">
            <p:oleObj spid="_x0000_s43017" r:id="rId7" imgW="942840" imgH="1152360" progId="">
              <p:embed/>
            </p:oleObj>
          </a:graphicData>
        </a:graphic>
      </p:graphicFrame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5492750" y="958850"/>
          <a:ext cx="1436688" cy="1978025"/>
        </p:xfrm>
        <a:graphic>
          <a:graphicData uri="http://schemas.openxmlformats.org/presentationml/2006/ole">
            <p:oleObj spid="_x0000_s43018" r:id="rId8" imgW="838080" imgH="1152360" progId="">
              <p:embed/>
            </p:oleObj>
          </a:graphicData>
        </a:graphic>
      </p:graphicFrame>
      <p:pic>
        <p:nvPicPr>
          <p:cNvPr id="43029" name="Grafik 20" descr="Phosphat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64338" y="1306513"/>
            <a:ext cx="585787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7286625" y="1085850"/>
          <a:ext cx="1436688" cy="1976438"/>
        </p:xfrm>
        <a:graphic>
          <a:graphicData uri="http://schemas.openxmlformats.org/presentationml/2006/ole">
            <p:oleObj spid="_x0000_s43019" r:id="rId10" imgW="838080" imgH="1152360" progId="">
              <p:embed/>
            </p:oleObj>
          </a:graphicData>
        </a:graphic>
      </p:graphicFrame>
      <p:pic>
        <p:nvPicPr>
          <p:cNvPr id="43030" name="Grafik 22" descr="Phosphat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58213" y="1431925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31" name="Textfeld 53"/>
          <p:cNvSpPr txBox="1">
            <a:spLocks noChangeArrowheads="1"/>
          </p:cNvSpPr>
          <p:nvPr/>
        </p:nvSpPr>
        <p:spPr bwMode="auto">
          <a:xfrm>
            <a:off x="857250" y="1111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3 </a:t>
            </a:r>
            <a:r>
              <a:rPr lang="de-DE" sz="2400" b="1">
                <a:cs typeface="Arial" charset="0"/>
              </a:rPr>
              <a:t>ATP-Bildung</a:t>
            </a:r>
            <a:r>
              <a:rPr lang="de-DE" sz="2800" b="1">
                <a:cs typeface="Arial" charset="0"/>
              </a:rPr>
              <a:t> </a:t>
            </a:r>
          </a:p>
        </p:txBody>
      </p:sp>
      <p:sp>
        <p:nvSpPr>
          <p:cNvPr id="87" name="Bogen 86"/>
          <p:cNvSpPr/>
          <p:nvPr/>
        </p:nvSpPr>
        <p:spPr>
          <a:xfrm flipH="1">
            <a:off x="3335338" y="3284538"/>
            <a:ext cx="1030287" cy="746125"/>
          </a:xfrm>
          <a:prstGeom prst="arc">
            <a:avLst>
              <a:gd name="adj1" fmla="val 16200000"/>
              <a:gd name="adj2" fmla="val 5250637"/>
            </a:avLst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3813175" y="311943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ADP</a:t>
            </a:r>
          </a:p>
        </p:txBody>
      </p:sp>
      <p:sp>
        <p:nvSpPr>
          <p:cNvPr id="90" name="Bogen 89"/>
          <p:cNvSpPr/>
          <p:nvPr/>
        </p:nvSpPr>
        <p:spPr>
          <a:xfrm flipH="1">
            <a:off x="5445125" y="3294063"/>
            <a:ext cx="1030288" cy="747712"/>
          </a:xfrm>
          <a:prstGeom prst="arc">
            <a:avLst>
              <a:gd name="adj1" fmla="val 16200000"/>
              <a:gd name="adj2" fmla="val 5250637"/>
            </a:avLst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1" name="Textfeld 90"/>
          <p:cNvSpPr txBox="1">
            <a:spLocks noChangeArrowheads="1"/>
          </p:cNvSpPr>
          <p:nvPr/>
        </p:nvSpPr>
        <p:spPr bwMode="auto">
          <a:xfrm>
            <a:off x="5922963" y="31305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ADP</a:t>
            </a:r>
          </a:p>
        </p:txBody>
      </p:sp>
      <p:sp>
        <p:nvSpPr>
          <p:cNvPr id="89" name="Textfeld 88"/>
          <p:cNvSpPr txBox="1">
            <a:spLocks noChangeArrowheads="1"/>
          </p:cNvSpPr>
          <p:nvPr/>
        </p:nvSpPr>
        <p:spPr bwMode="auto">
          <a:xfrm>
            <a:off x="3816350" y="384333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92" name="Textfeld 91"/>
          <p:cNvSpPr txBox="1">
            <a:spLocks noChangeArrowheads="1"/>
          </p:cNvSpPr>
          <p:nvPr/>
        </p:nvSpPr>
        <p:spPr bwMode="auto">
          <a:xfrm>
            <a:off x="5926138" y="38544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43038" name="Textfeld 54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43039" name="Grafik 55" descr="Pfeil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40" name="Textfeld 56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43041" name="Grafik 57" descr="Pfeil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Pfeil nach unten 61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6" name="Pfeil nach unten 65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3044" name="Textfeld 66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43045" name="Textfeld 67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sp>
        <p:nvSpPr>
          <p:cNvPr id="43046" name="Textfeld 68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43047" name="Textfeld 69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sp>
        <p:nvSpPr>
          <p:cNvPr id="43048" name="Textfeld 70"/>
          <p:cNvSpPr txBox="1">
            <a:spLocks noChangeArrowheads="1"/>
          </p:cNvSpPr>
          <p:nvPr/>
        </p:nvSpPr>
        <p:spPr bwMode="auto">
          <a:xfrm flipH="1">
            <a:off x="65088" y="4260850"/>
            <a:ext cx="127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sp>
        <p:nvSpPr>
          <p:cNvPr id="43049" name="Textfeld 71"/>
          <p:cNvSpPr txBox="1">
            <a:spLocks noChangeArrowheads="1"/>
          </p:cNvSpPr>
          <p:nvPr/>
        </p:nvSpPr>
        <p:spPr bwMode="auto">
          <a:xfrm>
            <a:off x="1644650" y="4259263"/>
            <a:ext cx="1274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sp>
        <p:nvSpPr>
          <p:cNvPr id="43050" name="Textfeld 72"/>
          <p:cNvSpPr txBox="1">
            <a:spLocks noChangeArrowheads="1"/>
          </p:cNvSpPr>
          <p:nvPr/>
        </p:nvSpPr>
        <p:spPr bwMode="auto">
          <a:xfrm>
            <a:off x="311150" y="4562475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74" name="Pfeil nach unten 73"/>
          <p:cNvSpPr/>
          <p:nvPr/>
        </p:nvSpPr>
        <p:spPr>
          <a:xfrm>
            <a:off x="949325" y="4889500"/>
            <a:ext cx="373063" cy="284163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3052" name="Textfeld 74"/>
          <p:cNvSpPr txBox="1">
            <a:spLocks noChangeArrowheads="1"/>
          </p:cNvSpPr>
          <p:nvPr/>
        </p:nvSpPr>
        <p:spPr bwMode="auto">
          <a:xfrm>
            <a:off x="501650" y="5456238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PEP</a:t>
            </a: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231775" y="6240463"/>
            <a:ext cx="130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Pyruvat</a:t>
            </a:r>
          </a:p>
        </p:txBody>
      </p:sp>
      <p:sp>
        <p:nvSpPr>
          <p:cNvPr id="43054" name="Textfeld 76"/>
          <p:cNvSpPr txBox="1">
            <a:spLocks noChangeArrowheads="1"/>
          </p:cNvSpPr>
          <p:nvPr/>
        </p:nvSpPr>
        <p:spPr bwMode="auto">
          <a:xfrm>
            <a:off x="1182688" y="5454650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PEP</a:t>
            </a:r>
          </a:p>
        </p:txBody>
      </p:sp>
      <p:sp>
        <p:nvSpPr>
          <p:cNvPr id="78" name="Textfeld 77"/>
          <p:cNvSpPr txBox="1">
            <a:spLocks noChangeArrowheads="1"/>
          </p:cNvSpPr>
          <p:nvPr/>
        </p:nvSpPr>
        <p:spPr bwMode="auto">
          <a:xfrm>
            <a:off x="1285875" y="6224588"/>
            <a:ext cx="130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Pyruvat</a:t>
            </a:r>
          </a:p>
        </p:txBody>
      </p:sp>
      <p:sp>
        <p:nvSpPr>
          <p:cNvPr id="43056" name="Textfeld 92"/>
          <p:cNvSpPr txBox="1">
            <a:spLocks noChangeArrowheads="1"/>
          </p:cNvSpPr>
          <p:nvPr/>
        </p:nvSpPr>
        <p:spPr bwMode="auto">
          <a:xfrm>
            <a:off x="1685925" y="457358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94" name="Pfeil nach unten 93"/>
          <p:cNvSpPr/>
          <p:nvPr/>
        </p:nvSpPr>
        <p:spPr>
          <a:xfrm>
            <a:off x="1281113" y="4900613"/>
            <a:ext cx="373062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43058" name="Grafik 94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59" name="Grafik 95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60" name="Grafik 96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4688" y="4554538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61" name="Grafik 97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39838" y="4552950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Grafik 100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7700" y="580231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Grafik 101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11263" y="5799138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43021" r:id="rId14" imgW="733320" imgH="228600" progId="">
              <p:embed/>
            </p:oleObj>
          </a:graphicData>
        </a:graphic>
      </p:graphicFrame>
      <p:sp>
        <p:nvSpPr>
          <p:cNvPr id="104" name="Pfeil nach unten 103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5" name="Pfeil nach unten 104"/>
          <p:cNvSpPr/>
          <p:nvPr/>
        </p:nvSpPr>
        <p:spPr>
          <a:xfrm>
            <a:off x="958850" y="5210175"/>
            <a:ext cx="374650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6" name="Pfeil nach unten 105"/>
          <p:cNvSpPr/>
          <p:nvPr/>
        </p:nvSpPr>
        <p:spPr>
          <a:xfrm>
            <a:off x="1292225" y="5219700"/>
            <a:ext cx="373063" cy="284163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9" name="Foliennummernplatzhalt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63255-4892-4209-BE92-EFFCD1EA979C}" type="slidenum">
              <a:rPr lang="de-DE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2 0.0888 C -0.09636 0.19588 -0.1816 0.30319 -0.25764 0.33626 C -0.33369 0.36933 -0.4007 0.3284 -0.46754 0.28746 " pathEditMode="relative" rAng="0" ptsTypes="aaA">
                                      <p:cBhvr>
                                        <p:cTn id="5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14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0.0888 C -0.03611 0.08904 -0.21077 0.18917 -0.38542 0.2895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1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6" grpId="0"/>
      <p:bldP spid="88" grpId="0"/>
      <p:bldP spid="91" grpId="0"/>
      <p:bldP spid="89" grpId="0"/>
      <p:bldP spid="89" grpId="1"/>
      <p:bldP spid="92" grpId="0"/>
      <p:bldP spid="92" grpId="1"/>
      <p:bldP spid="76" grpId="0"/>
      <p:bldP spid="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hteck 89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4047" name="Textfeld 11"/>
          <p:cNvSpPr txBox="1">
            <a:spLocks noChangeArrowheads="1"/>
          </p:cNvSpPr>
          <p:nvPr/>
        </p:nvSpPr>
        <p:spPr bwMode="auto">
          <a:xfrm>
            <a:off x="2420938" y="1365250"/>
            <a:ext cx="579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2419350" y="5303838"/>
            <a:ext cx="579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116263" y="2212975"/>
          <a:ext cx="322262" cy="3235325"/>
        </p:xfrm>
        <a:graphic>
          <a:graphicData uri="http://schemas.openxmlformats.org/presentationml/2006/ole">
            <p:oleObj spid="_x0000_s44034" r:id="rId4" imgW="190440" imgH="695160" progId="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238750" y="2184400"/>
          <a:ext cx="322263" cy="3233738"/>
        </p:xfrm>
        <a:graphic>
          <a:graphicData uri="http://schemas.openxmlformats.org/presentationml/2006/ole">
            <p:oleObj spid="_x0000_s44035" r:id="rId5" imgW="190440" imgH="695160" progId="">
              <p:embed/>
            </p:oleObj>
          </a:graphicData>
        </a:graphic>
      </p:graphicFrame>
      <p:sp>
        <p:nvSpPr>
          <p:cNvPr id="44049" name="Textfeld 13"/>
          <p:cNvSpPr txBox="1">
            <a:spLocks noChangeArrowheads="1"/>
          </p:cNvSpPr>
          <p:nvPr/>
        </p:nvSpPr>
        <p:spPr bwMode="auto">
          <a:xfrm>
            <a:off x="2297113" y="1563688"/>
            <a:ext cx="4052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Pyruvat (</a:t>
            </a:r>
            <a:r>
              <a:rPr lang="de-DE" sz="2400">
                <a:solidFill>
                  <a:srgbClr val="00B0F0"/>
                </a:solidFill>
                <a:cs typeface="Arial" charset="0"/>
              </a:rPr>
              <a:t>Enol</a:t>
            </a:r>
            <a:r>
              <a:rPr lang="de-DE" sz="2400">
                <a:cs typeface="Arial" charset="0"/>
              </a:rPr>
              <a:t>form)</a:t>
            </a:r>
          </a:p>
        </p:txBody>
      </p:sp>
      <p:graphicFrame>
        <p:nvGraphicFramePr>
          <p:cNvPr id="44038" name="Object 8"/>
          <p:cNvGraphicFramePr>
            <a:graphicFrameLocks noChangeAspect="1"/>
          </p:cNvGraphicFramePr>
          <p:nvPr/>
        </p:nvGraphicFramePr>
        <p:xfrm>
          <a:off x="5722938" y="933450"/>
          <a:ext cx="1585912" cy="1938338"/>
        </p:xfrm>
        <a:graphic>
          <a:graphicData uri="http://schemas.openxmlformats.org/presentationml/2006/ole">
            <p:oleObj spid="_x0000_s44038" r:id="rId6" imgW="942840" imgH="1152360" progId="">
              <p:embed/>
            </p:oleObj>
          </a:graphicData>
        </a:graphic>
      </p:graphicFrame>
      <p:graphicFrame>
        <p:nvGraphicFramePr>
          <p:cNvPr id="44039" name="Object 9"/>
          <p:cNvGraphicFramePr>
            <a:graphicFrameLocks noChangeAspect="1"/>
          </p:cNvGraphicFramePr>
          <p:nvPr/>
        </p:nvGraphicFramePr>
        <p:xfrm>
          <a:off x="7381875" y="968375"/>
          <a:ext cx="1585913" cy="1938338"/>
        </p:xfrm>
        <a:graphic>
          <a:graphicData uri="http://schemas.openxmlformats.org/presentationml/2006/ole">
            <p:oleObj spid="_x0000_s44039" r:id="rId7" imgW="942840" imgH="1152360" progId="">
              <p:embed/>
            </p:oleObj>
          </a:graphicData>
        </a:graphic>
      </p:graphicFrame>
      <p:sp>
        <p:nvSpPr>
          <p:cNvPr id="19" name="Textfeld 13"/>
          <p:cNvSpPr txBox="1">
            <a:spLocks noChangeArrowheads="1"/>
          </p:cNvSpPr>
          <p:nvPr/>
        </p:nvSpPr>
        <p:spPr bwMode="auto">
          <a:xfrm>
            <a:off x="2411413" y="5489575"/>
            <a:ext cx="4052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Pyruvat (</a:t>
            </a:r>
            <a:r>
              <a:rPr lang="de-DE" sz="2400">
                <a:solidFill>
                  <a:srgbClr val="00B0F0"/>
                </a:solidFill>
                <a:cs typeface="Arial" charset="0"/>
              </a:rPr>
              <a:t>Keto</a:t>
            </a:r>
            <a:r>
              <a:rPr lang="de-DE" sz="2400">
                <a:cs typeface="Arial" charset="0"/>
              </a:rPr>
              <a:t>form)</a:t>
            </a:r>
          </a:p>
        </p:txBody>
      </p:sp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5749925" y="4808538"/>
          <a:ext cx="1449388" cy="1730375"/>
        </p:xfrm>
        <a:graphic>
          <a:graphicData uri="http://schemas.openxmlformats.org/presentationml/2006/ole">
            <p:oleObj spid="_x0000_s44040" r:id="rId8" imgW="838080" imgH="1000080" progId="">
              <p:embed/>
            </p:oleObj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7369175" y="4857750"/>
          <a:ext cx="1449388" cy="1730375"/>
        </p:xfrm>
        <a:graphic>
          <a:graphicData uri="http://schemas.openxmlformats.org/presentationml/2006/ole">
            <p:oleObj spid="_x0000_s44041" r:id="rId9" imgW="838080" imgH="1000080" progId="">
              <p:embed/>
            </p:oleObj>
          </a:graphicData>
        </a:graphic>
      </p:graphicFrame>
      <p:sp>
        <p:nvSpPr>
          <p:cNvPr id="55" name="Ellipse 54"/>
          <p:cNvSpPr/>
          <p:nvPr/>
        </p:nvSpPr>
        <p:spPr>
          <a:xfrm rot="19121325">
            <a:off x="6435725" y="5467350"/>
            <a:ext cx="979488" cy="4318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 rot="19121325">
            <a:off x="7980363" y="5541963"/>
            <a:ext cx="977900" cy="433387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 rot="19121325">
            <a:off x="6067425" y="1708150"/>
            <a:ext cx="1446213" cy="727075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44054" name="Textfeld 58"/>
          <p:cNvSpPr txBox="1">
            <a:spLocks noChangeArrowheads="1"/>
          </p:cNvSpPr>
          <p:nvPr/>
        </p:nvSpPr>
        <p:spPr bwMode="auto">
          <a:xfrm>
            <a:off x="857250" y="1111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3</a:t>
            </a:r>
            <a:r>
              <a:rPr lang="de-DE" sz="2800" b="1">
                <a:cs typeface="Arial" charset="0"/>
              </a:rPr>
              <a:t> </a:t>
            </a:r>
          </a:p>
        </p:txBody>
      </p:sp>
      <p:sp>
        <p:nvSpPr>
          <p:cNvPr id="91" name="Rechteck 90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4056" name="Textfeld 51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44057" name="Grafik 52" descr="Pfeil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58" name="Textfeld 53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44059" name="Grafik 55" descr="Pfeil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Pfeil nach unten 59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1" name="Pfeil nach unten 60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4062" name="Textfeld 61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44063" name="Textfeld 62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sp>
        <p:nvSpPr>
          <p:cNvPr id="44064" name="Textfeld 63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44065" name="Textfeld 64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sp>
        <p:nvSpPr>
          <p:cNvPr id="44066" name="Textfeld 65"/>
          <p:cNvSpPr txBox="1">
            <a:spLocks noChangeArrowheads="1"/>
          </p:cNvSpPr>
          <p:nvPr/>
        </p:nvSpPr>
        <p:spPr bwMode="auto">
          <a:xfrm flipH="1">
            <a:off x="65088" y="4260850"/>
            <a:ext cx="127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sp>
        <p:nvSpPr>
          <p:cNvPr id="44067" name="Textfeld 66"/>
          <p:cNvSpPr txBox="1">
            <a:spLocks noChangeArrowheads="1"/>
          </p:cNvSpPr>
          <p:nvPr/>
        </p:nvSpPr>
        <p:spPr bwMode="auto">
          <a:xfrm>
            <a:off x="1644650" y="4259263"/>
            <a:ext cx="1274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sp>
        <p:nvSpPr>
          <p:cNvPr id="44068" name="Textfeld 67"/>
          <p:cNvSpPr txBox="1">
            <a:spLocks noChangeArrowheads="1"/>
          </p:cNvSpPr>
          <p:nvPr/>
        </p:nvSpPr>
        <p:spPr bwMode="auto">
          <a:xfrm>
            <a:off x="311150" y="4562475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69" name="Pfeil nach unten 68"/>
          <p:cNvSpPr/>
          <p:nvPr/>
        </p:nvSpPr>
        <p:spPr>
          <a:xfrm>
            <a:off x="949325" y="4889500"/>
            <a:ext cx="373063" cy="284163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4070" name="Textfeld 69"/>
          <p:cNvSpPr txBox="1">
            <a:spLocks noChangeArrowheads="1"/>
          </p:cNvSpPr>
          <p:nvPr/>
        </p:nvSpPr>
        <p:spPr bwMode="auto">
          <a:xfrm>
            <a:off x="501650" y="5456238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PEP</a:t>
            </a:r>
          </a:p>
        </p:txBody>
      </p:sp>
      <p:sp>
        <p:nvSpPr>
          <p:cNvPr id="44071" name="Textfeld 70"/>
          <p:cNvSpPr txBox="1">
            <a:spLocks noChangeArrowheads="1"/>
          </p:cNvSpPr>
          <p:nvPr/>
        </p:nvSpPr>
        <p:spPr bwMode="auto">
          <a:xfrm>
            <a:off x="231775" y="6240463"/>
            <a:ext cx="130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Pyruvat</a:t>
            </a:r>
          </a:p>
        </p:txBody>
      </p:sp>
      <p:sp>
        <p:nvSpPr>
          <p:cNvPr id="44072" name="Textfeld 71"/>
          <p:cNvSpPr txBox="1">
            <a:spLocks noChangeArrowheads="1"/>
          </p:cNvSpPr>
          <p:nvPr/>
        </p:nvSpPr>
        <p:spPr bwMode="auto">
          <a:xfrm>
            <a:off x="1182688" y="5454650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PEP</a:t>
            </a:r>
          </a:p>
        </p:txBody>
      </p:sp>
      <p:sp>
        <p:nvSpPr>
          <p:cNvPr id="44073" name="Textfeld 72"/>
          <p:cNvSpPr txBox="1">
            <a:spLocks noChangeArrowheads="1"/>
          </p:cNvSpPr>
          <p:nvPr/>
        </p:nvSpPr>
        <p:spPr bwMode="auto">
          <a:xfrm>
            <a:off x="1285875" y="6224588"/>
            <a:ext cx="130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Pyruvat</a:t>
            </a:r>
          </a:p>
        </p:txBody>
      </p:sp>
      <p:sp>
        <p:nvSpPr>
          <p:cNvPr id="44074" name="Textfeld 73"/>
          <p:cNvSpPr txBox="1">
            <a:spLocks noChangeArrowheads="1"/>
          </p:cNvSpPr>
          <p:nvPr/>
        </p:nvSpPr>
        <p:spPr bwMode="auto">
          <a:xfrm>
            <a:off x="1685925" y="457358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75" name="Pfeil nach unten 74"/>
          <p:cNvSpPr/>
          <p:nvPr/>
        </p:nvSpPr>
        <p:spPr>
          <a:xfrm>
            <a:off x="1281113" y="4900613"/>
            <a:ext cx="373062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44076" name="Grafik 75" descr="Pfeil raus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7" name="Grafik 76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8" name="Grafik 77" descr="Pfeil raus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4688" y="4554538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9" name="Grafik 78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239838" y="4552950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80" name="Textfeld 79"/>
          <p:cNvSpPr txBox="1">
            <a:spLocks noChangeArrowheads="1"/>
          </p:cNvSpPr>
          <p:nvPr/>
        </p:nvSpPr>
        <p:spPr bwMode="auto">
          <a:xfrm>
            <a:off x="282575" y="58229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44081" name="Grafik 81" descr="Pfeil raus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7700" y="580231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82" name="Grafik 82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211263" y="5799138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44044" r:id="rId13" imgW="733320" imgH="228600" progId="">
              <p:embed/>
            </p:oleObj>
          </a:graphicData>
        </a:graphic>
      </p:graphicFrame>
      <p:sp>
        <p:nvSpPr>
          <p:cNvPr id="85" name="Pfeil nach unten 84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6" name="Pfeil nach unten 85"/>
          <p:cNvSpPr/>
          <p:nvPr/>
        </p:nvSpPr>
        <p:spPr>
          <a:xfrm>
            <a:off x="958850" y="5210175"/>
            <a:ext cx="374650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7" name="Pfeil nach unten 86"/>
          <p:cNvSpPr/>
          <p:nvPr/>
        </p:nvSpPr>
        <p:spPr>
          <a:xfrm>
            <a:off x="1292225" y="5219700"/>
            <a:ext cx="373063" cy="284163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4086" name="Textfeld 87"/>
          <p:cNvSpPr txBox="1">
            <a:spLocks noChangeArrowheads="1"/>
          </p:cNvSpPr>
          <p:nvPr/>
        </p:nvSpPr>
        <p:spPr bwMode="auto">
          <a:xfrm>
            <a:off x="1646238" y="5819775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51" name="Foliennummernplatzhalt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B6BA8-DC84-4C71-B725-7D11F8D9E097}" type="slidenum">
              <a:rPr lang="de-DE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55" grpId="0" animBg="1"/>
      <p:bldP spid="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eck 41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Textfeld 13"/>
          <p:cNvSpPr txBox="1">
            <a:spLocks noChangeArrowheads="1"/>
          </p:cNvSpPr>
          <p:nvPr/>
        </p:nvSpPr>
        <p:spPr bwMode="auto">
          <a:xfrm>
            <a:off x="2236788" y="1452563"/>
            <a:ext cx="40544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Glycerinaldehyd-</a:t>
            </a:r>
          </a:p>
          <a:p>
            <a:pPr algn="ctr"/>
            <a:r>
              <a:rPr lang="de-DE" sz="2400">
                <a:cs typeface="Arial" charset="0"/>
              </a:rPr>
              <a:t>3-phosphat</a:t>
            </a: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2420938" y="1365250"/>
            <a:ext cx="579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sp>
        <p:nvSpPr>
          <p:cNvPr id="13" name="Textfeld 13"/>
          <p:cNvSpPr txBox="1">
            <a:spLocks noChangeArrowheads="1"/>
          </p:cNvSpPr>
          <p:nvPr/>
        </p:nvSpPr>
        <p:spPr bwMode="auto">
          <a:xfrm>
            <a:off x="2479675" y="5854700"/>
            <a:ext cx="4052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1,3 Bisphosphoglycerat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2419350" y="5651500"/>
            <a:ext cx="579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116263" y="2212975"/>
          <a:ext cx="322262" cy="3235325"/>
        </p:xfrm>
        <a:graphic>
          <a:graphicData uri="http://schemas.openxmlformats.org/presentationml/2006/ole">
            <p:oleObj spid="_x0000_s73730" r:id="rId4" imgW="190440" imgH="695160" progId="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238750" y="2184400"/>
          <a:ext cx="322263" cy="3233738"/>
        </p:xfrm>
        <a:graphic>
          <a:graphicData uri="http://schemas.openxmlformats.org/presentationml/2006/ole">
            <p:oleObj spid="_x0000_s73731" r:id="rId5" imgW="190440" imgH="695160" progId="">
              <p:embed/>
            </p:oleObj>
          </a:graphicData>
        </a:graphic>
      </p:graphicFrame>
      <p:pic>
        <p:nvPicPr>
          <p:cNvPr id="20" name="Grafik 19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94513" y="2322513"/>
            <a:ext cx="584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Grafik 21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67525" y="4551363"/>
            <a:ext cx="5857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Grafik 30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48500" y="5916613"/>
            <a:ext cx="5857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5780088" y="1147763"/>
          <a:ext cx="1325562" cy="1595437"/>
        </p:xfrm>
        <a:graphic>
          <a:graphicData uri="http://schemas.openxmlformats.org/presentationml/2006/ole">
            <p:oleObj spid="_x0000_s73733" r:id="rId7" imgW="752400" imgH="905040" progId="">
              <p:embed/>
            </p:oleObj>
          </a:graphicData>
        </a:graphic>
      </p:graphicFrame>
      <p:pic>
        <p:nvPicPr>
          <p:cNvPr id="46" name="Grafik 45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58213" y="2359025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Object 12"/>
          <p:cNvGraphicFramePr>
            <a:graphicFrameLocks noChangeAspect="1"/>
          </p:cNvGraphicFramePr>
          <p:nvPr/>
        </p:nvGraphicFramePr>
        <p:xfrm>
          <a:off x="7445375" y="1184275"/>
          <a:ext cx="1325563" cy="1595438"/>
        </p:xfrm>
        <a:graphic>
          <a:graphicData uri="http://schemas.openxmlformats.org/presentationml/2006/ole">
            <p:oleObj spid="_x0000_s73734" r:id="rId8" imgW="752400" imgH="905040" progId="">
              <p:embed/>
            </p:oleObj>
          </a:graphicData>
        </a:graphic>
      </p:graphicFrame>
      <p:pic>
        <p:nvPicPr>
          <p:cNvPr id="51" name="Grafik 50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78825" y="4562475"/>
            <a:ext cx="5842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Grafik 51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58213" y="5927725"/>
            <a:ext cx="585787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" name="Object 15"/>
          <p:cNvGraphicFramePr>
            <a:graphicFrameLocks noChangeAspect="1"/>
          </p:cNvGraphicFramePr>
          <p:nvPr/>
        </p:nvGraphicFramePr>
        <p:xfrm>
          <a:off x="5924550" y="4660900"/>
          <a:ext cx="1339850" cy="1609725"/>
        </p:xfrm>
        <a:graphic>
          <a:graphicData uri="http://schemas.openxmlformats.org/presentationml/2006/ole">
            <p:oleObj spid="_x0000_s73735" r:id="rId9" imgW="752400" imgH="905040" progId="">
              <p:embed/>
            </p:oleObj>
          </a:graphicData>
        </a:graphic>
      </p:graphicFrame>
      <p:graphicFrame>
        <p:nvGraphicFramePr>
          <p:cNvPr id="38928" name="Object 16"/>
          <p:cNvGraphicFramePr>
            <a:graphicFrameLocks noChangeAspect="1"/>
          </p:cNvGraphicFramePr>
          <p:nvPr/>
        </p:nvGraphicFramePr>
        <p:xfrm>
          <a:off x="7456488" y="4662488"/>
          <a:ext cx="1339850" cy="1609725"/>
        </p:xfrm>
        <a:graphic>
          <a:graphicData uri="http://schemas.openxmlformats.org/presentationml/2006/ole">
            <p:oleObj spid="_x0000_s73736" r:id="rId10" imgW="752400" imgH="905040" progId="">
              <p:embed/>
            </p:oleObj>
          </a:graphicData>
        </a:graphic>
      </p:graphicFrame>
      <p:sp>
        <p:nvSpPr>
          <p:cNvPr id="73751" name="Textfeld 55"/>
          <p:cNvSpPr txBox="1">
            <a:spLocks noChangeArrowheads="1"/>
          </p:cNvSpPr>
          <p:nvPr/>
        </p:nvSpPr>
        <p:spPr bwMode="auto">
          <a:xfrm>
            <a:off x="857250" y="1111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3</a:t>
            </a:r>
            <a:r>
              <a:rPr lang="de-DE" sz="2800" b="1">
                <a:cs typeface="Arial" charset="0"/>
              </a:rPr>
              <a:t> </a:t>
            </a:r>
          </a:p>
        </p:txBody>
      </p:sp>
      <p:sp>
        <p:nvSpPr>
          <p:cNvPr id="48" name="Rechteck 47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6" name="Textfeld 95"/>
          <p:cNvSpPr txBox="1">
            <a:spLocks noChangeArrowheads="1"/>
          </p:cNvSpPr>
          <p:nvPr/>
        </p:nvSpPr>
        <p:spPr bwMode="auto">
          <a:xfrm>
            <a:off x="3838575" y="3760788"/>
            <a:ext cx="1131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</a:p>
        </p:txBody>
      </p:sp>
      <p:sp>
        <p:nvSpPr>
          <p:cNvPr id="97" name="Bogen 96"/>
          <p:cNvSpPr/>
          <p:nvPr/>
        </p:nvSpPr>
        <p:spPr>
          <a:xfrm flipH="1">
            <a:off x="3348038" y="3219450"/>
            <a:ext cx="1030287" cy="747713"/>
          </a:xfrm>
          <a:prstGeom prst="arc">
            <a:avLst>
              <a:gd name="adj1" fmla="val 16200000"/>
              <a:gd name="adj2" fmla="val 5250637"/>
            </a:avLst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8" name="Textfeld 97"/>
          <p:cNvSpPr txBox="1">
            <a:spLocks noChangeArrowheads="1"/>
          </p:cNvSpPr>
          <p:nvPr/>
        </p:nvSpPr>
        <p:spPr bwMode="auto">
          <a:xfrm>
            <a:off x="3822700" y="2870200"/>
            <a:ext cx="1133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</a:t>
            </a:r>
            <a:r>
              <a:rPr lang="de-DE" sz="3200" baseline="40000">
                <a:cs typeface="Arial" charset="0"/>
              </a:rPr>
              <a:t>+</a:t>
            </a:r>
            <a:endParaRPr lang="de-DE" sz="3200">
              <a:cs typeface="Arial" charset="0"/>
            </a:endParaRPr>
          </a:p>
        </p:txBody>
      </p:sp>
      <p:sp>
        <p:nvSpPr>
          <p:cNvPr id="99" name="Textfeld 98"/>
          <p:cNvSpPr txBox="1">
            <a:spLocks noChangeArrowheads="1"/>
          </p:cNvSpPr>
          <p:nvPr/>
        </p:nvSpPr>
        <p:spPr bwMode="auto">
          <a:xfrm>
            <a:off x="5937250" y="3760788"/>
            <a:ext cx="1133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</a:p>
        </p:txBody>
      </p:sp>
      <p:sp>
        <p:nvSpPr>
          <p:cNvPr id="100" name="Bogen 99"/>
          <p:cNvSpPr/>
          <p:nvPr/>
        </p:nvSpPr>
        <p:spPr>
          <a:xfrm flipH="1">
            <a:off x="5473700" y="3219450"/>
            <a:ext cx="1030288" cy="747713"/>
          </a:xfrm>
          <a:prstGeom prst="arc">
            <a:avLst>
              <a:gd name="adj1" fmla="val 16200000"/>
              <a:gd name="adj2" fmla="val 5250637"/>
            </a:avLst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1" name="Textfeld 100"/>
          <p:cNvSpPr txBox="1">
            <a:spLocks noChangeArrowheads="1"/>
          </p:cNvSpPr>
          <p:nvPr/>
        </p:nvSpPr>
        <p:spPr bwMode="auto">
          <a:xfrm>
            <a:off x="5921375" y="2870200"/>
            <a:ext cx="1133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</a:t>
            </a:r>
            <a:r>
              <a:rPr lang="de-DE" sz="3200" baseline="40000">
                <a:cs typeface="Arial" charset="0"/>
              </a:rPr>
              <a:t>+</a:t>
            </a:r>
            <a:endParaRPr lang="de-DE" sz="3200">
              <a:cs typeface="Arial" charset="0"/>
            </a:endParaRPr>
          </a:p>
        </p:txBody>
      </p:sp>
      <p:sp>
        <p:nvSpPr>
          <p:cNvPr id="105" name="Textfeld 104"/>
          <p:cNvSpPr txBox="1">
            <a:spLocks noChangeArrowheads="1"/>
          </p:cNvSpPr>
          <p:nvPr/>
        </p:nvSpPr>
        <p:spPr bwMode="auto">
          <a:xfrm>
            <a:off x="4402138" y="276701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000">
                <a:cs typeface="Arial" charset="0"/>
              </a:rPr>
              <a:t>,</a:t>
            </a:r>
            <a:r>
              <a:rPr lang="de-DE" sz="2000">
                <a:cs typeface="Arial" charset="0"/>
              </a:rPr>
              <a:t> P</a:t>
            </a:r>
            <a:r>
              <a:rPr lang="de-DE" sz="2800" baseline="-25000">
                <a:cs typeface="Arial" charset="0"/>
              </a:rPr>
              <a:t>i</a:t>
            </a:r>
            <a:endParaRPr lang="de-DE" sz="2800">
              <a:cs typeface="Arial" charset="0"/>
            </a:endParaRPr>
          </a:p>
        </p:txBody>
      </p:sp>
      <p:sp>
        <p:nvSpPr>
          <p:cNvPr id="106" name="Textfeld 105"/>
          <p:cNvSpPr txBox="1">
            <a:spLocks noChangeArrowheads="1"/>
          </p:cNvSpPr>
          <p:nvPr/>
        </p:nvSpPr>
        <p:spPr bwMode="auto">
          <a:xfrm>
            <a:off x="6524625" y="2778125"/>
            <a:ext cx="81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000">
                <a:cs typeface="Arial" charset="0"/>
              </a:rPr>
              <a:t>,</a:t>
            </a:r>
            <a:r>
              <a:rPr lang="de-DE" sz="2000">
                <a:cs typeface="Arial" charset="0"/>
              </a:rPr>
              <a:t> P</a:t>
            </a:r>
            <a:r>
              <a:rPr lang="de-DE" sz="2800" baseline="-25000">
                <a:cs typeface="Arial" charset="0"/>
              </a:rPr>
              <a:t>i</a:t>
            </a:r>
            <a:endParaRPr lang="de-DE" sz="2800">
              <a:cs typeface="Arial" charset="0"/>
            </a:endParaRPr>
          </a:p>
        </p:txBody>
      </p:sp>
      <p:sp>
        <p:nvSpPr>
          <p:cNvPr id="73761" name="Textfeld 79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73762" name="Grafik 80" descr="Pfeil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63" name="Textfeld 81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73764" name="Grafik 82" descr="Pfeil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Pfeil nach unten 83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5" name="Pfeil nach unten 94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3767" name="Textfeld 101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73768" name="Textfeld 102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sp>
        <p:nvSpPr>
          <p:cNvPr id="73769" name="Textfeld 103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73770" name="Textfeld 106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sp>
        <p:nvSpPr>
          <p:cNvPr id="73771" name="Textfeld 107"/>
          <p:cNvSpPr txBox="1">
            <a:spLocks noChangeArrowheads="1"/>
          </p:cNvSpPr>
          <p:nvPr/>
        </p:nvSpPr>
        <p:spPr bwMode="auto">
          <a:xfrm flipH="1">
            <a:off x="65088" y="4260850"/>
            <a:ext cx="127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sp>
        <p:nvSpPr>
          <p:cNvPr id="73772" name="Textfeld 108"/>
          <p:cNvSpPr txBox="1">
            <a:spLocks noChangeArrowheads="1"/>
          </p:cNvSpPr>
          <p:nvPr/>
        </p:nvSpPr>
        <p:spPr bwMode="auto">
          <a:xfrm>
            <a:off x="311150" y="4562475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110" name="Pfeil nach unten 109"/>
          <p:cNvSpPr/>
          <p:nvPr/>
        </p:nvSpPr>
        <p:spPr>
          <a:xfrm>
            <a:off x="949325" y="4889500"/>
            <a:ext cx="373063" cy="284163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3774" name="Textfeld 110"/>
          <p:cNvSpPr txBox="1">
            <a:spLocks noChangeArrowheads="1"/>
          </p:cNvSpPr>
          <p:nvPr/>
        </p:nvSpPr>
        <p:spPr bwMode="auto">
          <a:xfrm>
            <a:off x="501650" y="5456238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PEP</a:t>
            </a:r>
          </a:p>
        </p:txBody>
      </p:sp>
      <p:sp>
        <p:nvSpPr>
          <p:cNvPr id="73775" name="Textfeld 111"/>
          <p:cNvSpPr txBox="1">
            <a:spLocks noChangeArrowheads="1"/>
          </p:cNvSpPr>
          <p:nvPr/>
        </p:nvSpPr>
        <p:spPr bwMode="auto">
          <a:xfrm>
            <a:off x="231775" y="6240463"/>
            <a:ext cx="130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Pyruvat</a:t>
            </a:r>
          </a:p>
        </p:txBody>
      </p:sp>
      <p:sp>
        <p:nvSpPr>
          <p:cNvPr id="73776" name="Textfeld 112"/>
          <p:cNvSpPr txBox="1">
            <a:spLocks noChangeArrowheads="1"/>
          </p:cNvSpPr>
          <p:nvPr/>
        </p:nvSpPr>
        <p:spPr bwMode="auto">
          <a:xfrm>
            <a:off x="1182688" y="5454650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PEP</a:t>
            </a:r>
          </a:p>
        </p:txBody>
      </p:sp>
      <p:sp>
        <p:nvSpPr>
          <p:cNvPr id="73777" name="Textfeld 113"/>
          <p:cNvSpPr txBox="1">
            <a:spLocks noChangeArrowheads="1"/>
          </p:cNvSpPr>
          <p:nvPr/>
        </p:nvSpPr>
        <p:spPr bwMode="auto">
          <a:xfrm>
            <a:off x="1285875" y="6224588"/>
            <a:ext cx="130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Pyruvat</a:t>
            </a:r>
          </a:p>
        </p:txBody>
      </p:sp>
      <p:sp>
        <p:nvSpPr>
          <p:cNvPr id="73778" name="Textfeld 114"/>
          <p:cNvSpPr txBox="1">
            <a:spLocks noChangeArrowheads="1"/>
          </p:cNvSpPr>
          <p:nvPr/>
        </p:nvSpPr>
        <p:spPr bwMode="auto">
          <a:xfrm>
            <a:off x="1685925" y="457358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116" name="Pfeil nach unten 115"/>
          <p:cNvSpPr/>
          <p:nvPr/>
        </p:nvSpPr>
        <p:spPr>
          <a:xfrm>
            <a:off x="1281113" y="4900613"/>
            <a:ext cx="373062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73780" name="Grafik 116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81" name="Grafik 117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82" name="Grafik 118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4688" y="4554538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83" name="Grafik 119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39838" y="4552950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84" name="Grafik 122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7700" y="580231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85" name="Grafik 123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11263" y="5799138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73738" r:id="rId14" imgW="733320" imgH="228600" progId="">
              <p:embed/>
            </p:oleObj>
          </a:graphicData>
        </a:graphic>
      </p:graphicFrame>
      <p:sp>
        <p:nvSpPr>
          <p:cNvPr id="126" name="Pfeil nach unten 125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7" name="Pfeil nach unten 126"/>
          <p:cNvSpPr/>
          <p:nvPr/>
        </p:nvSpPr>
        <p:spPr>
          <a:xfrm>
            <a:off x="958850" y="5210175"/>
            <a:ext cx="374650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8" name="Pfeil nach unten 127"/>
          <p:cNvSpPr/>
          <p:nvPr/>
        </p:nvSpPr>
        <p:spPr>
          <a:xfrm>
            <a:off x="1292225" y="5219700"/>
            <a:ext cx="373063" cy="284163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3789" name="Textfeld 128"/>
          <p:cNvSpPr txBox="1">
            <a:spLocks noChangeArrowheads="1"/>
          </p:cNvSpPr>
          <p:nvPr/>
        </p:nvSpPr>
        <p:spPr bwMode="auto">
          <a:xfrm>
            <a:off x="1644650" y="4259263"/>
            <a:ext cx="1274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0" y="3503613"/>
            <a:ext cx="2498725" cy="1106487"/>
          </a:xfrm>
          <a:prstGeom prst="ellipse">
            <a:avLst/>
          </a:prstGeom>
          <a:noFill/>
          <a:ln w="57150">
            <a:solidFill>
              <a:srgbClr val="4D3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3791" name="Textfeld 130"/>
          <p:cNvSpPr txBox="1">
            <a:spLocks noChangeArrowheads="1"/>
          </p:cNvSpPr>
          <p:nvPr/>
        </p:nvSpPr>
        <p:spPr bwMode="auto">
          <a:xfrm>
            <a:off x="282575" y="58229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73792" name="Textfeld 131"/>
          <p:cNvSpPr txBox="1">
            <a:spLocks noChangeArrowheads="1"/>
          </p:cNvSpPr>
          <p:nvPr/>
        </p:nvSpPr>
        <p:spPr bwMode="auto">
          <a:xfrm>
            <a:off x="1646238" y="5819775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63" name="Foliennummernplatzhalt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7D1A7-764C-4E0D-9A15-9AD9A954B906}" type="slidenum">
              <a:rPr lang="de-DE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96" grpId="0"/>
      <p:bldP spid="98" grpId="0"/>
      <p:bldP spid="99" grpId="0"/>
      <p:bldP spid="101" grpId="0"/>
      <p:bldP spid="105" grpId="0"/>
      <p:bldP spid="106" grpId="0"/>
      <p:bldP spid="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hteck 64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2649538" y="1649413"/>
          <a:ext cx="1541462" cy="1854200"/>
        </p:xfrm>
        <a:graphic>
          <a:graphicData uri="http://schemas.openxmlformats.org/presentationml/2006/ole">
            <p:oleObj spid="_x0000_s52233" r:id="rId4" imgW="752400" imgH="905040" progId="">
              <p:embed/>
            </p:oleObj>
          </a:graphicData>
        </a:graphic>
      </p:graphicFrame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4378325" y="1712913"/>
            <a:ext cx="1274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cs typeface="Arial" charset="0"/>
              </a:rPr>
              <a:t>NAD</a:t>
            </a:r>
            <a:r>
              <a:rPr lang="de-DE" sz="2400" baseline="34000">
                <a:cs typeface="Arial" charset="0"/>
              </a:rPr>
              <a:t>+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4814888" y="3140075"/>
            <a:ext cx="968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cs typeface="Arial" charset="0"/>
              </a:rPr>
              <a:t>H</a:t>
            </a:r>
            <a:r>
              <a:rPr lang="de-DE" sz="2400" baseline="-25000">
                <a:cs typeface="Arial" charset="0"/>
              </a:rPr>
              <a:t>2</a:t>
            </a:r>
            <a:r>
              <a:rPr lang="de-DE" sz="2400">
                <a:cs typeface="Arial" charset="0"/>
              </a:rPr>
              <a:t>O</a:t>
            </a:r>
            <a:endParaRPr lang="de-DE" sz="2400" baseline="34000">
              <a:cs typeface="Arial" charset="0"/>
            </a:endParaRPr>
          </a:p>
        </p:txBody>
      </p:sp>
      <p:graphicFrame>
        <p:nvGraphicFramePr>
          <p:cNvPr id="52235" name="Object 11"/>
          <p:cNvGraphicFramePr>
            <a:graphicFrameLocks noChangeAspect="1"/>
          </p:cNvGraphicFramePr>
          <p:nvPr/>
        </p:nvGraphicFramePr>
        <p:xfrm>
          <a:off x="6553200" y="1739900"/>
          <a:ext cx="1522413" cy="1830388"/>
        </p:xfrm>
        <a:graphic>
          <a:graphicData uri="http://schemas.openxmlformats.org/presentationml/2006/ole">
            <p:oleObj spid="_x0000_s52235" r:id="rId5" imgW="752400" imgH="905040" progId="">
              <p:embed/>
            </p:oleObj>
          </a:graphicData>
        </a:graphic>
      </p:graphicFrame>
      <p:sp>
        <p:nvSpPr>
          <p:cNvPr id="52247" name="Textfeld 62"/>
          <p:cNvSpPr txBox="1">
            <a:spLocks noChangeArrowheads="1"/>
          </p:cNvSpPr>
          <p:nvPr/>
        </p:nvSpPr>
        <p:spPr bwMode="auto">
          <a:xfrm>
            <a:off x="857250" y="1111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3</a:t>
            </a:r>
            <a:r>
              <a:rPr lang="de-DE" sz="2800" b="1">
                <a:cs typeface="Arial" charset="0"/>
              </a:rPr>
              <a:t> </a:t>
            </a: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5445125" y="1749425"/>
            <a:ext cx="1274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cs typeface="Arial" charset="0"/>
              </a:rPr>
              <a:t>NADH</a:t>
            </a:r>
            <a:endParaRPr lang="de-DE" sz="2400" baseline="34000">
              <a:cs typeface="Arial" charset="0"/>
            </a:endParaRPr>
          </a:p>
        </p:txBody>
      </p:sp>
      <p:sp>
        <p:nvSpPr>
          <p:cNvPr id="38" name="Textfeld 37"/>
          <p:cNvSpPr txBox="1">
            <a:spLocks noChangeArrowheads="1"/>
          </p:cNvSpPr>
          <p:nvPr/>
        </p:nvSpPr>
        <p:spPr bwMode="auto">
          <a:xfrm>
            <a:off x="8472488" y="2522538"/>
            <a:ext cx="6715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>
                <a:cs typeface="Arial" charset="0"/>
              </a:rPr>
              <a:t>H</a:t>
            </a:r>
            <a:r>
              <a:rPr lang="de-DE" sz="4200" baseline="34000">
                <a:cs typeface="Arial" charset="0"/>
              </a:rPr>
              <a:t>+</a:t>
            </a: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4752975" y="1287463"/>
            <a:ext cx="2176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FF0000"/>
                </a:solidFill>
                <a:cs typeface="Arial" charset="0"/>
              </a:rPr>
              <a:t>Oxidation</a:t>
            </a:r>
          </a:p>
        </p:txBody>
      </p: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4468813" y="2609850"/>
          <a:ext cx="2112962" cy="358775"/>
        </p:xfrm>
        <a:graphic>
          <a:graphicData uri="http://schemas.openxmlformats.org/presentationml/2006/ole">
            <p:oleObj spid="_x0000_s52236" r:id="rId6" imgW="695160" imgH="190440" progId="">
              <p:embed/>
            </p:oleObj>
          </a:graphicData>
        </a:graphic>
      </p:graphicFrame>
      <p:sp>
        <p:nvSpPr>
          <p:cNvPr id="40" name="Bogen 39"/>
          <p:cNvSpPr/>
          <p:nvPr/>
        </p:nvSpPr>
        <p:spPr>
          <a:xfrm rot="16200000" flipH="1">
            <a:off x="4919663" y="1841500"/>
            <a:ext cx="1030287" cy="747713"/>
          </a:xfrm>
          <a:prstGeom prst="arc">
            <a:avLst>
              <a:gd name="adj1" fmla="val 16200000"/>
              <a:gd name="adj2" fmla="val 5250637"/>
            </a:avLst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1" name="Bogen 40"/>
          <p:cNvSpPr/>
          <p:nvPr/>
        </p:nvSpPr>
        <p:spPr>
          <a:xfrm rot="16350008">
            <a:off x="5190331" y="2936082"/>
            <a:ext cx="631825" cy="541338"/>
          </a:xfrm>
          <a:prstGeom prst="arc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8054975" y="2439988"/>
            <a:ext cx="5413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4400" b="1">
                <a:cs typeface="Arial" charset="0"/>
              </a:rPr>
              <a:t>+</a:t>
            </a:r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3052763" y="1584325"/>
            <a:ext cx="682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FF0000"/>
                </a:solidFill>
                <a:cs typeface="Arial" charset="0"/>
              </a:rPr>
              <a:t>+1</a:t>
            </a:r>
          </a:p>
        </p:txBody>
      </p:sp>
      <p:sp>
        <p:nvSpPr>
          <p:cNvPr id="46" name="Textfeld 45"/>
          <p:cNvSpPr txBox="1">
            <a:spLocks noChangeArrowheads="1"/>
          </p:cNvSpPr>
          <p:nvPr/>
        </p:nvSpPr>
        <p:spPr bwMode="auto">
          <a:xfrm>
            <a:off x="6926263" y="1684338"/>
            <a:ext cx="682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FF0000"/>
                </a:solidFill>
                <a:cs typeface="Arial" charset="0"/>
              </a:rPr>
              <a:t>+3</a:t>
            </a:r>
          </a:p>
        </p:txBody>
      </p:sp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2673350" y="4595813"/>
          <a:ext cx="1522413" cy="1830387"/>
        </p:xfrm>
        <a:graphic>
          <a:graphicData uri="http://schemas.openxmlformats.org/presentationml/2006/ole">
            <p:oleObj spid="_x0000_s52237" r:id="rId7" imgW="752400" imgH="905040" progId="">
              <p:embed/>
            </p:oleObj>
          </a:graphicData>
        </a:graphic>
      </p:graphicFrame>
      <p:sp>
        <p:nvSpPr>
          <p:cNvPr id="47" name="Textfeld 46"/>
          <p:cNvSpPr txBox="1">
            <a:spLocks noChangeArrowheads="1"/>
          </p:cNvSpPr>
          <p:nvPr/>
        </p:nvSpPr>
        <p:spPr bwMode="auto">
          <a:xfrm>
            <a:off x="2382838" y="889000"/>
            <a:ext cx="7588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 b="1">
                <a:cs typeface="Arial" charset="0"/>
              </a:rPr>
              <a:t>1.</a:t>
            </a:r>
          </a:p>
        </p:txBody>
      </p:sp>
      <p:sp>
        <p:nvSpPr>
          <p:cNvPr id="48" name="Textfeld 47"/>
          <p:cNvSpPr txBox="1">
            <a:spLocks noChangeArrowheads="1"/>
          </p:cNvSpPr>
          <p:nvPr/>
        </p:nvSpPr>
        <p:spPr bwMode="auto">
          <a:xfrm>
            <a:off x="2457450" y="3771900"/>
            <a:ext cx="7604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400" b="1">
                <a:cs typeface="Arial" charset="0"/>
              </a:rPr>
              <a:t>2.</a:t>
            </a:r>
          </a:p>
        </p:txBody>
      </p:sp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4452938" y="5453063"/>
          <a:ext cx="2112962" cy="358775"/>
        </p:xfrm>
        <a:graphic>
          <a:graphicData uri="http://schemas.openxmlformats.org/presentationml/2006/ole">
            <p:oleObj spid="_x0000_s52238" r:id="rId8" imgW="695160" imgH="190440" progId="">
              <p:embed/>
            </p:oleObj>
          </a:graphicData>
        </a:graphic>
      </p:graphicFrame>
      <p:sp>
        <p:nvSpPr>
          <p:cNvPr id="49" name="Bogen 48"/>
          <p:cNvSpPr/>
          <p:nvPr/>
        </p:nvSpPr>
        <p:spPr>
          <a:xfrm>
            <a:off x="5097463" y="5291138"/>
            <a:ext cx="631825" cy="541337"/>
          </a:xfrm>
          <a:prstGeom prst="arc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aphicFrame>
        <p:nvGraphicFramePr>
          <p:cNvPr id="52239" name="Object 15"/>
          <p:cNvGraphicFramePr>
            <a:graphicFrameLocks noChangeAspect="1"/>
          </p:cNvGraphicFramePr>
          <p:nvPr/>
        </p:nvGraphicFramePr>
        <p:xfrm>
          <a:off x="4545013" y="3956050"/>
          <a:ext cx="1485900" cy="1298575"/>
        </p:xfrm>
        <a:graphic>
          <a:graphicData uri="http://schemas.openxmlformats.org/presentationml/2006/ole">
            <p:oleObj spid="_x0000_s52239" r:id="rId9" imgW="828720" imgH="723960" progId="">
              <p:embed/>
            </p:oleObj>
          </a:graphicData>
        </a:graphic>
      </p:graphicFrame>
      <p:pic>
        <p:nvPicPr>
          <p:cNvPr id="50" name="Grafik 49" descr="Phosphat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57638" y="3070225"/>
            <a:ext cx="5842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Grafik 50" descr="Phosphat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59713" y="3121025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Grafik 51" descr="Phosphat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70338" y="5980113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Grafik 52" descr="Phosphat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66038" y="4694238"/>
            <a:ext cx="585787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Grafik 53" descr="Phosphat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59713" y="6059488"/>
            <a:ext cx="585787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" name="Object 16"/>
          <p:cNvGraphicFramePr>
            <a:graphicFrameLocks noChangeAspect="1"/>
          </p:cNvGraphicFramePr>
          <p:nvPr/>
        </p:nvGraphicFramePr>
        <p:xfrm>
          <a:off x="6619875" y="4713288"/>
          <a:ext cx="1481138" cy="1779587"/>
        </p:xfrm>
        <a:graphic>
          <a:graphicData uri="http://schemas.openxmlformats.org/presentationml/2006/ole">
            <p:oleObj spid="_x0000_s52240" r:id="rId11" imgW="752400" imgH="905040" progId="">
              <p:embed/>
            </p:oleObj>
          </a:graphicData>
        </a:graphic>
      </p:graphicFrame>
      <p:sp>
        <p:nvSpPr>
          <p:cNvPr id="57" name="Ellipse 56"/>
          <p:cNvSpPr/>
          <p:nvPr/>
        </p:nvSpPr>
        <p:spPr>
          <a:xfrm rot="19121325">
            <a:off x="2733675" y="1357313"/>
            <a:ext cx="1184275" cy="1139825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 rot="19121325">
            <a:off x="6602413" y="1381125"/>
            <a:ext cx="1395412" cy="1203325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8" name="Rechteck 67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2268" name="Textfeld 58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52269" name="Grafik 60" descr="Pfeil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70" name="Textfeld 61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52271" name="Grafik 63" descr="Pfeil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Pfeil nach unten 65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0" name="Pfeil nach unten 79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2274" name="Textfeld 80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52275" name="Textfeld 82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sp>
        <p:nvSpPr>
          <p:cNvPr id="52276" name="Textfeld 83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52277" name="Textfeld 84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sp>
        <p:nvSpPr>
          <p:cNvPr id="52278" name="Textfeld 85"/>
          <p:cNvSpPr txBox="1">
            <a:spLocks noChangeArrowheads="1"/>
          </p:cNvSpPr>
          <p:nvPr/>
        </p:nvSpPr>
        <p:spPr bwMode="auto">
          <a:xfrm flipH="1">
            <a:off x="65088" y="4260850"/>
            <a:ext cx="127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sp>
        <p:nvSpPr>
          <p:cNvPr id="52279" name="Textfeld 86"/>
          <p:cNvSpPr txBox="1">
            <a:spLocks noChangeArrowheads="1"/>
          </p:cNvSpPr>
          <p:nvPr/>
        </p:nvSpPr>
        <p:spPr bwMode="auto">
          <a:xfrm>
            <a:off x="1644650" y="4259263"/>
            <a:ext cx="1274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  <a:endParaRPr lang="de-DE" sz="2000" baseline="34000">
              <a:cs typeface="Arial" charset="0"/>
            </a:endParaRPr>
          </a:p>
        </p:txBody>
      </p:sp>
      <p:pic>
        <p:nvPicPr>
          <p:cNvPr id="52280" name="Grafik 87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81" name="Grafik 88" descr="Pfeil raus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2242" name="Object 18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52242" r:id="rId15" imgW="733320" imgH="228600" progId="">
              <p:embed/>
            </p:oleObj>
          </a:graphicData>
        </a:graphic>
      </p:graphicFrame>
      <p:sp>
        <p:nvSpPr>
          <p:cNvPr id="91" name="Pfeil nach unten 90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2" name="Ellipse 91"/>
          <p:cNvSpPr/>
          <p:nvPr/>
        </p:nvSpPr>
        <p:spPr>
          <a:xfrm>
            <a:off x="992188" y="3360738"/>
            <a:ext cx="1519237" cy="1790700"/>
          </a:xfrm>
          <a:prstGeom prst="ellipse">
            <a:avLst/>
          </a:prstGeom>
          <a:noFill/>
          <a:ln w="57150">
            <a:solidFill>
              <a:srgbClr val="4D3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9" name="Foliennummernplatzhalt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48671-C705-44F4-9D62-F7154C9F4851}" type="slidenum">
              <a:rPr lang="de-DE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0" grpId="0"/>
      <p:bldP spid="37" grpId="0"/>
      <p:bldP spid="38" grpId="0"/>
      <p:bldP spid="39" grpId="0"/>
      <p:bldP spid="42" grpId="0"/>
      <p:bldP spid="44" grpId="0"/>
      <p:bldP spid="46" grpId="0"/>
      <p:bldP spid="47" grpId="0"/>
      <p:bldP spid="48" grpId="0"/>
      <p:bldP spid="57" grpId="0" animBg="1"/>
      <p:bldP spid="9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aphicFrame>
        <p:nvGraphicFramePr>
          <p:cNvPr id="51221" name="Object 21"/>
          <p:cNvGraphicFramePr>
            <a:graphicFrameLocks noChangeAspect="1"/>
          </p:cNvGraphicFramePr>
          <p:nvPr/>
        </p:nvGraphicFramePr>
        <p:xfrm>
          <a:off x="5432425" y="4195763"/>
          <a:ext cx="1393825" cy="881062"/>
        </p:xfrm>
        <a:graphic>
          <a:graphicData uri="http://schemas.openxmlformats.org/presentationml/2006/ole">
            <p:oleObj spid="_x0000_s51221" r:id="rId4" imgW="752400" imgH="476280" progId="">
              <p:embed/>
            </p:oleObj>
          </a:graphicData>
        </a:graphic>
      </p:graphicFrame>
      <p:graphicFrame>
        <p:nvGraphicFramePr>
          <p:cNvPr id="51220" name="Object 20"/>
          <p:cNvGraphicFramePr>
            <a:graphicFrameLocks noChangeAspect="1"/>
          </p:cNvGraphicFramePr>
          <p:nvPr/>
        </p:nvGraphicFramePr>
        <p:xfrm>
          <a:off x="5629275" y="3265488"/>
          <a:ext cx="827088" cy="908050"/>
        </p:xfrm>
        <a:graphic>
          <a:graphicData uri="http://schemas.openxmlformats.org/presentationml/2006/ole">
            <p:oleObj spid="_x0000_s51220" r:id="rId5" imgW="485640" imgH="533520" progId="">
              <p:embed/>
            </p:oleObj>
          </a:graphicData>
        </a:graphic>
      </p:graphicFrame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63" name="Grafik 62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3050" y="4629150"/>
            <a:ext cx="585788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Rechteck 69"/>
          <p:cNvSpPr/>
          <p:nvPr/>
        </p:nvSpPr>
        <p:spPr>
          <a:xfrm>
            <a:off x="5280025" y="4043363"/>
            <a:ext cx="2009775" cy="10445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1" name="Textfeld 70"/>
          <p:cNvSpPr txBox="1">
            <a:spLocks noChangeArrowheads="1"/>
          </p:cNvSpPr>
          <p:nvPr/>
        </p:nvSpPr>
        <p:spPr bwMode="auto">
          <a:xfrm>
            <a:off x="5846763" y="4159250"/>
            <a:ext cx="798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0000FF"/>
                </a:solidFill>
                <a:cs typeface="Arial" charset="0"/>
              </a:rPr>
              <a:t>R</a:t>
            </a:r>
          </a:p>
        </p:txBody>
      </p:sp>
      <p:sp>
        <p:nvSpPr>
          <p:cNvPr id="72" name="Bogen 71"/>
          <p:cNvSpPr/>
          <p:nvPr/>
        </p:nvSpPr>
        <p:spPr>
          <a:xfrm rot="5400000">
            <a:off x="2636837" y="-968374"/>
            <a:ext cx="6253163" cy="6323012"/>
          </a:xfrm>
          <a:prstGeom prst="arc">
            <a:avLst>
              <a:gd name="adj1" fmla="val 16214632"/>
              <a:gd name="adj2" fmla="val 5417811"/>
            </a:avLst>
          </a:prstGeom>
          <a:ln w="12700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76" name="Gerade Verbindung 75"/>
          <p:cNvCxnSpPr/>
          <p:nvPr/>
        </p:nvCxnSpPr>
        <p:spPr>
          <a:xfrm>
            <a:off x="5768975" y="3529013"/>
            <a:ext cx="142875" cy="141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V="1">
            <a:off x="6723063" y="3851275"/>
            <a:ext cx="282575" cy="1666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6929438" y="3592513"/>
            <a:ext cx="501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200">
                <a:cs typeface="Arial" charset="0"/>
              </a:rPr>
              <a:t>H</a:t>
            </a:r>
          </a:p>
        </p:txBody>
      </p:sp>
      <p:graphicFrame>
        <p:nvGraphicFramePr>
          <p:cNvPr id="51219" name="Object 19"/>
          <p:cNvGraphicFramePr>
            <a:graphicFrameLocks noChangeAspect="1"/>
          </p:cNvGraphicFramePr>
          <p:nvPr/>
        </p:nvGraphicFramePr>
        <p:xfrm>
          <a:off x="6465888" y="3987800"/>
          <a:ext cx="642937" cy="1073150"/>
        </p:xfrm>
        <a:graphic>
          <a:graphicData uri="http://schemas.openxmlformats.org/presentationml/2006/ole">
            <p:oleObj spid="_x0000_s51219" r:id="rId7" imgW="285840" imgH="476280" progId="">
              <p:embed/>
            </p:oleObj>
          </a:graphicData>
        </a:graphic>
      </p:graphicFrame>
      <p:cxnSp>
        <p:nvCxnSpPr>
          <p:cNvPr id="94" name="Gerade Verbindung 93"/>
          <p:cNvCxnSpPr/>
          <p:nvPr/>
        </p:nvCxnSpPr>
        <p:spPr>
          <a:xfrm>
            <a:off x="6143625" y="3798888"/>
            <a:ext cx="282575" cy="2190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34" name="Textfeld 96"/>
          <p:cNvSpPr txBox="1">
            <a:spLocks noChangeArrowheads="1"/>
          </p:cNvSpPr>
          <p:nvPr/>
        </p:nvSpPr>
        <p:spPr bwMode="auto">
          <a:xfrm>
            <a:off x="0" y="111125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3 – </a:t>
            </a:r>
            <a:r>
              <a:rPr lang="de-DE" sz="2600" b="1">
                <a:cs typeface="Arial" charset="0"/>
              </a:rPr>
              <a:t>katalytischer Mechanismus </a:t>
            </a:r>
          </a:p>
        </p:txBody>
      </p:sp>
      <p:sp>
        <p:nvSpPr>
          <p:cNvPr id="98" name="Textfeld 97"/>
          <p:cNvSpPr txBox="1">
            <a:spLocks noChangeArrowheads="1"/>
          </p:cNvSpPr>
          <p:nvPr/>
        </p:nvSpPr>
        <p:spPr bwMode="auto">
          <a:xfrm>
            <a:off x="4494213" y="5756275"/>
            <a:ext cx="2679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Thiohalbacetal</a:t>
            </a:r>
          </a:p>
        </p:txBody>
      </p:sp>
      <p:sp>
        <p:nvSpPr>
          <p:cNvPr id="51236" name="Textfeld 32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51237" name="Grafik 33" descr="Pfeil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8" name="Textfeld 35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51239" name="Grafik 42" descr="Pfeil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Pfeil nach unten 49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2" name="Pfeil nach unten 51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242" name="Textfeld 53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51243" name="Textfeld 56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sp>
        <p:nvSpPr>
          <p:cNvPr id="51244" name="Textfeld 57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51245" name="Textfeld 58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graphicFrame>
        <p:nvGraphicFramePr>
          <p:cNvPr id="51223" name="Object 23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51223" r:id="rId9" imgW="733320" imgH="228600" progId="">
              <p:embed/>
            </p:oleObj>
          </a:graphicData>
        </a:graphic>
      </p:graphicFrame>
      <p:sp>
        <p:nvSpPr>
          <p:cNvPr id="62" name="Pfeil nach unten 61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1247" name="Grafik 64" descr="Pfeil raus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8" name="Grafik 65" descr="Pfeil raus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Ellipse 66"/>
          <p:cNvSpPr/>
          <p:nvPr/>
        </p:nvSpPr>
        <p:spPr>
          <a:xfrm>
            <a:off x="992188" y="3360738"/>
            <a:ext cx="1519237" cy="1790700"/>
          </a:xfrm>
          <a:prstGeom prst="ellipse">
            <a:avLst/>
          </a:prstGeom>
          <a:noFill/>
          <a:ln w="57150">
            <a:solidFill>
              <a:srgbClr val="4D3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2" name="Foliennummernplatzhalt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72A45-497A-4340-9F0A-CCF748C399E9}" type="slidenum">
              <a:rPr lang="de-DE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 -0.01503 C -0.01771 -0.05666 -0.02691 -0.09806 -0.04375 -0.12026 C -0.06059 -0.14246 -0.08836 -0.14662 -0.10989 -0.14824 C -0.13142 -0.14986 -0.15989 -0.13668 -0.17326 -0.12951 C -0.18663 -0.12234 -0.18836 -0.11378 -0.1901 -0.10523 " pathEditMode="relative" rAng="0" ptsTypes="aaaaA">
                                      <p:cBhvr>
                                        <p:cTn id="43" dur="3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6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-0.00185 C -0.01389 -0.00138 -0.02223 -0.00092 -0.02813 -0.0037 C -0.03403 -0.00647 -0.0382 -0.01318 -0.0408 -0.01873 C -0.04341 -0.02428 -0.04532 -0.03145 -0.04358 -0.03746 C -0.04184 -0.04348 -0.03646 -0.04903 -0.03091 -0.05434 " pathEditMode="relative" rAng="0" ptsTypes="aaaaA">
                                      <p:cBhvr>
                                        <p:cTn id="45" dur="3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71" grpId="0"/>
      <p:bldP spid="79" grpId="0"/>
      <p:bldP spid="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86" name="Object 14"/>
          <p:cNvGraphicFramePr>
            <a:graphicFrameLocks noChangeAspect="1"/>
          </p:cNvGraphicFramePr>
          <p:nvPr/>
        </p:nvGraphicFramePr>
        <p:xfrm>
          <a:off x="6616700" y="1912938"/>
          <a:ext cx="2133600" cy="1617662"/>
        </p:xfrm>
        <a:graphic>
          <a:graphicData uri="http://schemas.openxmlformats.org/presentationml/2006/ole">
            <p:oleObj spid="_x0000_s54286" r:id="rId4" imgW="1143000" imgH="866880" progId="">
              <p:embed/>
            </p:oleObj>
          </a:graphicData>
        </a:graphic>
      </p:graphicFrame>
      <p:graphicFrame>
        <p:nvGraphicFramePr>
          <p:cNvPr id="54287" name="Object 15"/>
          <p:cNvGraphicFramePr>
            <a:graphicFrameLocks noChangeAspect="1"/>
          </p:cNvGraphicFramePr>
          <p:nvPr/>
        </p:nvGraphicFramePr>
        <p:xfrm>
          <a:off x="6616700" y="1912938"/>
          <a:ext cx="2133600" cy="1563687"/>
        </p:xfrm>
        <a:graphic>
          <a:graphicData uri="http://schemas.openxmlformats.org/presentationml/2006/ole">
            <p:oleObj spid="_x0000_s54287" r:id="rId5" imgW="1143000" imgH="838080" progId="">
              <p:embed/>
            </p:oleObj>
          </a:graphicData>
        </a:graphic>
      </p:graphicFrame>
      <p:sp>
        <p:nvSpPr>
          <p:cNvPr id="37" name="Rechteck 36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5607050" y="3227388"/>
          <a:ext cx="633413" cy="958850"/>
        </p:xfrm>
        <a:graphic>
          <a:graphicData uri="http://schemas.openxmlformats.org/presentationml/2006/ole">
            <p:oleObj spid="_x0000_s54283" r:id="rId6" imgW="352440" imgH="533520" progId="">
              <p:embed/>
            </p:oleObj>
          </a:graphicData>
        </a:graphic>
      </p:graphicFrame>
      <p:sp>
        <p:nvSpPr>
          <p:cNvPr id="51" name="Textfeld 50"/>
          <p:cNvSpPr txBox="1">
            <a:spLocks noChangeArrowheads="1"/>
          </p:cNvSpPr>
          <p:nvPr/>
        </p:nvSpPr>
        <p:spPr bwMode="auto">
          <a:xfrm>
            <a:off x="6181725" y="3206750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solidFill>
                  <a:srgbClr val="0000FF"/>
                </a:solidFill>
                <a:cs typeface="Arial" charset="0"/>
              </a:rPr>
              <a:t>H</a:t>
            </a:r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4291" name="Textfeld 70"/>
          <p:cNvSpPr txBox="1">
            <a:spLocks noChangeArrowheads="1"/>
          </p:cNvSpPr>
          <p:nvPr/>
        </p:nvSpPr>
        <p:spPr bwMode="auto">
          <a:xfrm>
            <a:off x="5846763" y="4159250"/>
            <a:ext cx="798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0000FF"/>
                </a:solidFill>
                <a:cs typeface="Arial" charset="0"/>
              </a:rPr>
              <a:t>R</a:t>
            </a:r>
          </a:p>
        </p:txBody>
      </p:sp>
      <p:sp>
        <p:nvSpPr>
          <p:cNvPr id="72" name="Bogen 71"/>
          <p:cNvSpPr/>
          <p:nvPr/>
        </p:nvSpPr>
        <p:spPr>
          <a:xfrm rot="5400000">
            <a:off x="2636837" y="-968374"/>
            <a:ext cx="6253163" cy="6323012"/>
          </a:xfrm>
          <a:prstGeom prst="arc">
            <a:avLst>
              <a:gd name="adj1" fmla="val 16214632"/>
              <a:gd name="adj2" fmla="val 5417811"/>
            </a:avLst>
          </a:prstGeom>
          <a:ln w="12700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76" name="Gerade Verbindung 75"/>
          <p:cNvCxnSpPr/>
          <p:nvPr/>
        </p:nvCxnSpPr>
        <p:spPr>
          <a:xfrm>
            <a:off x="5473700" y="3155950"/>
            <a:ext cx="141288" cy="1412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>
            <a:off x="6143625" y="3798888"/>
            <a:ext cx="282575" cy="2190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4277" name="Object 19"/>
          <p:cNvGraphicFramePr>
            <a:graphicFrameLocks noChangeAspect="1"/>
          </p:cNvGraphicFramePr>
          <p:nvPr/>
        </p:nvGraphicFramePr>
        <p:xfrm>
          <a:off x="6465888" y="3987800"/>
          <a:ext cx="642937" cy="1073150"/>
        </p:xfrm>
        <a:graphic>
          <a:graphicData uri="http://schemas.openxmlformats.org/presentationml/2006/ole">
            <p:oleObj spid="_x0000_s54277" r:id="rId7" imgW="285840" imgH="476280" progId="">
              <p:embed/>
            </p:oleObj>
          </a:graphicData>
        </a:graphic>
      </p:graphicFrame>
      <p:pic>
        <p:nvPicPr>
          <p:cNvPr id="42" name="Grafik 41" descr="Histidin2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60650" y="1922463"/>
            <a:ext cx="150495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Textfeld 78"/>
          <p:cNvSpPr txBox="1">
            <a:spLocks noChangeArrowheads="1"/>
          </p:cNvSpPr>
          <p:nvPr/>
        </p:nvSpPr>
        <p:spPr bwMode="auto">
          <a:xfrm>
            <a:off x="5176838" y="2859088"/>
            <a:ext cx="5032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200">
                <a:cs typeface="Arial" charset="0"/>
              </a:rPr>
              <a:t>H</a:t>
            </a:r>
          </a:p>
        </p:txBody>
      </p:sp>
      <p:cxnSp>
        <p:nvCxnSpPr>
          <p:cNvPr id="49" name="Gerade Verbindung 48"/>
          <p:cNvCxnSpPr/>
          <p:nvPr/>
        </p:nvCxnSpPr>
        <p:spPr>
          <a:xfrm flipV="1">
            <a:off x="6143625" y="3529013"/>
            <a:ext cx="103188" cy="904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3013075" y="1352550"/>
            <a:ext cx="1249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cs typeface="Arial" charset="0"/>
              </a:rPr>
              <a:t>Histidin</a:t>
            </a:r>
          </a:p>
        </p:txBody>
      </p:sp>
      <p:sp>
        <p:nvSpPr>
          <p:cNvPr id="54" name="Textfeld 53"/>
          <p:cNvSpPr txBox="1">
            <a:spLocks noChangeArrowheads="1"/>
          </p:cNvSpPr>
          <p:nvPr/>
        </p:nvSpPr>
        <p:spPr bwMode="auto">
          <a:xfrm>
            <a:off x="7134225" y="1377950"/>
            <a:ext cx="1276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</a:t>
            </a:r>
            <a:r>
              <a:rPr lang="de-DE" sz="2000" baseline="34000">
                <a:cs typeface="Arial" charset="0"/>
              </a:rPr>
              <a:t>+</a:t>
            </a:r>
          </a:p>
        </p:txBody>
      </p:sp>
      <p:sp>
        <p:nvSpPr>
          <p:cNvPr id="54300" name="Textfeld 56"/>
          <p:cNvSpPr txBox="1">
            <a:spLocks noChangeArrowheads="1"/>
          </p:cNvSpPr>
          <p:nvPr/>
        </p:nvSpPr>
        <p:spPr bwMode="auto">
          <a:xfrm>
            <a:off x="0" y="111125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3 – </a:t>
            </a:r>
            <a:r>
              <a:rPr lang="de-DE" sz="2600" b="1">
                <a:cs typeface="Arial" charset="0"/>
              </a:rPr>
              <a:t>katalytischer Mechanismus </a:t>
            </a: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4494213" y="5756275"/>
            <a:ext cx="2679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Thioester-Zwischenprodukt</a:t>
            </a:r>
          </a:p>
        </p:txBody>
      </p:sp>
      <p:pic>
        <p:nvPicPr>
          <p:cNvPr id="73" name="Grafik 72" descr="Histidin positiv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28900" y="1909763"/>
            <a:ext cx="1541463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6978650" y="1376363"/>
            <a:ext cx="1274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</a:t>
            </a:r>
            <a:r>
              <a:rPr lang="de-DE" sz="2000">
                <a:solidFill>
                  <a:srgbClr val="0000FF"/>
                </a:solidFill>
                <a:cs typeface="Arial" charset="0"/>
              </a:rPr>
              <a:t>H</a:t>
            </a:r>
            <a:endParaRPr lang="de-DE" sz="2000" baseline="34000">
              <a:cs typeface="Arial" charset="0"/>
            </a:endParaRPr>
          </a:p>
        </p:txBody>
      </p:sp>
      <p:sp>
        <p:nvSpPr>
          <p:cNvPr id="54304" name="Textfeld 42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54305" name="Grafik 49" descr="Pfeil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306" name="Textfeld 59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54307" name="Grafik 60" descr="Pfeil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Pfeil nach unten 65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7" name="Pfeil nach unten 66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4310" name="Textfeld 67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54311" name="Textfeld 68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sp>
        <p:nvSpPr>
          <p:cNvPr id="54312" name="Textfeld 69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54313" name="Textfeld 73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54285" r:id="rId11" imgW="733320" imgH="228600" progId="">
              <p:embed/>
            </p:oleObj>
          </a:graphicData>
        </a:graphic>
      </p:graphicFrame>
      <p:sp>
        <p:nvSpPr>
          <p:cNvPr id="78" name="Pfeil nach unten 77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4315" name="Grafik 80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316" name="Grafik 81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Ellipse 82"/>
          <p:cNvSpPr/>
          <p:nvPr/>
        </p:nvSpPr>
        <p:spPr>
          <a:xfrm>
            <a:off x="992188" y="3360738"/>
            <a:ext cx="1519237" cy="1790700"/>
          </a:xfrm>
          <a:prstGeom prst="ellipse">
            <a:avLst/>
          </a:prstGeom>
          <a:noFill/>
          <a:ln w="57150">
            <a:solidFill>
              <a:srgbClr val="4D3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6" name="Foliennummernplatzhalt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A7EB2-B43F-4205-9CD2-B78A9974FA89}" type="slidenum">
              <a:rPr lang="de-DE"/>
              <a:pPr>
                <a:defRPr/>
              </a:pPr>
              <a:t>18</a:t>
            </a:fld>
            <a:endParaRPr lang="de-DE"/>
          </a:p>
        </p:txBody>
      </p:sp>
      <p:cxnSp>
        <p:nvCxnSpPr>
          <p:cNvPr id="48" name="Gerade Verbindung 47"/>
          <p:cNvCxnSpPr/>
          <p:nvPr/>
        </p:nvCxnSpPr>
        <p:spPr>
          <a:xfrm flipV="1">
            <a:off x="7483475" y="2714625"/>
            <a:ext cx="4079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flipV="1">
            <a:off x="7467600" y="3402013"/>
            <a:ext cx="4079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69 -0.0037 C -0.04341 -0.01688 -0.05695 -0.03006 -0.06632 -0.03376 C -0.0757 -0.03746 -0.07535 -0.03538 -0.08594 -0.02613 C -0.09653 -0.01688 -0.1224 0.01434 -0.12969 0.02244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85 C -0.01042 0.01965 -0.01649 0.03769 -0.01128 0.04856 C -0.00608 0.05943 0.01944 0.06637 0.02674 0.06729 C 0.03403 0.06822 0.03316 0.06128 0.03247 0.05434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1781 L 0.10573 -0.0647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4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44 2.77521E-7 L 0.07153 -0.0168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06 0.03885 L -0.58298 0.421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" y="19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79" grpId="0"/>
      <p:bldP spid="52" grpId="0"/>
      <p:bldP spid="54" grpId="0"/>
      <p:bldP spid="54" grpId="1"/>
      <p:bldP spid="58" grpId="0"/>
      <p:bldP spid="56" grpId="0"/>
      <p:bldP spid="5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6692900" y="2003425"/>
          <a:ext cx="2047875" cy="1570038"/>
        </p:xfrm>
        <a:graphic>
          <a:graphicData uri="http://schemas.openxmlformats.org/presentationml/2006/ole">
            <p:oleObj spid="_x0000_s57350" r:id="rId4" imgW="1143000" imgH="866880" progId="">
              <p:embed/>
            </p:oleObj>
          </a:graphicData>
        </a:graphic>
      </p:graphicFrame>
      <p:graphicFrame>
        <p:nvGraphicFramePr>
          <p:cNvPr id="57349" name="Object 11"/>
          <p:cNvGraphicFramePr>
            <a:graphicFrameLocks noChangeAspect="1"/>
          </p:cNvGraphicFramePr>
          <p:nvPr/>
        </p:nvGraphicFramePr>
        <p:xfrm>
          <a:off x="5607050" y="3227388"/>
          <a:ext cx="633413" cy="958850"/>
        </p:xfrm>
        <a:graphic>
          <a:graphicData uri="http://schemas.openxmlformats.org/presentationml/2006/ole">
            <p:oleObj spid="_x0000_s57349" r:id="rId5" imgW="352440" imgH="533520" progId="">
              <p:embed/>
            </p:oleObj>
          </a:graphicData>
        </a:graphic>
      </p:graphicFrame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7357" name="Textfeld 70"/>
          <p:cNvSpPr txBox="1">
            <a:spLocks noChangeArrowheads="1"/>
          </p:cNvSpPr>
          <p:nvPr/>
        </p:nvSpPr>
        <p:spPr bwMode="auto">
          <a:xfrm>
            <a:off x="5846763" y="4159250"/>
            <a:ext cx="798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0000FF"/>
                </a:solidFill>
                <a:cs typeface="Arial" charset="0"/>
              </a:rPr>
              <a:t>R</a:t>
            </a:r>
          </a:p>
        </p:txBody>
      </p:sp>
      <p:sp>
        <p:nvSpPr>
          <p:cNvPr id="72" name="Bogen 71"/>
          <p:cNvSpPr/>
          <p:nvPr/>
        </p:nvSpPr>
        <p:spPr>
          <a:xfrm rot="5400000">
            <a:off x="2636837" y="-968374"/>
            <a:ext cx="6253163" cy="6323012"/>
          </a:xfrm>
          <a:prstGeom prst="arc">
            <a:avLst>
              <a:gd name="adj1" fmla="val 16214632"/>
              <a:gd name="adj2" fmla="val 5417811"/>
            </a:avLst>
          </a:prstGeom>
          <a:ln w="12700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76" name="Gerade Verbindung 75"/>
          <p:cNvCxnSpPr/>
          <p:nvPr/>
        </p:nvCxnSpPr>
        <p:spPr>
          <a:xfrm>
            <a:off x="5768975" y="3529013"/>
            <a:ext cx="142875" cy="1412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>
            <a:off x="6143625" y="3798888"/>
            <a:ext cx="282575" cy="2190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7347" name="Object 19"/>
          <p:cNvGraphicFramePr>
            <a:graphicFrameLocks noChangeAspect="1"/>
          </p:cNvGraphicFramePr>
          <p:nvPr/>
        </p:nvGraphicFramePr>
        <p:xfrm>
          <a:off x="6465888" y="3987800"/>
          <a:ext cx="642937" cy="1073150"/>
        </p:xfrm>
        <a:graphic>
          <a:graphicData uri="http://schemas.openxmlformats.org/presentationml/2006/ole">
            <p:oleObj spid="_x0000_s57347" r:id="rId6" imgW="285840" imgH="476280" progId="">
              <p:embed/>
            </p:oleObj>
          </a:graphicData>
        </a:graphic>
      </p:graphicFrame>
      <p:sp>
        <p:nvSpPr>
          <p:cNvPr id="57361" name="Textfeld 51"/>
          <p:cNvSpPr txBox="1">
            <a:spLocks noChangeArrowheads="1"/>
          </p:cNvSpPr>
          <p:nvPr/>
        </p:nvSpPr>
        <p:spPr bwMode="auto">
          <a:xfrm>
            <a:off x="3013075" y="1352550"/>
            <a:ext cx="1249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cs typeface="Arial" charset="0"/>
              </a:rPr>
              <a:t>Histidin</a:t>
            </a:r>
          </a:p>
        </p:txBody>
      </p:sp>
      <p:sp>
        <p:nvSpPr>
          <p:cNvPr id="57362" name="Textfeld 53"/>
          <p:cNvSpPr txBox="1">
            <a:spLocks noChangeArrowheads="1"/>
          </p:cNvSpPr>
          <p:nvPr/>
        </p:nvSpPr>
        <p:spPr bwMode="auto">
          <a:xfrm>
            <a:off x="7108825" y="1365250"/>
            <a:ext cx="1274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08F808"/>
                </a:solidFill>
                <a:cs typeface="Arial" charset="0"/>
              </a:rPr>
              <a:t>NAD</a:t>
            </a:r>
            <a:r>
              <a:rPr lang="de-DE" sz="2400" baseline="34000">
                <a:solidFill>
                  <a:srgbClr val="08F808"/>
                </a:solidFill>
                <a:cs typeface="Arial" charset="0"/>
              </a:rPr>
              <a:t>+</a:t>
            </a:r>
          </a:p>
        </p:txBody>
      </p:sp>
      <p:sp>
        <p:nvSpPr>
          <p:cNvPr id="57363" name="Textfeld 56"/>
          <p:cNvSpPr txBox="1">
            <a:spLocks noChangeArrowheads="1"/>
          </p:cNvSpPr>
          <p:nvPr/>
        </p:nvSpPr>
        <p:spPr bwMode="auto">
          <a:xfrm>
            <a:off x="0" y="111125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3 – </a:t>
            </a:r>
            <a:r>
              <a:rPr lang="de-DE" sz="2600" b="1">
                <a:cs typeface="Arial" charset="0"/>
              </a:rPr>
              <a:t>katalytischer Mechanismus </a:t>
            </a:r>
          </a:p>
        </p:txBody>
      </p:sp>
      <p:sp>
        <p:nvSpPr>
          <p:cNvPr id="57364" name="Textfeld 35"/>
          <p:cNvSpPr txBox="1">
            <a:spLocks noChangeArrowheads="1"/>
          </p:cNvSpPr>
          <p:nvPr/>
        </p:nvSpPr>
        <p:spPr bwMode="auto">
          <a:xfrm>
            <a:off x="3992563" y="3013075"/>
            <a:ext cx="501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200">
                <a:cs typeface="Arial" charset="0"/>
              </a:rPr>
              <a:t>H</a:t>
            </a:r>
          </a:p>
        </p:txBody>
      </p:sp>
      <p:sp>
        <p:nvSpPr>
          <p:cNvPr id="57365" name="Textfeld 36"/>
          <p:cNvSpPr txBox="1">
            <a:spLocks noChangeArrowheads="1"/>
          </p:cNvSpPr>
          <p:nvPr/>
        </p:nvSpPr>
        <p:spPr bwMode="auto">
          <a:xfrm>
            <a:off x="4494213" y="5756275"/>
            <a:ext cx="2679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Thioester-Zwischenprodukt</a:t>
            </a:r>
          </a:p>
        </p:txBody>
      </p:sp>
      <p:pic>
        <p:nvPicPr>
          <p:cNvPr id="57366" name="Grafik 37" descr="Histidin positiv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28900" y="1909763"/>
            <a:ext cx="1541463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4454525" y="1444625"/>
          <a:ext cx="1485900" cy="1298575"/>
        </p:xfrm>
        <a:graphic>
          <a:graphicData uri="http://schemas.openxmlformats.org/presentationml/2006/ole">
            <p:oleObj spid="_x0000_s57352" r:id="rId8" imgW="828720" imgH="723960" progId="">
              <p:embed/>
            </p:oleObj>
          </a:graphicData>
        </a:graphic>
      </p:graphicFrame>
      <p:sp>
        <p:nvSpPr>
          <p:cNvPr id="57367" name="Textfeld 42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57368" name="Grafik 49" descr="Pfeil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69" name="Textfeld 59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57370" name="Grafik 60" descr="Pfeil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Pfeil nach unten 62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4" name="Pfeil nach unten 63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7373" name="Textfeld 64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57374" name="Textfeld 65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sp>
        <p:nvSpPr>
          <p:cNvPr id="57375" name="Textfeld 66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57376" name="Textfeld 67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57354" r:id="rId10" imgW="733320" imgH="228600" progId="">
              <p:embed/>
            </p:oleObj>
          </a:graphicData>
        </a:graphic>
      </p:graphicFrame>
      <p:sp>
        <p:nvSpPr>
          <p:cNvPr id="73" name="Pfeil nach unten 72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7378" name="Grafik 73" descr="Pfeil raus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79" name="Grafik 74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Ellipse 76"/>
          <p:cNvSpPr/>
          <p:nvPr/>
        </p:nvSpPr>
        <p:spPr>
          <a:xfrm>
            <a:off x="992188" y="3360738"/>
            <a:ext cx="1519237" cy="1790700"/>
          </a:xfrm>
          <a:prstGeom prst="ellipse">
            <a:avLst/>
          </a:prstGeom>
          <a:noFill/>
          <a:ln w="57150">
            <a:solidFill>
              <a:srgbClr val="4D3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7381" name="Textfeld 77"/>
          <p:cNvSpPr txBox="1">
            <a:spLocks noChangeArrowheads="1"/>
          </p:cNvSpPr>
          <p:nvPr/>
        </p:nvSpPr>
        <p:spPr bwMode="auto">
          <a:xfrm>
            <a:off x="1644650" y="4259263"/>
            <a:ext cx="1274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</a:t>
            </a:r>
            <a:r>
              <a:rPr lang="de-DE" sz="2000">
                <a:solidFill>
                  <a:srgbClr val="0000FF"/>
                </a:solidFill>
                <a:cs typeface="Arial" charset="0"/>
              </a:rPr>
              <a:t>H</a:t>
            </a:r>
            <a:endParaRPr lang="de-DE" sz="2000" baseline="34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4" name="Foliennummernplatzhalt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6401F-4BF1-4B62-80C8-B416E48ACB43}" type="slidenum">
              <a:rPr lang="de-DE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500188" y="1357313"/>
          <a:ext cx="6032500" cy="3352800"/>
        </p:xfrm>
        <a:graphic>
          <a:graphicData uri="http://schemas.openxmlformats.org/presentationml/2006/ole">
            <p:oleObj spid="_x0000_s18434" r:id="rId3" imgW="3581280" imgH="1990800" progId="">
              <p:embed/>
            </p:oleObj>
          </a:graphicData>
        </a:graphic>
      </p:graphicFrame>
      <p:sp>
        <p:nvSpPr>
          <p:cNvPr id="18436" name="Textfeld 6"/>
          <p:cNvSpPr txBox="1">
            <a:spLocks noChangeArrowheads="1"/>
          </p:cNvSpPr>
          <p:nvPr/>
        </p:nvSpPr>
        <p:spPr bwMode="auto">
          <a:xfrm>
            <a:off x="857250" y="1111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ATP</a:t>
            </a:r>
            <a:r>
              <a:rPr lang="de-DE" sz="2800" b="1">
                <a:cs typeface="Arial" charset="0"/>
              </a:rPr>
              <a:t> </a:t>
            </a: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1285875" y="5072063"/>
            <a:ext cx="1643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FF01FF"/>
                </a:solidFill>
                <a:cs typeface="Arial" charset="0"/>
              </a:rPr>
              <a:t>Adenin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5000625" y="5851525"/>
            <a:ext cx="2286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FF0000"/>
                </a:solidFill>
                <a:cs typeface="Arial" charset="0"/>
              </a:rPr>
              <a:t>Triphosphat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3000375" y="5072063"/>
            <a:ext cx="1643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08F808"/>
                </a:solidFill>
                <a:cs typeface="Arial" charset="0"/>
              </a:rPr>
              <a:t>Ribose</a:t>
            </a:r>
          </a:p>
        </p:txBody>
      </p:sp>
      <p:sp>
        <p:nvSpPr>
          <p:cNvPr id="11" name="Geschweifte Klammer rechts 10"/>
          <p:cNvSpPr/>
          <p:nvPr/>
        </p:nvSpPr>
        <p:spPr>
          <a:xfrm rot="5400000">
            <a:off x="2536032" y="4321969"/>
            <a:ext cx="285750" cy="264318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1571625" y="5857875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Adenosin</a:t>
            </a:r>
          </a:p>
        </p:txBody>
      </p:sp>
      <p:sp>
        <p:nvSpPr>
          <p:cNvPr id="14" name="Pfeil nach unten 13"/>
          <p:cNvSpPr/>
          <p:nvPr/>
        </p:nvSpPr>
        <p:spPr>
          <a:xfrm>
            <a:off x="5627688" y="2401888"/>
            <a:ext cx="231775" cy="92868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5" name="Pfeil nach unten 14"/>
          <p:cNvSpPr/>
          <p:nvPr/>
        </p:nvSpPr>
        <p:spPr>
          <a:xfrm>
            <a:off x="6491288" y="2387600"/>
            <a:ext cx="219075" cy="92868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 flipH="1">
            <a:off x="4367213" y="1778000"/>
            <a:ext cx="38481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cs typeface="Arial" charset="0"/>
              </a:rPr>
              <a:t>Säureanhydridbindungen</a:t>
            </a: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94D46-2B3B-4B66-9E57-ABE7CC25FB35}" type="slidenum">
              <a:rPr lang="de-DE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73 4.80111E-6 L -0.19098 0.0018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/>
      <p:bldP spid="11" grpId="0" animBg="1"/>
      <p:bldP spid="13" grpId="0"/>
      <p:bldP spid="14" grpId="0" animBg="1"/>
      <p:bldP spid="15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Object 8"/>
          <p:cNvGraphicFramePr>
            <a:graphicFrameLocks noChangeAspect="1"/>
          </p:cNvGraphicFramePr>
          <p:nvPr/>
        </p:nvGraphicFramePr>
        <p:xfrm>
          <a:off x="4714875" y="2978150"/>
          <a:ext cx="1338263" cy="1609725"/>
        </p:xfrm>
        <a:graphic>
          <a:graphicData uri="http://schemas.openxmlformats.org/presentationml/2006/ole">
            <p:oleObj spid="_x0000_s58376" r:id="rId4" imgW="752400" imgH="905040" progId="">
              <p:embed/>
            </p:oleObj>
          </a:graphicData>
        </a:graphic>
      </p:graphicFrame>
      <p:sp>
        <p:nvSpPr>
          <p:cNvPr id="38" name="Rechteck 37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4897438" y="3084513"/>
          <a:ext cx="635000" cy="958850"/>
        </p:xfrm>
        <a:graphic>
          <a:graphicData uri="http://schemas.openxmlformats.org/presentationml/2006/ole">
            <p:oleObj spid="_x0000_s58372" r:id="rId5" imgW="352440" imgH="533520" progId="">
              <p:embed/>
            </p:oleObj>
          </a:graphicData>
        </a:graphic>
      </p:graphicFrame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1" name="Textfeld 70"/>
          <p:cNvSpPr txBox="1">
            <a:spLocks noChangeArrowheads="1"/>
          </p:cNvSpPr>
          <p:nvPr/>
        </p:nvSpPr>
        <p:spPr bwMode="auto">
          <a:xfrm>
            <a:off x="5138738" y="4017963"/>
            <a:ext cx="7985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0000FF"/>
                </a:solidFill>
                <a:cs typeface="Arial" charset="0"/>
              </a:rPr>
              <a:t>R</a:t>
            </a:r>
          </a:p>
        </p:txBody>
      </p:sp>
      <p:sp>
        <p:nvSpPr>
          <p:cNvPr id="72" name="Bogen 71"/>
          <p:cNvSpPr/>
          <p:nvPr/>
        </p:nvSpPr>
        <p:spPr>
          <a:xfrm rot="5400000">
            <a:off x="2636837" y="-968374"/>
            <a:ext cx="6253163" cy="6323012"/>
          </a:xfrm>
          <a:prstGeom prst="arc">
            <a:avLst>
              <a:gd name="adj1" fmla="val 16214632"/>
              <a:gd name="adj2" fmla="val 5417811"/>
            </a:avLst>
          </a:prstGeom>
          <a:ln w="12700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76" name="Gerade Verbindung 75"/>
          <p:cNvCxnSpPr/>
          <p:nvPr/>
        </p:nvCxnSpPr>
        <p:spPr>
          <a:xfrm>
            <a:off x="5048250" y="3375025"/>
            <a:ext cx="141288" cy="1412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371" name="Object 19"/>
          <p:cNvGraphicFramePr>
            <a:graphicFrameLocks noChangeAspect="1"/>
          </p:cNvGraphicFramePr>
          <p:nvPr/>
        </p:nvGraphicFramePr>
        <p:xfrm>
          <a:off x="6465888" y="3987800"/>
          <a:ext cx="642937" cy="1073150"/>
        </p:xfrm>
        <a:graphic>
          <a:graphicData uri="http://schemas.openxmlformats.org/presentationml/2006/ole">
            <p:oleObj spid="_x0000_s58371" r:id="rId6" imgW="285840" imgH="476280" progId="">
              <p:embed/>
            </p:oleObj>
          </a:graphicData>
        </a:graphic>
      </p:graphicFrame>
      <p:sp>
        <p:nvSpPr>
          <p:cNvPr id="58386" name="Textfeld 51"/>
          <p:cNvSpPr txBox="1">
            <a:spLocks noChangeArrowheads="1"/>
          </p:cNvSpPr>
          <p:nvPr/>
        </p:nvSpPr>
        <p:spPr bwMode="auto">
          <a:xfrm>
            <a:off x="3013075" y="1352550"/>
            <a:ext cx="1249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cs typeface="Arial" charset="0"/>
              </a:rPr>
              <a:t>Histidin</a:t>
            </a:r>
          </a:p>
        </p:txBody>
      </p:sp>
      <p:sp>
        <p:nvSpPr>
          <p:cNvPr id="58387" name="Textfeld 53"/>
          <p:cNvSpPr txBox="1">
            <a:spLocks noChangeArrowheads="1"/>
          </p:cNvSpPr>
          <p:nvPr/>
        </p:nvSpPr>
        <p:spPr bwMode="auto">
          <a:xfrm>
            <a:off x="7108825" y="1365250"/>
            <a:ext cx="1274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08F808"/>
                </a:solidFill>
                <a:cs typeface="Arial" charset="0"/>
              </a:rPr>
              <a:t>NAD</a:t>
            </a:r>
            <a:r>
              <a:rPr lang="de-DE" sz="2400" baseline="34000">
                <a:solidFill>
                  <a:srgbClr val="08F808"/>
                </a:solidFill>
                <a:cs typeface="Arial" charset="0"/>
              </a:rPr>
              <a:t>+</a:t>
            </a:r>
          </a:p>
        </p:txBody>
      </p:sp>
      <p:sp>
        <p:nvSpPr>
          <p:cNvPr id="58388" name="Textfeld 56"/>
          <p:cNvSpPr txBox="1">
            <a:spLocks noChangeArrowheads="1"/>
          </p:cNvSpPr>
          <p:nvPr/>
        </p:nvSpPr>
        <p:spPr bwMode="auto">
          <a:xfrm>
            <a:off x="0" y="111125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3 – </a:t>
            </a:r>
            <a:r>
              <a:rPr lang="de-DE" sz="2600" b="1">
                <a:cs typeface="Arial" charset="0"/>
              </a:rPr>
              <a:t>katalytischer Mechanismus </a:t>
            </a:r>
          </a:p>
        </p:txBody>
      </p:sp>
      <p:sp>
        <p:nvSpPr>
          <p:cNvPr id="58389" name="Textfeld 35"/>
          <p:cNvSpPr txBox="1">
            <a:spLocks noChangeArrowheads="1"/>
          </p:cNvSpPr>
          <p:nvPr/>
        </p:nvSpPr>
        <p:spPr bwMode="auto">
          <a:xfrm>
            <a:off x="7018338" y="3657600"/>
            <a:ext cx="5032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200">
                <a:cs typeface="Arial" charset="0"/>
              </a:rPr>
              <a:t>H</a:t>
            </a:r>
          </a:p>
        </p:txBody>
      </p:sp>
      <p:pic>
        <p:nvPicPr>
          <p:cNvPr id="58390" name="Grafik 34" descr="Histidin2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60650" y="1935163"/>
            <a:ext cx="150495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Gerade Verbindung 38"/>
          <p:cNvCxnSpPr/>
          <p:nvPr/>
        </p:nvCxnSpPr>
        <p:spPr>
          <a:xfrm rot="10800000" flipV="1">
            <a:off x="6723063" y="3889375"/>
            <a:ext cx="347662" cy="2190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5" name="Grafik 44" descr="Phosphat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45150" y="2895600"/>
            <a:ext cx="5842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Grafik 45" descr="Phosphat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95950" y="3055938"/>
            <a:ext cx="58578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5437188" y="3121025"/>
          <a:ext cx="346075" cy="639763"/>
        </p:xfrm>
        <a:graphic>
          <a:graphicData uri="http://schemas.openxmlformats.org/presentationml/2006/ole">
            <p:oleObj spid="_x0000_s58377" r:id="rId9" imgW="200160" imgH="371520" progId="">
              <p:embed/>
            </p:oleObj>
          </a:graphicData>
        </a:graphic>
      </p:graphicFrame>
      <p:sp>
        <p:nvSpPr>
          <p:cNvPr id="48" name="Textfeld 13"/>
          <p:cNvSpPr txBox="1">
            <a:spLocks noChangeArrowheads="1"/>
          </p:cNvSpPr>
          <p:nvPr/>
        </p:nvSpPr>
        <p:spPr bwMode="auto">
          <a:xfrm>
            <a:off x="3716338" y="5776913"/>
            <a:ext cx="4052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solidFill>
                  <a:srgbClr val="4D3BD5"/>
                </a:solidFill>
                <a:cs typeface="Arial" charset="0"/>
              </a:rPr>
              <a:t>1,3 Bisphosphoglycerat</a:t>
            </a:r>
          </a:p>
        </p:txBody>
      </p:sp>
      <p:pic>
        <p:nvPicPr>
          <p:cNvPr id="49" name="Grafik 48" descr="Phosphat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10250" y="4260850"/>
            <a:ext cx="5842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Rechteck 69"/>
          <p:cNvSpPr/>
          <p:nvPr/>
        </p:nvSpPr>
        <p:spPr>
          <a:xfrm>
            <a:off x="4584700" y="2743200"/>
            <a:ext cx="1700213" cy="2047875"/>
          </a:xfrm>
          <a:prstGeom prst="rect">
            <a:avLst/>
          </a:prstGeom>
          <a:noFill/>
          <a:ln w="38100">
            <a:solidFill>
              <a:srgbClr val="4D3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8397" name="Textfeld 42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58398" name="Grafik 49" descr="Pfeil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99" name="Textfeld 59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58400" name="Grafik 60" descr="Pfeil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Pfeil nach unten 66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3" name="Pfeil nach unten 72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8403" name="Textfeld 73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58404" name="Textfeld 74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sp>
        <p:nvSpPr>
          <p:cNvPr id="58405" name="Textfeld 76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58406" name="Textfeld 77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graphicFrame>
        <p:nvGraphicFramePr>
          <p:cNvPr id="58379" name="Object 11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58379" r:id="rId11" imgW="733320" imgH="228600" progId="">
              <p:embed/>
            </p:oleObj>
          </a:graphicData>
        </a:graphic>
      </p:graphicFrame>
      <p:sp>
        <p:nvSpPr>
          <p:cNvPr id="81" name="Pfeil nach unten 80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8408" name="Grafik 81" descr="Pfeil rau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09" name="Grafik 82" descr="Pfeil rau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Ellipse 83"/>
          <p:cNvSpPr/>
          <p:nvPr/>
        </p:nvSpPr>
        <p:spPr>
          <a:xfrm>
            <a:off x="992188" y="3360738"/>
            <a:ext cx="1519237" cy="1790700"/>
          </a:xfrm>
          <a:prstGeom prst="ellipse">
            <a:avLst/>
          </a:prstGeom>
          <a:noFill/>
          <a:ln w="57150">
            <a:solidFill>
              <a:srgbClr val="4D3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8411" name="Textfeld 84"/>
          <p:cNvSpPr txBox="1">
            <a:spLocks noChangeArrowheads="1"/>
          </p:cNvSpPr>
          <p:nvPr/>
        </p:nvSpPr>
        <p:spPr bwMode="auto">
          <a:xfrm>
            <a:off x="1644650" y="4259263"/>
            <a:ext cx="1274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</a:t>
            </a:r>
            <a:r>
              <a:rPr lang="de-DE" sz="2000">
                <a:solidFill>
                  <a:srgbClr val="0000FF"/>
                </a:solidFill>
                <a:cs typeface="Arial" charset="0"/>
              </a:rPr>
              <a:t>H</a:t>
            </a:r>
            <a:endParaRPr lang="de-DE" sz="2000" baseline="34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0" name="Foliennummernplatzhalt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2E588-1980-4E3F-B9E2-4ACEA8280E04}" type="slidenum">
              <a:rPr lang="de-DE"/>
              <a:pPr>
                <a:defRPr/>
              </a:pPr>
              <a:t>20</a:t>
            </a:fld>
            <a:endParaRPr lang="de-DE"/>
          </a:p>
        </p:txBody>
      </p:sp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6692900" y="2003425"/>
          <a:ext cx="2047875" cy="1570038"/>
        </p:xfrm>
        <a:graphic>
          <a:graphicData uri="http://schemas.openxmlformats.org/presentationml/2006/ole">
            <p:oleObj spid="_x0000_s58380" r:id="rId14" imgW="1143000" imgH="866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48" grpId="0"/>
      <p:bldP spid="7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5795" name="Textfeld 56"/>
          <p:cNvSpPr txBox="1">
            <a:spLocks noChangeArrowheads="1"/>
          </p:cNvSpPr>
          <p:nvPr/>
        </p:nvSpPr>
        <p:spPr bwMode="auto">
          <a:xfrm>
            <a:off x="0" y="111125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</a:t>
            </a:r>
            <a:r>
              <a:rPr lang="de-DE" sz="2600" b="1">
                <a:cs typeface="Arial" charset="0"/>
              </a:rPr>
              <a:t>Zusammenfassung</a:t>
            </a:r>
          </a:p>
        </p:txBody>
      </p:sp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4316413" y="839788"/>
          <a:ext cx="2019300" cy="1789112"/>
        </p:xfrm>
        <a:graphic>
          <a:graphicData uri="http://schemas.openxmlformats.org/presentationml/2006/ole">
            <p:oleObj spid="_x0000_s75784" r:id="rId4" imgW="1419120" imgH="1257480" progId="">
              <p:embed/>
            </p:oleObj>
          </a:graphicData>
        </a:graphic>
      </p:graphicFrame>
      <p:cxnSp>
        <p:nvCxnSpPr>
          <p:cNvPr id="91" name="Gerade Verbindung 90"/>
          <p:cNvCxnSpPr/>
          <p:nvPr/>
        </p:nvCxnSpPr>
        <p:spPr>
          <a:xfrm rot="5400000">
            <a:off x="4726781" y="3115469"/>
            <a:ext cx="11318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Gerade Verbindung mit Pfeil 92"/>
          <p:cNvCxnSpPr/>
          <p:nvPr/>
        </p:nvCxnSpPr>
        <p:spPr>
          <a:xfrm rot="10800000" flipV="1">
            <a:off x="4494213" y="3670300"/>
            <a:ext cx="798512" cy="4381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/>
          <p:nvPr/>
        </p:nvCxnSpPr>
        <p:spPr>
          <a:xfrm>
            <a:off x="5291138" y="3681413"/>
            <a:ext cx="774700" cy="4397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8" name="Object 10"/>
          <p:cNvGraphicFramePr>
            <a:graphicFrameLocks noChangeAspect="1"/>
          </p:cNvGraphicFramePr>
          <p:nvPr/>
        </p:nvGraphicFramePr>
        <p:xfrm>
          <a:off x="3006725" y="3430588"/>
          <a:ext cx="1349375" cy="1611312"/>
        </p:xfrm>
        <a:graphic>
          <a:graphicData uri="http://schemas.openxmlformats.org/presentationml/2006/ole">
            <p:oleObj spid="_x0000_s75786" r:id="rId5" imgW="838080" imgH="1000080" progId="">
              <p:embed/>
            </p:oleObj>
          </a:graphicData>
        </a:graphic>
      </p:graphicFrame>
      <p:graphicFrame>
        <p:nvGraphicFramePr>
          <p:cNvPr id="99" name="Object 11"/>
          <p:cNvGraphicFramePr>
            <a:graphicFrameLocks noChangeAspect="1"/>
          </p:cNvGraphicFramePr>
          <p:nvPr/>
        </p:nvGraphicFramePr>
        <p:xfrm>
          <a:off x="6235700" y="3414713"/>
          <a:ext cx="1349375" cy="1611312"/>
        </p:xfrm>
        <a:graphic>
          <a:graphicData uri="http://schemas.openxmlformats.org/presentationml/2006/ole">
            <p:oleObj spid="_x0000_s75787" r:id="rId6" imgW="838080" imgH="1000080" progId="">
              <p:embed/>
            </p:oleObj>
          </a:graphicData>
        </a:graphic>
      </p:graphicFrame>
      <p:sp>
        <p:nvSpPr>
          <p:cNvPr id="115" name="Textfeld 114"/>
          <p:cNvSpPr txBox="1">
            <a:spLocks noChangeArrowheads="1"/>
          </p:cNvSpPr>
          <p:nvPr/>
        </p:nvSpPr>
        <p:spPr bwMode="auto">
          <a:xfrm>
            <a:off x="4286250" y="337343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117" name="Textfeld 116"/>
          <p:cNvSpPr txBox="1">
            <a:spLocks noChangeArrowheads="1"/>
          </p:cNvSpPr>
          <p:nvPr/>
        </p:nvSpPr>
        <p:spPr bwMode="auto">
          <a:xfrm>
            <a:off x="5611813" y="336073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119" name="Bogen 118"/>
          <p:cNvSpPr/>
          <p:nvPr/>
        </p:nvSpPr>
        <p:spPr>
          <a:xfrm flipH="1">
            <a:off x="5291138" y="2613025"/>
            <a:ext cx="630237" cy="539750"/>
          </a:xfrm>
          <a:prstGeom prst="arc">
            <a:avLst>
              <a:gd name="adj1" fmla="val 149369"/>
              <a:gd name="adj2" fmla="val 577219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0" name="Bogen 119"/>
          <p:cNvSpPr/>
          <p:nvPr/>
        </p:nvSpPr>
        <p:spPr>
          <a:xfrm flipH="1">
            <a:off x="5291138" y="2998788"/>
            <a:ext cx="630237" cy="541337"/>
          </a:xfrm>
          <a:prstGeom prst="arc">
            <a:avLst>
              <a:gd name="adj1" fmla="val 149369"/>
              <a:gd name="adj2" fmla="val 577219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1" name="Bogen 120"/>
          <p:cNvSpPr/>
          <p:nvPr/>
        </p:nvSpPr>
        <p:spPr>
          <a:xfrm>
            <a:off x="4646613" y="2625725"/>
            <a:ext cx="631825" cy="539750"/>
          </a:xfrm>
          <a:prstGeom prst="arc">
            <a:avLst>
              <a:gd name="adj1" fmla="val 149369"/>
              <a:gd name="adj2" fmla="val 577219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2" name="Textfeld 121"/>
          <p:cNvSpPr txBox="1">
            <a:spLocks noChangeArrowheads="1"/>
          </p:cNvSpPr>
          <p:nvPr/>
        </p:nvSpPr>
        <p:spPr bwMode="auto">
          <a:xfrm>
            <a:off x="4103688" y="2970213"/>
            <a:ext cx="127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solidFill>
                  <a:srgbClr val="0000FF"/>
                </a:solidFill>
                <a:cs typeface="Arial" charset="0"/>
              </a:rPr>
              <a:t>NADH</a:t>
            </a:r>
            <a:endParaRPr lang="de-DE" sz="2000" baseline="34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23" name="Textfeld 122"/>
          <p:cNvSpPr txBox="1">
            <a:spLocks noChangeArrowheads="1"/>
          </p:cNvSpPr>
          <p:nvPr/>
        </p:nvSpPr>
        <p:spPr bwMode="auto">
          <a:xfrm>
            <a:off x="5621338" y="2955925"/>
            <a:ext cx="127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solidFill>
                  <a:srgbClr val="0000FF"/>
                </a:solidFill>
                <a:cs typeface="Arial" charset="0"/>
              </a:rPr>
              <a:t>NADH</a:t>
            </a:r>
            <a:endParaRPr lang="de-DE" sz="2000" baseline="34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24" name="Bogen 123"/>
          <p:cNvSpPr/>
          <p:nvPr/>
        </p:nvSpPr>
        <p:spPr>
          <a:xfrm>
            <a:off x="4657725" y="3009900"/>
            <a:ext cx="631825" cy="539750"/>
          </a:xfrm>
          <a:prstGeom prst="arc">
            <a:avLst>
              <a:gd name="adj1" fmla="val 149369"/>
              <a:gd name="adj2" fmla="val 577219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132" name="Gerade Verbindung mit Pfeil 131"/>
          <p:cNvCxnSpPr/>
          <p:nvPr/>
        </p:nvCxnSpPr>
        <p:spPr>
          <a:xfrm rot="5400000">
            <a:off x="3632200" y="5267325"/>
            <a:ext cx="54133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mit Pfeil 132"/>
          <p:cNvCxnSpPr/>
          <p:nvPr/>
        </p:nvCxnSpPr>
        <p:spPr>
          <a:xfrm rot="5400000">
            <a:off x="6952457" y="5226844"/>
            <a:ext cx="53975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feld 133"/>
          <p:cNvSpPr txBox="1">
            <a:spLocks noChangeArrowheads="1"/>
          </p:cNvSpPr>
          <p:nvPr/>
        </p:nvSpPr>
        <p:spPr bwMode="auto">
          <a:xfrm>
            <a:off x="4881563" y="5975350"/>
            <a:ext cx="1093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0000FF"/>
                </a:solidFill>
                <a:cs typeface="Arial" charset="0"/>
              </a:rPr>
              <a:t>Lactat</a:t>
            </a:r>
          </a:p>
        </p:txBody>
      </p:sp>
      <p:sp>
        <p:nvSpPr>
          <p:cNvPr id="135" name="Bogen 134"/>
          <p:cNvSpPr/>
          <p:nvPr/>
        </p:nvSpPr>
        <p:spPr>
          <a:xfrm flipH="1">
            <a:off x="2678113" y="2884488"/>
            <a:ext cx="1958975" cy="2395537"/>
          </a:xfrm>
          <a:prstGeom prst="arc">
            <a:avLst>
              <a:gd name="adj1" fmla="val 14733365"/>
              <a:gd name="adj2" fmla="val 5711042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6" name="Bogen 135"/>
          <p:cNvSpPr/>
          <p:nvPr/>
        </p:nvSpPr>
        <p:spPr>
          <a:xfrm flipH="1">
            <a:off x="3911600" y="4786313"/>
            <a:ext cx="630238" cy="541337"/>
          </a:xfrm>
          <a:prstGeom prst="arc">
            <a:avLst>
              <a:gd name="adj1" fmla="val 149369"/>
              <a:gd name="adj2" fmla="val 577219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7" name="Bogen 136"/>
          <p:cNvSpPr/>
          <p:nvPr/>
        </p:nvSpPr>
        <p:spPr>
          <a:xfrm>
            <a:off x="6589713" y="4760913"/>
            <a:ext cx="631825" cy="541337"/>
          </a:xfrm>
          <a:prstGeom prst="arc">
            <a:avLst>
              <a:gd name="adj1" fmla="val 149369"/>
              <a:gd name="adj2" fmla="val 577219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8" name="Textfeld 137"/>
          <p:cNvSpPr txBox="1">
            <a:spLocks noChangeArrowheads="1"/>
          </p:cNvSpPr>
          <p:nvPr/>
        </p:nvSpPr>
        <p:spPr bwMode="auto">
          <a:xfrm>
            <a:off x="4205288" y="5094288"/>
            <a:ext cx="127476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solidFill>
                  <a:srgbClr val="0000FF"/>
                </a:solidFill>
                <a:cs typeface="Arial" charset="0"/>
              </a:rPr>
              <a:t>NAD</a:t>
            </a:r>
            <a:r>
              <a:rPr lang="de-DE" sz="3200" baseline="40000">
                <a:solidFill>
                  <a:srgbClr val="0000FF"/>
                </a:solidFill>
                <a:cs typeface="Arial" charset="0"/>
              </a:rPr>
              <a:t>+</a:t>
            </a:r>
            <a:endParaRPr lang="de-DE" sz="3200" baseline="34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39" name="Textfeld 138"/>
          <p:cNvSpPr txBox="1">
            <a:spLocks noChangeArrowheads="1"/>
          </p:cNvSpPr>
          <p:nvPr/>
        </p:nvSpPr>
        <p:spPr bwMode="auto">
          <a:xfrm>
            <a:off x="6199188" y="5091113"/>
            <a:ext cx="127476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solidFill>
                  <a:srgbClr val="0000FF"/>
                </a:solidFill>
                <a:cs typeface="Arial" charset="0"/>
              </a:rPr>
              <a:t>NAD</a:t>
            </a:r>
            <a:r>
              <a:rPr lang="de-DE" sz="3200" baseline="40000">
                <a:solidFill>
                  <a:srgbClr val="0000FF"/>
                </a:solidFill>
                <a:cs typeface="Arial" charset="0"/>
              </a:rPr>
              <a:t>+</a:t>
            </a:r>
            <a:endParaRPr lang="de-DE" sz="3200" baseline="34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40" name="Bogen 139"/>
          <p:cNvSpPr/>
          <p:nvPr/>
        </p:nvSpPr>
        <p:spPr>
          <a:xfrm>
            <a:off x="6154738" y="2933700"/>
            <a:ext cx="1957387" cy="2395538"/>
          </a:xfrm>
          <a:prstGeom prst="arc">
            <a:avLst>
              <a:gd name="adj1" fmla="val 14595766"/>
              <a:gd name="adj2" fmla="val 460426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00FF"/>
              </a:solidFill>
            </a:endParaRPr>
          </a:p>
        </p:txBody>
      </p:sp>
      <p:graphicFrame>
        <p:nvGraphicFramePr>
          <p:cNvPr id="75790" name="Object 14"/>
          <p:cNvGraphicFramePr>
            <a:graphicFrameLocks noChangeAspect="1"/>
          </p:cNvGraphicFramePr>
          <p:nvPr/>
        </p:nvGraphicFramePr>
        <p:xfrm>
          <a:off x="2867025" y="5353050"/>
          <a:ext cx="1447800" cy="1504950"/>
        </p:xfrm>
        <a:graphic>
          <a:graphicData uri="http://schemas.openxmlformats.org/presentationml/2006/ole">
            <p:oleObj spid="_x0000_s75790" r:id="rId7" imgW="961920" imgH="1000080" progId="">
              <p:embed/>
            </p:oleObj>
          </a:graphicData>
        </a:graphic>
      </p:graphicFrame>
      <p:graphicFrame>
        <p:nvGraphicFramePr>
          <p:cNvPr id="75791" name="Object 15"/>
          <p:cNvGraphicFramePr>
            <a:graphicFrameLocks noChangeAspect="1"/>
          </p:cNvGraphicFramePr>
          <p:nvPr/>
        </p:nvGraphicFramePr>
        <p:xfrm>
          <a:off x="6289675" y="5365750"/>
          <a:ext cx="1447800" cy="1504950"/>
        </p:xfrm>
        <a:graphic>
          <a:graphicData uri="http://schemas.openxmlformats.org/presentationml/2006/ole">
            <p:oleObj spid="_x0000_s75791" r:id="rId8" imgW="961920" imgH="1000080" progId="">
              <p:embed/>
            </p:oleObj>
          </a:graphicData>
        </a:graphic>
      </p:graphicFrame>
      <p:sp>
        <p:nvSpPr>
          <p:cNvPr id="147" name="Bogen 146"/>
          <p:cNvSpPr/>
          <p:nvPr/>
        </p:nvSpPr>
        <p:spPr>
          <a:xfrm rot="5400000" flipH="1">
            <a:off x="5249862" y="2752726"/>
            <a:ext cx="631825" cy="539750"/>
          </a:xfrm>
          <a:prstGeom prst="arc">
            <a:avLst>
              <a:gd name="adj1" fmla="val 149369"/>
              <a:gd name="adj2" fmla="val 577219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48" name="Bogen 147"/>
          <p:cNvSpPr/>
          <p:nvPr/>
        </p:nvSpPr>
        <p:spPr>
          <a:xfrm rot="16200000">
            <a:off x="4694238" y="2749550"/>
            <a:ext cx="630238" cy="541337"/>
          </a:xfrm>
          <a:prstGeom prst="arc">
            <a:avLst>
              <a:gd name="adj1" fmla="val 149369"/>
              <a:gd name="adj2" fmla="val 577219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8" name="Rechteck 67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5819" name="Textfeld 69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75820" name="Grafik 70" descr="Pfeil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21" name="Textfeld 71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75822" name="Grafik 75" descr="Pfeil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Pfeil nach unten 86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8" name="Pfeil nach unten 87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5825" name="Textfeld 88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75826" name="Textfeld 89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sp>
        <p:nvSpPr>
          <p:cNvPr id="75827" name="Textfeld 91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75828" name="Textfeld 94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sp>
        <p:nvSpPr>
          <p:cNvPr id="96" name="Textfeld 95"/>
          <p:cNvSpPr txBox="1">
            <a:spLocks noChangeArrowheads="1"/>
          </p:cNvSpPr>
          <p:nvPr/>
        </p:nvSpPr>
        <p:spPr bwMode="auto">
          <a:xfrm flipH="1">
            <a:off x="65088" y="4260850"/>
            <a:ext cx="127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</a:t>
            </a:r>
            <a:r>
              <a:rPr lang="de-DE" sz="2000">
                <a:solidFill>
                  <a:srgbClr val="0000FF"/>
                </a:solidFill>
                <a:cs typeface="Arial" charset="0"/>
              </a:rPr>
              <a:t>H</a:t>
            </a:r>
            <a:endParaRPr lang="de-DE" sz="2000" baseline="34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75830" name="Textfeld 96"/>
          <p:cNvSpPr txBox="1">
            <a:spLocks noChangeArrowheads="1"/>
          </p:cNvSpPr>
          <p:nvPr/>
        </p:nvSpPr>
        <p:spPr bwMode="auto">
          <a:xfrm>
            <a:off x="1644650" y="4259263"/>
            <a:ext cx="1274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</a:t>
            </a:r>
            <a:r>
              <a:rPr lang="de-DE" sz="2000">
                <a:solidFill>
                  <a:srgbClr val="0000FF"/>
                </a:solidFill>
                <a:cs typeface="Arial" charset="0"/>
              </a:rPr>
              <a:t>H</a:t>
            </a:r>
            <a:endParaRPr lang="de-DE" sz="2000" baseline="3400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311150" y="4562475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101" name="Pfeil nach unten 100"/>
          <p:cNvSpPr/>
          <p:nvPr/>
        </p:nvSpPr>
        <p:spPr>
          <a:xfrm>
            <a:off x="949325" y="4889500"/>
            <a:ext cx="373063" cy="284163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" name="Textfeld 101"/>
          <p:cNvSpPr txBox="1">
            <a:spLocks noChangeArrowheads="1"/>
          </p:cNvSpPr>
          <p:nvPr/>
        </p:nvSpPr>
        <p:spPr bwMode="auto">
          <a:xfrm>
            <a:off x="501650" y="5456238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PEP</a:t>
            </a:r>
          </a:p>
        </p:txBody>
      </p:sp>
      <p:sp>
        <p:nvSpPr>
          <p:cNvPr id="103" name="Textfeld 102"/>
          <p:cNvSpPr txBox="1">
            <a:spLocks noChangeArrowheads="1"/>
          </p:cNvSpPr>
          <p:nvPr/>
        </p:nvSpPr>
        <p:spPr bwMode="auto">
          <a:xfrm>
            <a:off x="231775" y="6240463"/>
            <a:ext cx="130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Pyruvat</a:t>
            </a: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1182688" y="5454650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PEP</a:t>
            </a:r>
          </a:p>
        </p:txBody>
      </p:sp>
      <p:sp>
        <p:nvSpPr>
          <p:cNvPr id="105" name="Textfeld 104"/>
          <p:cNvSpPr txBox="1">
            <a:spLocks noChangeArrowheads="1"/>
          </p:cNvSpPr>
          <p:nvPr/>
        </p:nvSpPr>
        <p:spPr bwMode="auto">
          <a:xfrm>
            <a:off x="1285875" y="6237288"/>
            <a:ext cx="130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 rIns="252000"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Pyruvat</a:t>
            </a:r>
          </a:p>
        </p:txBody>
      </p:sp>
      <p:sp>
        <p:nvSpPr>
          <p:cNvPr id="106" name="Textfeld 105"/>
          <p:cNvSpPr txBox="1">
            <a:spLocks noChangeArrowheads="1"/>
          </p:cNvSpPr>
          <p:nvPr/>
        </p:nvSpPr>
        <p:spPr bwMode="auto">
          <a:xfrm>
            <a:off x="1685925" y="457358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107" name="Pfeil nach unten 106"/>
          <p:cNvSpPr/>
          <p:nvPr/>
        </p:nvSpPr>
        <p:spPr>
          <a:xfrm>
            <a:off x="1281113" y="4900613"/>
            <a:ext cx="373062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75839" name="Grafik 107" descr="Pfeil raus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40" name="Grafik 108" descr="Pfeil raus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" name="Grafik 109" descr="Pfeil raus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4688" y="4554538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Grafik 110" descr="Pfeil raus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39838" y="4552950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" name="Textfeld 111"/>
          <p:cNvSpPr txBox="1">
            <a:spLocks noChangeArrowheads="1"/>
          </p:cNvSpPr>
          <p:nvPr/>
        </p:nvSpPr>
        <p:spPr bwMode="auto">
          <a:xfrm>
            <a:off x="282575" y="58102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113" name="Textfeld 112"/>
          <p:cNvSpPr txBox="1">
            <a:spLocks noChangeArrowheads="1"/>
          </p:cNvSpPr>
          <p:nvPr/>
        </p:nvSpPr>
        <p:spPr bwMode="auto">
          <a:xfrm>
            <a:off x="1671638" y="5819775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114" name="Grafik 113" descr="Pfeil raus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7700" y="580231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Grafik 115" descr="Pfeil raus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11263" y="5799138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5792" name="Object 16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75792" r:id="rId12" imgW="733320" imgH="228600" progId="">
              <p:embed/>
            </p:oleObj>
          </a:graphicData>
        </a:graphic>
      </p:graphicFrame>
      <p:sp>
        <p:nvSpPr>
          <p:cNvPr id="125" name="Pfeil nach unten 124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6" name="Pfeil nach unten 125"/>
          <p:cNvSpPr/>
          <p:nvPr/>
        </p:nvSpPr>
        <p:spPr>
          <a:xfrm>
            <a:off x="958850" y="5210175"/>
            <a:ext cx="374650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7" name="Pfeil nach unten 126"/>
          <p:cNvSpPr/>
          <p:nvPr/>
        </p:nvSpPr>
        <p:spPr>
          <a:xfrm>
            <a:off x="1292225" y="5219700"/>
            <a:ext cx="373063" cy="284163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25400" y="3683000"/>
            <a:ext cx="2511425" cy="1287463"/>
          </a:xfrm>
          <a:prstGeom prst="ellipse">
            <a:avLst/>
          </a:prstGeom>
          <a:noFill/>
          <a:ln w="57150">
            <a:solidFill>
              <a:srgbClr val="4D3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6" name="Foliennummernplatzhalt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6CBC2-F75E-46D1-BB24-6B5265FBACB6}" type="slidenum">
              <a:rPr lang="de-DE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27 0.00185 L -0.00399 -0.36609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84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78 0.00555 L -0.0658 -0.36401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185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7" grpId="0"/>
      <p:bldP spid="122" grpId="0"/>
      <p:bldP spid="123" grpId="0"/>
      <p:bldP spid="134" grpId="0"/>
      <p:bldP spid="138" grpId="0"/>
      <p:bldP spid="138" grpId="1"/>
      <p:bldP spid="139" grpId="0"/>
      <p:bldP spid="139" grpId="1"/>
      <p:bldP spid="96" grpId="0"/>
      <p:bldP spid="100" grpId="0"/>
      <p:bldP spid="101" grpId="0" animBg="1"/>
      <p:bldP spid="102" grpId="0"/>
      <p:bldP spid="103" grpId="0"/>
      <p:bldP spid="103" grpId="1"/>
      <p:bldP spid="104" grpId="0"/>
      <p:bldP spid="105" grpId="0"/>
      <p:bldP spid="105" grpId="1"/>
      <p:bldP spid="106" grpId="0"/>
      <p:bldP spid="107" grpId="0" animBg="1"/>
      <p:bldP spid="112" grpId="0"/>
      <p:bldP spid="113" grpId="0"/>
      <p:bldP spid="126" grpId="0" animBg="1"/>
      <p:bldP spid="127" grpId="0" animBg="1"/>
      <p:bldP spid="128" grpId="0" animBg="1"/>
      <p:bldP spid="1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2811463" y="2936875"/>
            <a:ext cx="2428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sp>
        <p:nvSpPr>
          <p:cNvPr id="56" name="Ellipse 55"/>
          <p:cNvSpPr/>
          <p:nvPr/>
        </p:nvSpPr>
        <p:spPr>
          <a:xfrm>
            <a:off x="4741863" y="5305425"/>
            <a:ext cx="357187" cy="3571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4670425" y="5318125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0">
            <a:spAutoFit/>
          </a:bodyPr>
          <a:lstStyle/>
          <a:p>
            <a:pPr algn="ctr"/>
            <a:r>
              <a:rPr lang="de-DE" b="1">
                <a:cs typeface="Arial" charset="0"/>
              </a:rPr>
              <a:t>P</a:t>
            </a:r>
          </a:p>
        </p:txBody>
      </p:sp>
      <p:sp>
        <p:nvSpPr>
          <p:cNvPr id="40" name="Textfeld 39"/>
          <p:cNvSpPr txBox="1">
            <a:spLocks noChangeArrowheads="1"/>
          </p:cNvSpPr>
          <p:nvPr/>
        </p:nvSpPr>
        <p:spPr bwMode="auto">
          <a:xfrm>
            <a:off x="2962275" y="5292725"/>
            <a:ext cx="1481138" cy="3698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>
                <a:solidFill>
                  <a:srgbClr val="FF0000"/>
                </a:solidFill>
                <a:latin typeface="Calibri" pitchFamily="34" charset="0"/>
              </a:rPr>
              <a:t>Adenosin</a:t>
            </a:r>
          </a:p>
        </p:txBody>
      </p:sp>
      <p:sp>
        <p:nvSpPr>
          <p:cNvPr id="43" name="Ellipse 42"/>
          <p:cNvSpPr/>
          <p:nvPr/>
        </p:nvSpPr>
        <p:spPr>
          <a:xfrm>
            <a:off x="6091238" y="5329238"/>
            <a:ext cx="357187" cy="3571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4" name="Textfeld 43"/>
          <p:cNvSpPr txBox="1">
            <a:spLocks noChangeArrowheads="1"/>
          </p:cNvSpPr>
          <p:nvPr/>
        </p:nvSpPr>
        <p:spPr bwMode="auto">
          <a:xfrm>
            <a:off x="6019800" y="534193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0">
            <a:spAutoFit/>
          </a:bodyPr>
          <a:lstStyle/>
          <a:p>
            <a:pPr algn="ctr"/>
            <a:r>
              <a:rPr lang="de-DE" b="1">
                <a:cs typeface="Arial" charset="0"/>
              </a:rPr>
              <a:t>P</a:t>
            </a:r>
          </a:p>
        </p:txBody>
      </p:sp>
      <p:sp>
        <p:nvSpPr>
          <p:cNvPr id="45" name="Ellipse 44"/>
          <p:cNvSpPr/>
          <p:nvPr/>
        </p:nvSpPr>
        <p:spPr>
          <a:xfrm>
            <a:off x="5421313" y="5314950"/>
            <a:ext cx="357187" cy="3571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6" name="Textfeld 45"/>
          <p:cNvSpPr txBox="1">
            <a:spLocks noChangeArrowheads="1"/>
          </p:cNvSpPr>
          <p:nvPr/>
        </p:nvSpPr>
        <p:spPr bwMode="auto">
          <a:xfrm>
            <a:off x="5349875" y="532923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0">
            <a:spAutoFit/>
          </a:bodyPr>
          <a:lstStyle/>
          <a:p>
            <a:pPr algn="ctr"/>
            <a:r>
              <a:rPr lang="de-DE" b="1">
                <a:cs typeface="Arial" charset="0"/>
              </a:rPr>
              <a:t>P</a:t>
            </a:r>
          </a:p>
        </p:txBody>
      </p:sp>
      <p:cxnSp>
        <p:nvCxnSpPr>
          <p:cNvPr id="48" name="Gerade Verbindung 47"/>
          <p:cNvCxnSpPr>
            <a:stCxn id="40" idx="3"/>
            <a:endCxn id="56" idx="2"/>
          </p:cNvCxnSpPr>
          <p:nvPr/>
        </p:nvCxnSpPr>
        <p:spPr>
          <a:xfrm>
            <a:off x="4443413" y="5478463"/>
            <a:ext cx="298450" cy="47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/>
          <p:cNvSpPr txBox="1">
            <a:spLocks noChangeArrowheads="1"/>
          </p:cNvSpPr>
          <p:nvPr/>
        </p:nvSpPr>
        <p:spPr bwMode="auto">
          <a:xfrm>
            <a:off x="4970463" y="5010150"/>
            <a:ext cx="5159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5400">
                <a:solidFill>
                  <a:srgbClr val="FF0000"/>
                </a:solidFill>
                <a:cs typeface="Arial" charset="0"/>
              </a:rPr>
              <a:t>~</a:t>
            </a:r>
          </a:p>
        </p:txBody>
      </p:sp>
      <p:sp>
        <p:nvSpPr>
          <p:cNvPr id="67" name="Textfeld 66"/>
          <p:cNvSpPr txBox="1">
            <a:spLocks noChangeArrowheads="1"/>
          </p:cNvSpPr>
          <p:nvPr/>
        </p:nvSpPr>
        <p:spPr bwMode="auto">
          <a:xfrm>
            <a:off x="5638800" y="5033963"/>
            <a:ext cx="51593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5400">
                <a:solidFill>
                  <a:srgbClr val="FF0000"/>
                </a:solidFill>
                <a:cs typeface="Arial" charset="0"/>
              </a:rPr>
              <a:t>~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316538" y="2568575"/>
          <a:ext cx="2428875" cy="2151063"/>
        </p:xfrm>
        <a:graphic>
          <a:graphicData uri="http://schemas.openxmlformats.org/presentationml/2006/ole">
            <p:oleObj spid="_x0000_s23556" r:id="rId3" imgW="1419120" imgH="1257480" progId="">
              <p:embed/>
            </p:oleObj>
          </a:graphicData>
        </a:graphic>
      </p:graphicFrame>
      <p:sp>
        <p:nvSpPr>
          <p:cNvPr id="68" name="Textfeld 67"/>
          <p:cNvSpPr txBox="1">
            <a:spLocks noChangeArrowheads="1"/>
          </p:cNvSpPr>
          <p:nvPr/>
        </p:nvSpPr>
        <p:spPr bwMode="auto">
          <a:xfrm>
            <a:off x="6607175" y="2511425"/>
            <a:ext cx="48895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800" tIns="54000" bIns="36000">
            <a:spAutoFit/>
          </a:bodyPr>
          <a:lstStyle/>
          <a:p>
            <a:r>
              <a:rPr lang="de-DE" sz="2000" b="1">
                <a:cs typeface="Arial" charset="0"/>
              </a:rPr>
              <a:t>H</a:t>
            </a:r>
          </a:p>
        </p:txBody>
      </p:sp>
      <p:sp>
        <p:nvSpPr>
          <p:cNvPr id="70" name="Textfeld 69"/>
          <p:cNvSpPr txBox="1">
            <a:spLocks noChangeArrowheads="1"/>
          </p:cNvSpPr>
          <p:nvPr/>
        </p:nvSpPr>
        <p:spPr bwMode="auto">
          <a:xfrm>
            <a:off x="7546975" y="2382838"/>
            <a:ext cx="1017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>
                <a:solidFill>
                  <a:srgbClr val="FF0000"/>
                </a:solidFill>
                <a:cs typeface="Arial" charset="0"/>
              </a:rPr>
              <a:t>PO</a:t>
            </a:r>
            <a:r>
              <a:rPr lang="de-DE" sz="2400" b="1" baseline="-25000">
                <a:solidFill>
                  <a:srgbClr val="FF0000"/>
                </a:solidFill>
                <a:cs typeface="Arial" charset="0"/>
              </a:rPr>
              <a:t>3</a:t>
            </a:r>
            <a:r>
              <a:rPr lang="de-DE" sz="2400" b="1" baseline="50000">
                <a:solidFill>
                  <a:srgbClr val="FF0000"/>
                </a:solidFill>
                <a:cs typeface="Arial" charset="0"/>
              </a:rPr>
              <a:t>2-</a:t>
            </a:r>
            <a:endParaRPr lang="de-DE" sz="24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7258050" y="3448050"/>
            <a:ext cx="357188" cy="35718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2" name="Textfeld 71"/>
          <p:cNvSpPr txBox="1">
            <a:spLocks noChangeArrowheads="1"/>
          </p:cNvSpPr>
          <p:nvPr/>
        </p:nvSpPr>
        <p:spPr bwMode="auto">
          <a:xfrm>
            <a:off x="7186613" y="344805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0">
            <a:spAutoFit/>
          </a:bodyPr>
          <a:lstStyle/>
          <a:p>
            <a:pPr algn="ctr"/>
            <a:r>
              <a:rPr lang="de-DE" b="1">
                <a:cs typeface="Arial" charset="0"/>
              </a:rPr>
              <a:t>1</a:t>
            </a:r>
          </a:p>
        </p:txBody>
      </p:sp>
      <p:sp>
        <p:nvSpPr>
          <p:cNvPr id="73" name="Ellipse 72"/>
          <p:cNvSpPr/>
          <p:nvPr/>
        </p:nvSpPr>
        <p:spPr>
          <a:xfrm>
            <a:off x="6846888" y="4000500"/>
            <a:ext cx="357187" cy="35718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4" name="Textfeld 73"/>
          <p:cNvSpPr txBox="1">
            <a:spLocks noChangeArrowheads="1"/>
          </p:cNvSpPr>
          <p:nvPr/>
        </p:nvSpPr>
        <p:spPr bwMode="auto">
          <a:xfrm>
            <a:off x="6775450" y="4000500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0">
            <a:spAutoFit/>
          </a:bodyPr>
          <a:lstStyle/>
          <a:p>
            <a:pPr algn="ctr"/>
            <a:r>
              <a:rPr lang="de-DE" b="1">
                <a:cs typeface="Arial" charset="0"/>
              </a:rPr>
              <a:t>2</a:t>
            </a:r>
          </a:p>
        </p:txBody>
      </p:sp>
      <p:sp>
        <p:nvSpPr>
          <p:cNvPr id="75" name="Ellipse 74"/>
          <p:cNvSpPr/>
          <p:nvPr/>
        </p:nvSpPr>
        <p:spPr>
          <a:xfrm>
            <a:off x="5918200" y="4071938"/>
            <a:ext cx="357188" cy="35718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5846763" y="407193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0">
            <a:spAutoFit/>
          </a:bodyPr>
          <a:lstStyle/>
          <a:p>
            <a:pPr algn="ctr"/>
            <a:r>
              <a:rPr lang="de-DE" b="1">
                <a:cs typeface="Arial" charset="0"/>
              </a:rPr>
              <a:t>3</a:t>
            </a:r>
          </a:p>
        </p:txBody>
      </p:sp>
      <p:sp>
        <p:nvSpPr>
          <p:cNvPr id="77" name="Ellipse 76"/>
          <p:cNvSpPr/>
          <p:nvPr/>
        </p:nvSpPr>
        <p:spPr>
          <a:xfrm>
            <a:off x="5489575" y="3500438"/>
            <a:ext cx="357188" cy="35718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8" name="Textfeld 77"/>
          <p:cNvSpPr txBox="1">
            <a:spLocks noChangeArrowheads="1"/>
          </p:cNvSpPr>
          <p:nvPr/>
        </p:nvSpPr>
        <p:spPr bwMode="auto">
          <a:xfrm>
            <a:off x="5418138" y="350043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0">
            <a:spAutoFit/>
          </a:bodyPr>
          <a:lstStyle/>
          <a:p>
            <a:pPr algn="ctr"/>
            <a:r>
              <a:rPr lang="de-DE" b="1">
                <a:cs typeface="Arial" charset="0"/>
              </a:rPr>
              <a:t>4</a:t>
            </a:r>
          </a:p>
        </p:txBody>
      </p:sp>
      <p:sp>
        <p:nvSpPr>
          <p:cNvPr id="79" name="Ellipse 78"/>
          <p:cNvSpPr/>
          <p:nvPr/>
        </p:nvSpPr>
        <p:spPr>
          <a:xfrm>
            <a:off x="5918200" y="3000375"/>
            <a:ext cx="357188" cy="35718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0" name="Textfeld 79"/>
          <p:cNvSpPr txBox="1">
            <a:spLocks noChangeArrowheads="1"/>
          </p:cNvSpPr>
          <p:nvPr/>
        </p:nvSpPr>
        <p:spPr bwMode="auto">
          <a:xfrm>
            <a:off x="5846763" y="3000375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0">
            <a:spAutoFit/>
          </a:bodyPr>
          <a:lstStyle/>
          <a:p>
            <a:pPr algn="ctr"/>
            <a:r>
              <a:rPr lang="de-DE" b="1">
                <a:cs typeface="Arial" charset="0"/>
              </a:rPr>
              <a:t>5</a:t>
            </a:r>
          </a:p>
        </p:txBody>
      </p:sp>
      <p:sp>
        <p:nvSpPr>
          <p:cNvPr id="81" name="Ellipse 80"/>
          <p:cNvSpPr/>
          <p:nvPr/>
        </p:nvSpPr>
        <p:spPr>
          <a:xfrm>
            <a:off x="5808663" y="2506663"/>
            <a:ext cx="357187" cy="35718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2" name="Textfeld 81"/>
          <p:cNvSpPr txBox="1">
            <a:spLocks noChangeArrowheads="1"/>
          </p:cNvSpPr>
          <p:nvPr/>
        </p:nvSpPr>
        <p:spPr bwMode="auto">
          <a:xfrm>
            <a:off x="5737225" y="25066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0">
            <a:spAutoFit/>
          </a:bodyPr>
          <a:lstStyle/>
          <a:p>
            <a:pPr algn="ctr"/>
            <a:r>
              <a:rPr lang="de-DE" b="1">
                <a:cs typeface="Arial" charset="0"/>
              </a:rPr>
              <a:t>6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2420938" y="2935288"/>
            <a:ext cx="3362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cs typeface="Arial" charset="0"/>
              </a:rPr>
              <a:t>Glucose-6-phosphat</a:t>
            </a:r>
          </a:p>
        </p:txBody>
      </p:sp>
      <p:sp>
        <p:nvSpPr>
          <p:cNvPr id="23585" name="Textfeld 31"/>
          <p:cNvSpPr txBox="1">
            <a:spLocks noChangeArrowheads="1"/>
          </p:cNvSpPr>
          <p:nvPr/>
        </p:nvSpPr>
        <p:spPr bwMode="auto">
          <a:xfrm>
            <a:off x="857250" y="1111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1</a:t>
            </a:r>
            <a:r>
              <a:rPr lang="de-DE" sz="2800" b="1">
                <a:cs typeface="Arial" charset="0"/>
              </a:rPr>
              <a:t> </a:t>
            </a:r>
          </a:p>
        </p:txBody>
      </p:sp>
      <p:sp>
        <p:nvSpPr>
          <p:cNvPr id="34" name="Foliennummernplatzhalt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82BCB-AAD0-485F-8BB5-DC83A3ABF7E1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3.58002E-6 C 0.06667 -0.03099 0.1375 -0.06198 0.17465 -0.10315 C 0.21181 -0.14431 0.21771 -0.20421 0.2184 -0.24769 C 0.2191 -0.29117 0.20417 -0.3365 0.17899 -0.36402 C 0.15382 -0.39154 0.11076 -0.40218 0.06771 -0.41258 " pathEditMode="relative" rAng="0" ptsTypes="aaaaA">
                                      <p:cBhvr>
                                        <p:cTn id="8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206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1.62812E-6 C 0.06528 -0.03099 0.13611 -0.06198 0.17327 -0.10314 C 0.21042 -0.14431 0.21632 -0.20421 0.21702 -0.24769 C 0.21771 -0.29116 0.20278 -0.33649 0.17761 -0.36401 C 0.15243 -0.39153 0.10938 -0.40217 0.06632 -0.41258 " pathEditMode="relative" rAng="0" ptsTypes="aaaaA">
                                      <p:cBhvr>
                                        <p:cTn id="8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206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6" grpId="0" animBg="1"/>
      <p:bldP spid="59" grpId="0"/>
      <p:bldP spid="40" grpId="0" animBg="1"/>
      <p:bldP spid="43" grpId="0" animBg="1"/>
      <p:bldP spid="43" grpId="1" animBg="1"/>
      <p:bldP spid="44" grpId="0"/>
      <p:bldP spid="44" grpId="1"/>
      <p:bldP spid="45" grpId="0" animBg="1"/>
      <p:bldP spid="46" grpId="0"/>
      <p:bldP spid="64" grpId="0"/>
      <p:bldP spid="67" grpId="0"/>
      <p:bldP spid="67" grpId="1"/>
      <p:bldP spid="68" grpId="0"/>
      <p:bldP spid="70" grpId="0"/>
      <p:bldP spid="71" grpId="0" animBg="1"/>
      <p:bldP spid="72" grpId="0"/>
      <p:bldP spid="73" grpId="0" animBg="1"/>
      <p:bldP spid="74" grpId="0"/>
      <p:bldP spid="75" grpId="0" animBg="1"/>
      <p:bldP spid="76" grpId="0"/>
      <p:bldP spid="77" grpId="0" animBg="1"/>
      <p:bldP spid="78" grpId="0"/>
      <p:bldP spid="79" grpId="0" animBg="1"/>
      <p:bldP spid="80" grpId="0"/>
      <p:bldP spid="81" grpId="0" animBg="1"/>
      <p:bldP spid="82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429000" y="1571625"/>
            <a:ext cx="2428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cxnSp>
        <p:nvCxnSpPr>
          <p:cNvPr id="10" name="Gerade Verbindung mit Pfeil 9"/>
          <p:cNvCxnSpPr/>
          <p:nvPr/>
        </p:nvCxnSpPr>
        <p:spPr>
          <a:xfrm rot="5400000">
            <a:off x="3215482" y="3571081"/>
            <a:ext cx="2571750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643563" y="1071563"/>
          <a:ext cx="2428875" cy="2151062"/>
        </p:xfrm>
        <a:graphic>
          <a:graphicData uri="http://schemas.openxmlformats.org/presentationml/2006/ole">
            <p:oleObj spid="_x0000_s1030" r:id="rId3" imgW="1419120" imgH="1257480" progId="">
              <p:embed/>
            </p:oleObj>
          </a:graphicData>
        </a:graphic>
      </p:graphicFrame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2786063" y="5000625"/>
            <a:ext cx="3500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Glucose-6-phosphat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15000" y="4500563"/>
          <a:ext cx="2428875" cy="2151062"/>
        </p:xfrm>
        <a:graphic>
          <a:graphicData uri="http://schemas.openxmlformats.org/presentationml/2006/ole">
            <p:oleObj spid="_x0000_s1031" r:id="rId4" imgW="1419120" imgH="1257480" progId="">
              <p:embed/>
            </p:oleObj>
          </a:graphicData>
        </a:graphic>
      </p:graphicFrame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2857500" y="3286125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solidFill>
                  <a:srgbClr val="00B050"/>
                </a:solidFill>
                <a:cs typeface="Arial" charset="0"/>
              </a:rPr>
              <a:t>Hexo</a:t>
            </a:r>
            <a:r>
              <a:rPr lang="de-DE" sz="2000" b="1">
                <a:solidFill>
                  <a:srgbClr val="00B050"/>
                </a:solidFill>
                <a:cs typeface="Arial" charset="0"/>
              </a:rPr>
              <a:t>kinase</a:t>
            </a:r>
          </a:p>
        </p:txBody>
      </p:sp>
      <p:sp>
        <p:nvSpPr>
          <p:cNvPr id="49" name="Textfeld 48"/>
          <p:cNvSpPr txBox="1">
            <a:spLocks noChangeArrowheads="1"/>
          </p:cNvSpPr>
          <p:nvPr/>
        </p:nvSpPr>
        <p:spPr bwMode="auto">
          <a:xfrm>
            <a:off x="5000625" y="2928938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56" name="Ellipse 55"/>
          <p:cNvSpPr/>
          <p:nvPr/>
        </p:nvSpPr>
        <p:spPr>
          <a:xfrm>
            <a:off x="7110413" y="4454525"/>
            <a:ext cx="357187" cy="3571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7038975" y="44545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0">
            <a:spAutoFit/>
          </a:bodyPr>
          <a:lstStyle/>
          <a:p>
            <a:pPr algn="ctr"/>
            <a:r>
              <a:rPr lang="de-DE" b="1">
                <a:cs typeface="Arial" charset="0"/>
              </a:rPr>
              <a:t>P</a:t>
            </a:r>
          </a:p>
        </p:txBody>
      </p:sp>
      <p:sp>
        <p:nvSpPr>
          <p:cNvPr id="1041" name="Textfeld 14"/>
          <p:cNvSpPr txBox="1">
            <a:spLocks noChangeArrowheads="1"/>
          </p:cNvSpPr>
          <p:nvPr/>
        </p:nvSpPr>
        <p:spPr bwMode="auto">
          <a:xfrm>
            <a:off x="857250" y="1111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1 </a:t>
            </a:r>
            <a:r>
              <a:rPr lang="de-DE" sz="2400" b="1">
                <a:cs typeface="Arial" charset="0"/>
              </a:rPr>
              <a:t>Phosphorylierung</a:t>
            </a:r>
            <a:r>
              <a:rPr lang="de-DE" sz="2800" b="1">
                <a:cs typeface="Arial" charset="0"/>
              </a:rPr>
              <a:t> </a:t>
            </a:r>
          </a:p>
        </p:txBody>
      </p:sp>
      <p:sp>
        <p:nvSpPr>
          <p:cNvPr id="17" name="Bogen 16"/>
          <p:cNvSpPr/>
          <p:nvPr/>
        </p:nvSpPr>
        <p:spPr>
          <a:xfrm flipH="1">
            <a:off x="4521200" y="3103563"/>
            <a:ext cx="1030288" cy="747712"/>
          </a:xfrm>
          <a:prstGeom prst="arc">
            <a:avLst>
              <a:gd name="adj1" fmla="val 16200000"/>
              <a:gd name="adj2" fmla="val 5250637"/>
            </a:avLst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5011738" y="3686175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ADP</a:t>
            </a:r>
          </a:p>
        </p:txBody>
      </p:sp>
      <p:pic>
        <p:nvPicPr>
          <p:cNvPr id="28" name="Grafik 27" descr="Pfeil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Grafik 31" descr="Pfeil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Foliennummernplatzhalt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CE61E-5E82-4596-A623-7BF1FFD094A4}" type="slidenum">
              <a:rPr lang="de-DE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354 -0.00509 L -0.34739 -0.082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037 L -0.41528 -0.2213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-109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42" grpId="0"/>
      <p:bldP spid="49" grpId="0"/>
      <p:bldP spid="49" grpId="1"/>
      <p:bldP spid="56" grpId="0" animBg="1"/>
      <p:bldP spid="59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463800" y="2730500"/>
          <a:ext cx="1990725" cy="1763713"/>
        </p:xfrm>
        <a:graphic>
          <a:graphicData uri="http://schemas.openxmlformats.org/presentationml/2006/ole">
            <p:oleObj spid="_x0000_s20484" r:id="rId3" imgW="1419120" imgH="1257480" progId="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310063" y="3421063"/>
          <a:ext cx="777875" cy="358775"/>
        </p:xfrm>
        <a:graphic>
          <a:graphicData uri="http://schemas.openxmlformats.org/presentationml/2006/ole">
            <p:oleObj spid="_x0000_s20485" r:id="rId4" imgW="695160" imgH="190440" progId="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6432550" y="3416300"/>
          <a:ext cx="715963" cy="358775"/>
        </p:xfrm>
        <a:graphic>
          <a:graphicData uri="http://schemas.openxmlformats.org/presentationml/2006/ole">
            <p:oleObj spid="_x0000_s20492" r:id="rId5" imgW="695160" imgH="190440" progId="">
              <p:embed/>
            </p:oleObj>
          </a:graphicData>
        </a:graphic>
      </p:graphicFrame>
      <p:sp>
        <p:nvSpPr>
          <p:cNvPr id="20499" name="Textfeld 39"/>
          <p:cNvSpPr txBox="1">
            <a:spLocks noChangeArrowheads="1"/>
          </p:cNvSpPr>
          <p:nvPr/>
        </p:nvSpPr>
        <p:spPr bwMode="auto">
          <a:xfrm>
            <a:off x="2984500" y="1316038"/>
            <a:ext cx="30718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200" b="1">
                <a:cs typeface="Arial" charset="0"/>
              </a:rPr>
              <a:t>Glucose</a:t>
            </a:r>
            <a:r>
              <a:rPr lang="de-DE" sz="2200">
                <a:cs typeface="Arial" charset="0"/>
              </a:rPr>
              <a:t>-</a:t>
            </a:r>
          </a:p>
          <a:p>
            <a:pPr algn="ctr"/>
            <a:r>
              <a:rPr lang="de-DE" sz="2200">
                <a:cs typeface="Arial" charset="0"/>
              </a:rPr>
              <a:t>6-phosphat</a:t>
            </a:r>
          </a:p>
        </p:txBody>
      </p:sp>
      <p:sp>
        <p:nvSpPr>
          <p:cNvPr id="41" name="Textfeld 40"/>
          <p:cNvSpPr txBox="1">
            <a:spLocks noChangeArrowheads="1"/>
          </p:cNvSpPr>
          <p:nvPr/>
        </p:nvSpPr>
        <p:spPr bwMode="auto">
          <a:xfrm>
            <a:off x="6299200" y="1341438"/>
            <a:ext cx="30718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200" b="1">
                <a:cs typeface="Arial" charset="0"/>
              </a:rPr>
              <a:t>Fructose</a:t>
            </a:r>
            <a:r>
              <a:rPr lang="de-DE" sz="2200">
                <a:cs typeface="Arial" charset="0"/>
              </a:rPr>
              <a:t>-</a:t>
            </a:r>
          </a:p>
          <a:p>
            <a:pPr algn="ctr"/>
            <a:r>
              <a:rPr lang="de-DE" sz="2200">
                <a:cs typeface="Arial" charset="0"/>
              </a:rPr>
              <a:t>6-phosphat</a:t>
            </a:r>
          </a:p>
        </p:txBody>
      </p:sp>
      <p:sp>
        <p:nvSpPr>
          <p:cNvPr id="43" name="Rechteck 42"/>
          <p:cNvSpPr>
            <a:spLocks noChangeArrowheads="1"/>
          </p:cNvSpPr>
          <p:nvPr/>
        </p:nvSpPr>
        <p:spPr bwMode="auto">
          <a:xfrm>
            <a:off x="3952875" y="5311775"/>
            <a:ext cx="3844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solidFill>
                  <a:srgbClr val="00B050"/>
                </a:solidFill>
                <a:cs typeface="Arial" charset="0"/>
              </a:rPr>
              <a:t>Glucose-6-phosphat-</a:t>
            </a:r>
            <a:r>
              <a:rPr lang="de-DE" sz="2000" b="1">
                <a:solidFill>
                  <a:srgbClr val="00B050"/>
                </a:solidFill>
                <a:cs typeface="Arial" charset="0"/>
              </a:rPr>
              <a:t>isomerase</a:t>
            </a:r>
            <a:endParaRPr lang="de-DE" sz="200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2474913" y="2625725"/>
            <a:ext cx="357187" cy="3571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0503" name="Textfeld 17"/>
          <p:cNvSpPr txBox="1">
            <a:spLocks noChangeArrowheads="1"/>
          </p:cNvSpPr>
          <p:nvPr/>
        </p:nvSpPr>
        <p:spPr bwMode="auto">
          <a:xfrm>
            <a:off x="2403475" y="26257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0">
            <a:spAutoFit/>
          </a:bodyPr>
          <a:lstStyle/>
          <a:p>
            <a:pPr algn="ctr"/>
            <a:r>
              <a:rPr lang="de-DE" b="1">
                <a:cs typeface="Arial" charset="0"/>
              </a:rPr>
              <a:t>P</a:t>
            </a:r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5024438" y="2047875"/>
          <a:ext cx="1517650" cy="2917825"/>
        </p:xfrm>
        <a:graphic>
          <a:graphicData uri="http://schemas.openxmlformats.org/presentationml/2006/ole">
            <p:oleObj spid="_x0000_s20495" r:id="rId6" imgW="847800" imgH="1628640" progId="">
              <p:embed/>
            </p:oleObj>
          </a:graphicData>
        </a:graphic>
      </p:graphicFrame>
      <p:pic>
        <p:nvPicPr>
          <p:cNvPr id="26" name="Grafik 25" descr="Phosphat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13488" y="4551363"/>
            <a:ext cx="585787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7110413" y="2557463"/>
          <a:ext cx="1879600" cy="2349500"/>
        </p:xfrm>
        <a:graphic>
          <a:graphicData uri="http://schemas.openxmlformats.org/presentationml/2006/ole">
            <p:oleObj spid="_x0000_s20496" r:id="rId8" imgW="1104840" imgH="1380960" progId="">
              <p:embed/>
            </p:oleObj>
          </a:graphicData>
        </a:graphic>
      </p:graphicFrame>
      <p:pic>
        <p:nvPicPr>
          <p:cNvPr id="30" name="Grafik 29" descr="Phosphat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39138" y="4459288"/>
            <a:ext cx="585787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6" name="Textfeld 31"/>
          <p:cNvSpPr txBox="1">
            <a:spLocks noChangeArrowheads="1"/>
          </p:cNvSpPr>
          <p:nvPr/>
        </p:nvSpPr>
        <p:spPr bwMode="auto">
          <a:xfrm>
            <a:off x="857250" y="1111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1</a:t>
            </a:r>
            <a:r>
              <a:rPr lang="de-DE" sz="2400" b="1">
                <a:cs typeface="Arial" charset="0"/>
              </a:rPr>
              <a:t> Isomerisierung </a:t>
            </a:r>
          </a:p>
        </p:txBody>
      </p:sp>
      <p:pic>
        <p:nvPicPr>
          <p:cNvPr id="20507" name="Grafik 26" descr="Pfeil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8" name="Textfeld 36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sp>
        <p:nvSpPr>
          <p:cNvPr id="44" name="Pfeil nach unten 43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0510" name="Textfeld 45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270B2-D8E7-4BD5-B1D5-1F1105DA3B07}" type="slidenum">
              <a:rPr lang="de-DE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6661150" y="4154488"/>
          <a:ext cx="1749425" cy="2416175"/>
        </p:xfrm>
        <a:graphic>
          <a:graphicData uri="http://schemas.openxmlformats.org/presentationml/2006/ole">
            <p:oleObj spid="_x0000_s21516" r:id="rId3" imgW="1000080" imgH="1380960" progId="">
              <p:embed/>
            </p:oleObj>
          </a:graphicData>
        </a:graphic>
      </p:graphicFrame>
      <p:sp>
        <p:nvSpPr>
          <p:cNvPr id="31" name="Rechteck 30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19" name="Textfeld 14"/>
          <p:cNvSpPr txBox="1">
            <a:spLocks noChangeArrowheads="1"/>
          </p:cNvSpPr>
          <p:nvPr/>
        </p:nvSpPr>
        <p:spPr bwMode="auto">
          <a:xfrm>
            <a:off x="2643188" y="1428750"/>
            <a:ext cx="371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-6-phosphat</a:t>
            </a: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2678113" y="52847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 rot="5400000">
            <a:off x="3215482" y="3571081"/>
            <a:ext cx="257175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2500313" y="3143250"/>
            <a:ext cx="1928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solidFill>
                  <a:srgbClr val="00B050"/>
                </a:solidFill>
                <a:cs typeface="Arial" charset="0"/>
              </a:rPr>
              <a:t>Phosphofructo-</a:t>
            </a:r>
            <a:r>
              <a:rPr lang="de-DE" sz="2000" b="1">
                <a:solidFill>
                  <a:srgbClr val="00B050"/>
                </a:solidFill>
                <a:cs typeface="Arial" charset="0"/>
              </a:rPr>
              <a:t>kinase</a:t>
            </a:r>
          </a:p>
        </p:txBody>
      </p:sp>
      <p:pic>
        <p:nvPicPr>
          <p:cNvPr id="21523" name="Grafik 10" descr="Phosphat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10513" y="3211513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Grafik 11" descr="Phosphat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1625" y="6132513"/>
            <a:ext cx="5857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13" descr="Phosphat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8975" y="4124325"/>
            <a:ext cx="5842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feld 24"/>
          <p:cNvSpPr txBox="1">
            <a:spLocks noChangeArrowheads="1"/>
          </p:cNvSpPr>
          <p:nvPr/>
        </p:nvSpPr>
        <p:spPr bwMode="auto">
          <a:xfrm>
            <a:off x="5011738" y="29273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6573838" y="1038225"/>
          <a:ext cx="2081212" cy="2643188"/>
        </p:xfrm>
        <a:graphic>
          <a:graphicData uri="http://schemas.openxmlformats.org/presentationml/2006/ole">
            <p:oleObj spid="_x0000_s21515" r:id="rId5" imgW="1181160" imgH="1457280" progId="">
              <p:embed/>
            </p:oleObj>
          </a:graphicData>
        </a:graphic>
      </p:graphicFrame>
      <p:sp>
        <p:nvSpPr>
          <p:cNvPr id="21527" name="Textfeld 25"/>
          <p:cNvSpPr txBox="1">
            <a:spLocks noChangeArrowheads="1"/>
          </p:cNvSpPr>
          <p:nvPr/>
        </p:nvSpPr>
        <p:spPr bwMode="auto">
          <a:xfrm>
            <a:off x="857250" y="1111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1</a:t>
            </a:r>
            <a:r>
              <a:rPr lang="de-DE" sz="2400" b="1">
                <a:cs typeface="Arial" charset="0"/>
              </a:rPr>
              <a:t> Phosphorylierung </a:t>
            </a:r>
          </a:p>
        </p:txBody>
      </p:sp>
      <p:sp>
        <p:nvSpPr>
          <p:cNvPr id="27" name="Bogen 26"/>
          <p:cNvSpPr/>
          <p:nvPr/>
        </p:nvSpPr>
        <p:spPr>
          <a:xfrm flipH="1">
            <a:off x="4521200" y="3103563"/>
            <a:ext cx="1030288" cy="747712"/>
          </a:xfrm>
          <a:prstGeom prst="arc">
            <a:avLst>
              <a:gd name="adj1" fmla="val 16200000"/>
              <a:gd name="adj2" fmla="val 5250637"/>
            </a:avLst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5011738" y="3686175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ADP</a:t>
            </a:r>
          </a:p>
        </p:txBody>
      </p:sp>
      <p:sp>
        <p:nvSpPr>
          <p:cNvPr id="21530" name="Textfeld 27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21531" name="Grafik 31" descr="Pfeil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Grafik 33" descr="Pfeil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Pfeil nach unten 35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534" name="Textfeld 38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0392B-7C61-4DAD-8B2B-2256BA6273CC}" type="slidenum">
              <a:rPr lang="de-DE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9 -0.03724 L -0.41441 -0.1403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5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24 -0.05666 L -0.36771 -0.3982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8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703763" y="1025525"/>
          <a:ext cx="1671637" cy="2309813"/>
        </p:xfrm>
        <a:graphic>
          <a:graphicData uri="http://schemas.openxmlformats.org/presentationml/2006/ole">
            <p:oleObj spid="_x0000_s22533" r:id="rId3" imgW="1000080" imgH="1380960" progId="">
              <p:embed/>
            </p:oleObj>
          </a:graphicData>
        </a:graphic>
      </p:graphicFrame>
      <p:sp>
        <p:nvSpPr>
          <p:cNvPr id="22547" name="Textfeld 12"/>
          <p:cNvSpPr txBox="1">
            <a:spLocks noChangeArrowheads="1"/>
          </p:cNvSpPr>
          <p:nvPr/>
        </p:nvSpPr>
        <p:spPr bwMode="auto">
          <a:xfrm>
            <a:off x="5437188" y="1609725"/>
            <a:ext cx="45831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6810375" y="4124325"/>
          <a:ext cx="1265238" cy="1554163"/>
        </p:xfrm>
        <a:graphic>
          <a:graphicData uri="http://schemas.openxmlformats.org/presentationml/2006/ole">
            <p:oleObj spid="_x0000_s22540" r:id="rId4" imgW="752400" imgH="923760" progId="">
              <p:embed/>
            </p:oleObj>
          </a:graphicData>
        </a:graphic>
      </p:graphicFrame>
      <p:sp>
        <p:nvSpPr>
          <p:cNvPr id="22" name="Textfeld 21"/>
          <p:cNvSpPr txBox="1">
            <a:spLocks noChangeArrowheads="1"/>
          </p:cNvSpPr>
          <p:nvPr/>
        </p:nvSpPr>
        <p:spPr bwMode="auto">
          <a:xfrm>
            <a:off x="1984375" y="5676900"/>
            <a:ext cx="30892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200">
                <a:cs typeface="Arial" charset="0"/>
              </a:rPr>
              <a:t>Dihydroxy-</a:t>
            </a:r>
          </a:p>
          <a:p>
            <a:pPr algn="ctr"/>
            <a:r>
              <a:rPr lang="de-DE" sz="2200">
                <a:cs typeface="Arial" charset="0"/>
              </a:rPr>
              <a:t>acetonphosphat</a:t>
            </a: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6053138" y="5713413"/>
            <a:ext cx="3090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200">
                <a:cs typeface="Arial" charset="0"/>
              </a:rPr>
              <a:t>Glycerinaldehyd-</a:t>
            </a:r>
          </a:p>
          <a:p>
            <a:pPr algn="ctr"/>
            <a:r>
              <a:rPr lang="de-DE" sz="2200">
                <a:cs typeface="Arial" charset="0"/>
              </a:rPr>
              <a:t>3-phosphat</a:t>
            </a:r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3762375" y="3541713"/>
            <a:ext cx="1928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rgbClr val="00B050"/>
                </a:solidFill>
                <a:cs typeface="Arial" charset="0"/>
              </a:rPr>
              <a:t>Aldolase</a:t>
            </a:r>
            <a:endParaRPr lang="de-DE" sz="2000" b="1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25" name="&quot;Nein&quot;-Symbol 24"/>
          <p:cNvSpPr/>
          <p:nvPr/>
        </p:nvSpPr>
        <p:spPr>
          <a:xfrm>
            <a:off x="3078163" y="5756275"/>
            <a:ext cx="579437" cy="606425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5241925" y="3271838"/>
          <a:ext cx="412750" cy="1338262"/>
        </p:xfrm>
        <a:graphic>
          <a:graphicData uri="http://schemas.openxmlformats.org/presentationml/2006/ole">
            <p:oleObj spid="_x0000_s22541" r:id="rId5" imgW="190440" imgH="695160" progId="">
              <p:embed/>
            </p:oleObj>
          </a:graphicData>
        </a:graphic>
      </p:graphicFrame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5216525" y="4881563"/>
            <a:ext cx="5397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6600" b="1">
                <a:cs typeface="Arial" charset="0"/>
              </a:rPr>
              <a:t>+</a:t>
            </a:r>
          </a:p>
        </p:txBody>
      </p:sp>
      <p:pic>
        <p:nvPicPr>
          <p:cNvPr id="22553" name="Grafik 16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7725" y="2903538"/>
            <a:ext cx="58578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Grafik 17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72413" y="5272088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5" name="Grafik 18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8088" y="996950"/>
            <a:ext cx="585787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19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27513" y="4151313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7" name="Textfeld 38"/>
          <p:cNvSpPr txBox="1">
            <a:spLocks noChangeArrowheads="1"/>
          </p:cNvSpPr>
          <p:nvPr/>
        </p:nvSpPr>
        <p:spPr bwMode="auto">
          <a:xfrm>
            <a:off x="857250" y="1111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2 </a:t>
            </a:r>
            <a:r>
              <a:rPr lang="de-DE" sz="2400" b="1">
                <a:cs typeface="Arial" charset="0"/>
              </a:rPr>
              <a:t>Aldolspaltung</a:t>
            </a:r>
            <a:r>
              <a:rPr lang="de-DE" sz="2800" b="1">
                <a:cs typeface="Arial" charset="0"/>
              </a:rPr>
              <a:t> </a:t>
            </a:r>
          </a:p>
        </p:txBody>
      </p:sp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2616200" y="4181475"/>
          <a:ext cx="1695450" cy="1420813"/>
        </p:xfrm>
        <a:graphic>
          <a:graphicData uri="http://schemas.openxmlformats.org/presentationml/2006/ole">
            <p:oleObj spid="_x0000_s22544" r:id="rId7" imgW="1000080" imgH="838080" progId="">
              <p:embed/>
            </p:oleObj>
          </a:graphicData>
        </a:graphic>
      </p:graphicFrame>
      <p:sp>
        <p:nvSpPr>
          <p:cNvPr id="42" name="Rechteck 41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1" name="Textfeld 40"/>
          <p:cNvSpPr txBox="1">
            <a:spLocks noChangeArrowheads="1"/>
          </p:cNvSpPr>
          <p:nvPr/>
        </p:nvSpPr>
        <p:spPr bwMode="auto">
          <a:xfrm>
            <a:off x="2790825" y="6457950"/>
            <a:ext cx="1209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sp>
        <p:nvSpPr>
          <p:cNvPr id="40" name="Textfeld 39"/>
          <p:cNvSpPr txBox="1">
            <a:spLocks noChangeArrowheads="1"/>
          </p:cNvSpPr>
          <p:nvPr/>
        </p:nvSpPr>
        <p:spPr bwMode="auto">
          <a:xfrm>
            <a:off x="7004050" y="6457950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22561" name="Textfeld 32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22562" name="Grafik 34" descr="Pfeil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3" name="Textfeld 35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22564" name="Grafik 36" descr="Pfeil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Pfeil nach unten 37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" name="Pfeil nach unten 50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8" name="Pfeil nach unten 57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2568" name="Textfeld 58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22569" name="Textfeld 59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6B700-159B-49B8-ABAF-5CED4F4C694C}" type="slidenum">
              <a:rPr lang="de-DE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063 -0.01527 L -0.68281 -0.3998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-19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85 -0.01689 L -0.33159 -0.4035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-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2" grpId="0"/>
      <p:bldP spid="41" grpId="1"/>
      <p:bldP spid="40" grpId="1"/>
      <p:bldP spid="38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aphicFrame>
        <p:nvGraphicFramePr>
          <p:cNvPr id="83970" name="Object 5"/>
          <p:cNvGraphicFramePr>
            <a:graphicFrameLocks noChangeAspect="1"/>
          </p:cNvGraphicFramePr>
          <p:nvPr/>
        </p:nvGraphicFramePr>
        <p:xfrm>
          <a:off x="4703763" y="1025525"/>
          <a:ext cx="1671637" cy="2309813"/>
        </p:xfrm>
        <a:graphic>
          <a:graphicData uri="http://schemas.openxmlformats.org/presentationml/2006/ole">
            <p:oleObj spid="_x0000_s83970" r:id="rId3" imgW="1000080" imgH="1380960" progId="">
              <p:embed/>
            </p:oleObj>
          </a:graphicData>
        </a:graphic>
      </p:graphicFrame>
      <p:sp>
        <p:nvSpPr>
          <p:cNvPr id="83978" name="Textfeld 12"/>
          <p:cNvSpPr txBox="1">
            <a:spLocks noChangeArrowheads="1"/>
          </p:cNvSpPr>
          <p:nvPr/>
        </p:nvSpPr>
        <p:spPr bwMode="auto">
          <a:xfrm>
            <a:off x="5437188" y="1609725"/>
            <a:ext cx="45831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graphicFrame>
        <p:nvGraphicFramePr>
          <p:cNvPr id="83971" name="Object 12"/>
          <p:cNvGraphicFramePr>
            <a:graphicFrameLocks noChangeAspect="1"/>
          </p:cNvGraphicFramePr>
          <p:nvPr/>
        </p:nvGraphicFramePr>
        <p:xfrm>
          <a:off x="6810375" y="4124325"/>
          <a:ext cx="1265238" cy="1554163"/>
        </p:xfrm>
        <a:graphic>
          <a:graphicData uri="http://schemas.openxmlformats.org/presentationml/2006/ole">
            <p:oleObj spid="_x0000_s83971" r:id="rId4" imgW="752400" imgH="923760" progId="">
              <p:embed/>
            </p:oleObj>
          </a:graphicData>
        </a:graphic>
      </p:graphicFrame>
      <p:sp>
        <p:nvSpPr>
          <p:cNvPr id="83979" name="Textfeld 21"/>
          <p:cNvSpPr txBox="1">
            <a:spLocks noChangeArrowheads="1"/>
          </p:cNvSpPr>
          <p:nvPr/>
        </p:nvSpPr>
        <p:spPr bwMode="auto">
          <a:xfrm>
            <a:off x="1984375" y="5676900"/>
            <a:ext cx="30892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200">
                <a:cs typeface="Arial" charset="0"/>
              </a:rPr>
              <a:t>Dihydroxy-</a:t>
            </a:r>
          </a:p>
          <a:p>
            <a:pPr algn="ctr"/>
            <a:r>
              <a:rPr lang="de-DE" sz="2200">
                <a:cs typeface="Arial" charset="0"/>
              </a:rPr>
              <a:t>acetonphosphat</a:t>
            </a:r>
          </a:p>
        </p:txBody>
      </p:sp>
      <p:sp>
        <p:nvSpPr>
          <p:cNvPr id="83980" name="Textfeld 22"/>
          <p:cNvSpPr txBox="1">
            <a:spLocks noChangeArrowheads="1"/>
          </p:cNvSpPr>
          <p:nvPr/>
        </p:nvSpPr>
        <p:spPr bwMode="auto">
          <a:xfrm>
            <a:off x="6053138" y="5713413"/>
            <a:ext cx="3090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200">
                <a:cs typeface="Arial" charset="0"/>
              </a:rPr>
              <a:t>Glycerinaldehyd-</a:t>
            </a:r>
          </a:p>
          <a:p>
            <a:pPr algn="ctr"/>
            <a:r>
              <a:rPr lang="de-DE" sz="2200">
                <a:cs typeface="Arial" charset="0"/>
              </a:rPr>
              <a:t>3-phosphat</a:t>
            </a:r>
          </a:p>
        </p:txBody>
      </p:sp>
      <p:sp>
        <p:nvSpPr>
          <p:cNvPr id="83981" name="Textfeld 23"/>
          <p:cNvSpPr txBox="1">
            <a:spLocks noChangeArrowheads="1"/>
          </p:cNvSpPr>
          <p:nvPr/>
        </p:nvSpPr>
        <p:spPr bwMode="auto">
          <a:xfrm>
            <a:off x="3762375" y="3541713"/>
            <a:ext cx="1928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rgbClr val="00B050"/>
                </a:solidFill>
                <a:cs typeface="Arial" charset="0"/>
              </a:rPr>
              <a:t>Aldolase</a:t>
            </a:r>
            <a:endParaRPr lang="de-DE" sz="2000" b="1">
              <a:solidFill>
                <a:srgbClr val="00B050"/>
              </a:solidFill>
              <a:cs typeface="Arial" charset="0"/>
            </a:endParaRPr>
          </a:p>
        </p:txBody>
      </p:sp>
      <p:graphicFrame>
        <p:nvGraphicFramePr>
          <p:cNvPr id="83972" name="Object 13"/>
          <p:cNvGraphicFramePr>
            <a:graphicFrameLocks noChangeAspect="1"/>
          </p:cNvGraphicFramePr>
          <p:nvPr/>
        </p:nvGraphicFramePr>
        <p:xfrm>
          <a:off x="5241925" y="3271838"/>
          <a:ext cx="412750" cy="1338262"/>
        </p:xfrm>
        <a:graphic>
          <a:graphicData uri="http://schemas.openxmlformats.org/presentationml/2006/ole">
            <p:oleObj spid="_x0000_s83972" r:id="rId5" imgW="190440" imgH="695160" progId="">
              <p:embed/>
            </p:oleObj>
          </a:graphicData>
        </a:graphic>
      </p:graphicFrame>
      <p:pic>
        <p:nvPicPr>
          <p:cNvPr id="83982" name="Grafik 16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7725" y="2903538"/>
            <a:ext cx="58578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83" name="Grafik 17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72413" y="5272088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84" name="Grafik 18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8088" y="996950"/>
            <a:ext cx="585787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85" name="Grafik 19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27513" y="4151313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86" name="Textfeld 38"/>
          <p:cNvSpPr txBox="1">
            <a:spLocks noChangeArrowheads="1"/>
          </p:cNvSpPr>
          <p:nvPr/>
        </p:nvSpPr>
        <p:spPr bwMode="auto">
          <a:xfrm>
            <a:off x="857250" y="111125"/>
            <a:ext cx="7358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 b="1">
                <a:cs typeface="Arial" charset="0"/>
              </a:rPr>
              <a:t>Glykolyse: Stufe 2 </a:t>
            </a:r>
            <a:r>
              <a:rPr lang="de-DE" sz="2400" b="1">
                <a:cs typeface="Arial" charset="0"/>
              </a:rPr>
              <a:t>Aldolspaltung</a:t>
            </a:r>
            <a:r>
              <a:rPr lang="de-DE" sz="2800" b="1">
                <a:cs typeface="Arial" charset="0"/>
              </a:rPr>
              <a:t> </a:t>
            </a:r>
          </a:p>
        </p:txBody>
      </p:sp>
      <p:graphicFrame>
        <p:nvGraphicFramePr>
          <p:cNvPr id="83973" name="Object 16"/>
          <p:cNvGraphicFramePr>
            <a:graphicFrameLocks noChangeAspect="1"/>
          </p:cNvGraphicFramePr>
          <p:nvPr/>
        </p:nvGraphicFramePr>
        <p:xfrm>
          <a:off x="2616200" y="4181475"/>
          <a:ext cx="1695450" cy="1420813"/>
        </p:xfrm>
        <a:graphic>
          <a:graphicData uri="http://schemas.openxmlformats.org/presentationml/2006/ole">
            <p:oleObj spid="_x0000_s83973" r:id="rId7" imgW="1000080" imgH="838080" progId="">
              <p:embed/>
            </p:oleObj>
          </a:graphicData>
        </a:graphic>
      </p:graphicFrame>
      <p:sp>
        <p:nvSpPr>
          <p:cNvPr id="42" name="Rechteck 41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3988" name="Textfeld 32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83989" name="Grafik 34" descr="Pfeil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90" name="Textfeld 35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83991" name="Grafik 36" descr="Pfeil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Pfeil nach unten 37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" name="Pfeil nach unten 50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8" name="Pfeil nach unten 57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3995" name="Textfeld 58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4894263" y="5564188"/>
          <a:ext cx="1416050" cy="425450"/>
        </p:xfrm>
        <a:graphic>
          <a:graphicData uri="http://schemas.openxmlformats.org/presentationml/2006/ole">
            <p:oleObj spid="_x0000_s83974" r:id="rId9" imgW="695160" imgH="190440" progId="">
              <p:embed/>
            </p:oleObj>
          </a:graphicData>
        </a:graphic>
      </p:graphicFrame>
      <p:sp>
        <p:nvSpPr>
          <p:cNvPr id="83996" name="Textfeld 42"/>
          <p:cNvSpPr txBox="1">
            <a:spLocks noChangeArrowheads="1"/>
          </p:cNvSpPr>
          <p:nvPr/>
        </p:nvSpPr>
        <p:spPr bwMode="auto">
          <a:xfrm>
            <a:off x="4483100" y="4841875"/>
            <a:ext cx="20843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rgbClr val="00B050"/>
                </a:solidFill>
                <a:cs typeface="Arial" charset="0"/>
              </a:rPr>
              <a:t>Triosephosphat-</a:t>
            </a:r>
            <a:r>
              <a:rPr lang="de-DE" sz="2000" b="1">
                <a:solidFill>
                  <a:srgbClr val="00B050"/>
                </a:solidFill>
                <a:cs typeface="Arial" charset="0"/>
              </a:rPr>
              <a:t>isomerase</a:t>
            </a:r>
          </a:p>
        </p:txBody>
      </p:sp>
      <p:sp>
        <p:nvSpPr>
          <p:cNvPr id="83997" name="Textfeld 43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83998" name="Textfeld 44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graphicFrame>
        <p:nvGraphicFramePr>
          <p:cNvPr id="46" name="Object 7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83975" r:id="rId10" imgW="733320" imgH="228600" progId="">
              <p:embed/>
            </p:oleObj>
          </a:graphicData>
        </a:graphic>
      </p:graphicFrame>
      <p:sp>
        <p:nvSpPr>
          <p:cNvPr id="83999" name="Textfeld 47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sp>
        <p:nvSpPr>
          <p:cNvPr id="32" name="Foliennummernplatzhalt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BCE0D-2B05-4CCA-B9B1-DBB846FAAF83}" type="slidenum">
              <a:rPr lang="de-DE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0" y="857250"/>
            <a:ext cx="2357438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8936" name="Textfeld 13"/>
          <p:cNvSpPr txBox="1">
            <a:spLocks noChangeArrowheads="1"/>
          </p:cNvSpPr>
          <p:nvPr/>
        </p:nvSpPr>
        <p:spPr bwMode="auto">
          <a:xfrm>
            <a:off x="2236788" y="1452563"/>
            <a:ext cx="40544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Glycerinaldehyd-</a:t>
            </a:r>
          </a:p>
          <a:p>
            <a:pPr algn="ctr"/>
            <a:r>
              <a:rPr lang="de-DE" sz="2400">
                <a:cs typeface="Arial" charset="0"/>
              </a:rPr>
              <a:t>3-phosphat</a:t>
            </a: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2420938" y="1365250"/>
            <a:ext cx="579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sp>
        <p:nvSpPr>
          <p:cNvPr id="13" name="Textfeld 13"/>
          <p:cNvSpPr txBox="1">
            <a:spLocks noChangeArrowheads="1"/>
          </p:cNvSpPr>
          <p:nvPr/>
        </p:nvSpPr>
        <p:spPr bwMode="auto">
          <a:xfrm>
            <a:off x="2479675" y="5854700"/>
            <a:ext cx="4052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cs typeface="Arial" charset="0"/>
              </a:rPr>
              <a:t>1,3-Bisphosphoglycerat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2419350" y="5651500"/>
            <a:ext cx="579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800" b="1">
                <a:cs typeface="Arial" charset="0"/>
              </a:rPr>
              <a:t>2</a:t>
            </a: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3286125" y="4276725"/>
            <a:ext cx="20970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solidFill>
                  <a:srgbClr val="00B050"/>
                </a:solidFill>
                <a:cs typeface="Arial" charset="0"/>
              </a:rPr>
              <a:t>Glycerin-aldehyd-</a:t>
            </a:r>
          </a:p>
          <a:p>
            <a:pPr algn="ctr"/>
            <a:r>
              <a:rPr lang="de-DE" sz="2000">
                <a:solidFill>
                  <a:srgbClr val="00B050"/>
                </a:solidFill>
                <a:cs typeface="Arial" charset="0"/>
              </a:rPr>
              <a:t>3-phosphat-</a:t>
            </a:r>
          </a:p>
          <a:p>
            <a:pPr algn="ctr"/>
            <a:r>
              <a:rPr lang="de-DE" sz="2000" b="1">
                <a:solidFill>
                  <a:srgbClr val="00B050"/>
                </a:solidFill>
                <a:cs typeface="Arial" charset="0"/>
              </a:rPr>
              <a:t>Dehydrogenase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116263" y="2212975"/>
          <a:ext cx="322262" cy="3235325"/>
        </p:xfrm>
        <a:graphic>
          <a:graphicData uri="http://schemas.openxmlformats.org/presentationml/2006/ole">
            <p:oleObj spid="_x0000_s38916" r:id="rId4" imgW="190440" imgH="695160" progId="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238750" y="2184400"/>
          <a:ext cx="322263" cy="3233738"/>
        </p:xfrm>
        <a:graphic>
          <a:graphicData uri="http://schemas.openxmlformats.org/presentationml/2006/ole">
            <p:oleObj spid="_x0000_s38917" r:id="rId5" imgW="190440" imgH="695160" progId="">
              <p:embed/>
            </p:oleObj>
          </a:graphicData>
        </a:graphic>
      </p:graphicFrame>
      <p:pic>
        <p:nvPicPr>
          <p:cNvPr id="38941" name="Grafik 19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94513" y="2322513"/>
            <a:ext cx="584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Grafik 21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67525" y="4551363"/>
            <a:ext cx="5857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Grafik 30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48500" y="5916613"/>
            <a:ext cx="5857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5780088" y="1147763"/>
          <a:ext cx="1325562" cy="1595437"/>
        </p:xfrm>
        <a:graphic>
          <a:graphicData uri="http://schemas.openxmlformats.org/presentationml/2006/ole">
            <p:oleObj spid="_x0000_s38923" r:id="rId7" imgW="752400" imgH="905040" progId="">
              <p:embed/>
            </p:oleObj>
          </a:graphicData>
        </a:graphic>
      </p:graphicFrame>
      <p:pic>
        <p:nvPicPr>
          <p:cNvPr id="46" name="Grafik 45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58213" y="2359025"/>
            <a:ext cx="5857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Object 12"/>
          <p:cNvGraphicFramePr>
            <a:graphicFrameLocks noChangeAspect="1"/>
          </p:cNvGraphicFramePr>
          <p:nvPr/>
        </p:nvGraphicFramePr>
        <p:xfrm>
          <a:off x="7445375" y="1184275"/>
          <a:ext cx="1325563" cy="1595438"/>
        </p:xfrm>
        <a:graphic>
          <a:graphicData uri="http://schemas.openxmlformats.org/presentationml/2006/ole">
            <p:oleObj spid="_x0000_s38924" r:id="rId8" imgW="752400" imgH="905040" progId="">
              <p:embed/>
            </p:oleObj>
          </a:graphicData>
        </a:graphic>
      </p:graphicFrame>
      <p:pic>
        <p:nvPicPr>
          <p:cNvPr id="51" name="Grafik 50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78825" y="4562475"/>
            <a:ext cx="5842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Grafik 51" descr="Phosphat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58213" y="5927725"/>
            <a:ext cx="585787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" name="Object 15"/>
          <p:cNvGraphicFramePr>
            <a:graphicFrameLocks noChangeAspect="1"/>
          </p:cNvGraphicFramePr>
          <p:nvPr/>
        </p:nvGraphicFramePr>
        <p:xfrm>
          <a:off x="5924550" y="4660900"/>
          <a:ext cx="1339850" cy="1609725"/>
        </p:xfrm>
        <a:graphic>
          <a:graphicData uri="http://schemas.openxmlformats.org/presentationml/2006/ole">
            <p:oleObj spid="_x0000_s38927" r:id="rId9" imgW="752400" imgH="905040" progId="">
              <p:embed/>
            </p:oleObj>
          </a:graphicData>
        </a:graphic>
      </p:graphicFrame>
      <p:graphicFrame>
        <p:nvGraphicFramePr>
          <p:cNvPr id="38928" name="Object 16"/>
          <p:cNvGraphicFramePr>
            <a:graphicFrameLocks noChangeAspect="1"/>
          </p:cNvGraphicFramePr>
          <p:nvPr/>
        </p:nvGraphicFramePr>
        <p:xfrm>
          <a:off x="7456488" y="4662488"/>
          <a:ext cx="1339850" cy="1609725"/>
        </p:xfrm>
        <a:graphic>
          <a:graphicData uri="http://schemas.openxmlformats.org/presentationml/2006/ole">
            <p:oleObj spid="_x0000_s38928" r:id="rId10" imgW="752400" imgH="905040" progId="">
              <p:embed/>
            </p:oleObj>
          </a:graphicData>
        </a:graphic>
      </p:graphicFrame>
      <p:sp>
        <p:nvSpPr>
          <p:cNvPr id="38947" name="Textfeld 55"/>
          <p:cNvSpPr txBox="1">
            <a:spLocks noChangeArrowheads="1"/>
          </p:cNvSpPr>
          <p:nvPr/>
        </p:nvSpPr>
        <p:spPr bwMode="auto">
          <a:xfrm>
            <a:off x="0" y="85725"/>
            <a:ext cx="8861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600" b="1">
                <a:cs typeface="Arial" charset="0"/>
              </a:rPr>
              <a:t>Glykolyse: Stufe 3 </a:t>
            </a:r>
            <a:r>
              <a:rPr lang="de-DE" sz="2400" b="1">
                <a:cs typeface="Arial" charset="0"/>
              </a:rPr>
              <a:t>Oxidation u. Phosphorylierung </a:t>
            </a:r>
            <a:endParaRPr lang="de-DE" sz="2800" b="1">
              <a:cs typeface="Arial" charset="0"/>
            </a:endParaRPr>
          </a:p>
        </p:txBody>
      </p:sp>
      <p:sp>
        <p:nvSpPr>
          <p:cNvPr id="63" name="Bogen 62"/>
          <p:cNvSpPr/>
          <p:nvPr/>
        </p:nvSpPr>
        <p:spPr>
          <a:xfrm flipH="1">
            <a:off x="5473700" y="3219450"/>
            <a:ext cx="1030288" cy="747713"/>
          </a:xfrm>
          <a:prstGeom prst="arc">
            <a:avLst>
              <a:gd name="adj1" fmla="val 16200000"/>
              <a:gd name="adj2" fmla="val 5250637"/>
            </a:avLst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68" name="Textfeld 67"/>
          <p:cNvSpPr txBox="1">
            <a:spLocks noChangeArrowheads="1"/>
          </p:cNvSpPr>
          <p:nvPr/>
        </p:nvSpPr>
        <p:spPr bwMode="auto">
          <a:xfrm>
            <a:off x="5921375" y="2870200"/>
            <a:ext cx="1133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</a:t>
            </a:r>
            <a:r>
              <a:rPr lang="de-DE" sz="3200" baseline="40000">
                <a:cs typeface="Arial" charset="0"/>
              </a:rPr>
              <a:t>+</a:t>
            </a:r>
            <a:endParaRPr lang="de-DE" sz="3200">
              <a:cs typeface="Arial" charset="0"/>
            </a:endParaRPr>
          </a:p>
        </p:txBody>
      </p:sp>
      <p:sp>
        <p:nvSpPr>
          <p:cNvPr id="69" name="Textfeld 68"/>
          <p:cNvSpPr txBox="1">
            <a:spLocks noChangeArrowheads="1"/>
          </p:cNvSpPr>
          <p:nvPr/>
        </p:nvSpPr>
        <p:spPr bwMode="auto">
          <a:xfrm>
            <a:off x="6632575" y="2755900"/>
            <a:ext cx="811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000">
                <a:cs typeface="Arial" charset="0"/>
              </a:rPr>
              <a:t>,</a:t>
            </a:r>
            <a:r>
              <a:rPr lang="de-DE" sz="2000">
                <a:cs typeface="Arial" charset="0"/>
              </a:rPr>
              <a:t> </a:t>
            </a:r>
            <a:r>
              <a:rPr lang="de-DE" sz="2000">
                <a:solidFill>
                  <a:srgbClr val="FF0000"/>
                </a:solidFill>
                <a:cs typeface="Arial" charset="0"/>
              </a:rPr>
              <a:t>P</a:t>
            </a:r>
            <a:r>
              <a:rPr lang="de-DE" sz="2800" baseline="-25000">
                <a:solidFill>
                  <a:srgbClr val="FF0000"/>
                </a:solidFill>
                <a:cs typeface="Arial" charset="0"/>
              </a:rPr>
              <a:t>i</a:t>
            </a:r>
            <a:endParaRPr lang="de-DE" sz="2800">
              <a:solidFill>
                <a:srgbClr val="FF0000"/>
              </a:solidFill>
              <a:cs typeface="Arial" charset="0"/>
            </a:endParaRPr>
          </a:p>
        </p:txBody>
      </p:sp>
      <p:graphicFrame>
        <p:nvGraphicFramePr>
          <p:cNvPr id="38930" name="Object 18"/>
          <p:cNvGraphicFramePr>
            <a:graphicFrameLocks noChangeAspect="1"/>
          </p:cNvGraphicFramePr>
          <p:nvPr/>
        </p:nvGraphicFramePr>
        <p:xfrm>
          <a:off x="7326313" y="3067050"/>
          <a:ext cx="1471612" cy="1285875"/>
        </p:xfrm>
        <a:graphic>
          <a:graphicData uri="http://schemas.openxmlformats.org/presentationml/2006/ole">
            <p:oleObj spid="_x0000_s38930" r:id="rId11" imgW="828720" imgH="723960" progId="">
              <p:embed/>
            </p:oleObj>
          </a:graphicData>
        </a:graphic>
      </p:graphicFrame>
      <p:sp>
        <p:nvSpPr>
          <p:cNvPr id="74" name="Bogen 73"/>
          <p:cNvSpPr/>
          <p:nvPr/>
        </p:nvSpPr>
        <p:spPr>
          <a:xfrm flipH="1">
            <a:off x="3359150" y="3178175"/>
            <a:ext cx="1030288" cy="747713"/>
          </a:xfrm>
          <a:prstGeom prst="arc">
            <a:avLst>
              <a:gd name="adj1" fmla="val 16200000"/>
              <a:gd name="adj2" fmla="val 5250637"/>
            </a:avLst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5" name="Textfeld 74"/>
          <p:cNvSpPr txBox="1">
            <a:spLocks noChangeArrowheads="1"/>
          </p:cNvSpPr>
          <p:nvPr/>
        </p:nvSpPr>
        <p:spPr bwMode="auto">
          <a:xfrm>
            <a:off x="3833813" y="2828925"/>
            <a:ext cx="1133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</a:t>
            </a:r>
            <a:r>
              <a:rPr lang="de-DE" sz="3200" baseline="40000">
                <a:cs typeface="Arial" charset="0"/>
              </a:rPr>
              <a:t>+</a:t>
            </a:r>
            <a:endParaRPr lang="de-DE" sz="3200">
              <a:cs typeface="Arial" charset="0"/>
            </a:endParaRPr>
          </a:p>
        </p:txBody>
      </p:sp>
      <p:sp>
        <p:nvSpPr>
          <p:cNvPr id="76" name="Textfeld 75"/>
          <p:cNvSpPr txBox="1">
            <a:spLocks noChangeArrowheads="1"/>
          </p:cNvSpPr>
          <p:nvPr/>
        </p:nvSpPr>
        <p:spPr bwMode="auto">
          <a:xfrm>
            <a:off x="4402138" y="2767013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000">
                <a:cs typeface="Arial" charset="0"/>
              </a:rPr>
              <a:t>,</a:t>
            </a:r>
            <a:r>
              <a:rPr lang="de-DE" sz="2000">
                <a:cs typeface="Arial" charset="0"/>
              </a:rPr>
              <a:t> </a:t>
            </a:r>
            <a:r>
              <a:rPr lang="de-DE" sz="2000">
                <a:solidFill>
                  <a:srgbClr val="FF0000"/>
                </a:solidFill>
                <a:cs typeface="Arial" charset="0"/>
              </a:rPr>
              <a:t>P</a:t>
            </a:r>
            <a:r>
              <a:rPr lang="de-DE" sz="2800" baseline="-25000">
                <a:solidFill>
                  <a:srgbClr val="FF0000"/>
                </a:solidFill>
                <a:cs typeface="Arial" charset="0"/>
              </a:rPr>
              <a:t>i</a:t>
            </a:r>
            <a:endParaRPr lang="de-DE" sz="28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16" name="Rechteck 115"/>
          <p:cNvSpPr/>
          <p:nvPr/>
        </p:nvSpPr>
        <p:spPr>
          <a:xfrm>
            <a:off x="0" y="857250"/>
            <a:ext cx="2460625" cy="6000750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3" name="Textfeld 72"/>
          <p:cNvSpPr txBox="1">
            <a:spLocks noChangeArrowheads="1"/>
          </p:cNvSpPr>
          <p:nvPr/>
        </p:nvSpPr>
        <p:spPr bwMode="auto">
          <a:xfrm>
            <a:off x="3848100" y="3719513"/>
            <a:ext cx="1133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5937250" y="3760788"/>
            <a:ext cx="1133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cs typeface="Arial" charset="0"/>
              </a:rPr>
              <a:t>NADH</a:t>
            </a:r>
          </a:p>
        </p:txBody>
      </p:sp>
      <p:sp>
        <p:nvSpPr>
          <p:cNvPr id="38957" name="Textfeld 47"/>
          <p:cNvSpPr txBox="1">
            <a:spLocks noChangeArrowheads="1"/>
          </p:cNvSpPr>
          <p:nvPr/>
        </p:nvSpPr>
        <p:spPr bwMode="auto">
          <a:xfrm>
            <a:off x="-25400" y="10048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cs typeface="Arial" charset="0"/>
              </a:rPr>
              <a:t>α</a:t>
            </a:r>
            <a:r>
              <a:rPr lang="de-DE" sz="2400">
                <a:cs typeface="Arial" charset="0"/>
              </a:rPr>
              <a:t>-D-Glucose</a:t>
            </a:r>
          </a:p>
        </p:txBody>
      </p:sp>
      <p:pic>
        <p:nvPicPr>
          <p:cNvPr id="38958" name="Grafik 48" descr="Pfeil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0100" y="1549400"/>
            <a:ext cx="51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59" name="Textfeld 49"/>
          <p:cNvSpPr txBox="1">
            <a:spLocks noChangeArrowheads="1"/>
          </p:cNvSpPr>
          <p:nvPr/>
        </p:nvSpPr>
        <p:spPr bwMode="auto">
          <a:xfrm>
            <a:off x="1201738" y="13970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pic>
        <p:nvPicPr>
          <p:cNvPr id="38960" name="Grafik 52" descr="Pfeil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0100" y="2154238"/>
            <a:ext cx="5127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Pfeil nach unten 53"/>
          <p:cNvSpPr/>
          <p:nvPr/>
        </p:nvSpPr>
        <p:spPr>
          <a:xfrm rot="-2940000">
            <a:off x="1118394" y="3359944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7" name="Pfeil nach unten 56"/>
          <p:cNvSpPr/>
          <p:nvPr/>
        </p:nvSpPr>
        <p:spPr>
          <a:xfrm rot="2520000">
            <a:off x="485775" y="3344863"/>
            <a:ext cx="373063" cy="282575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8" name="Pfeil nach unten 57"/>
          <p:cNvSpPr/>
          <p:nvPr/>
        </p:nvSpPr>
        <p:spPr>
          <a:xfrm>
            <a:off x="823913" y="1970088"/>
            <a:ext cx="373062" cy="284162"/>
          </a:xfrm>
          <a:prstGeom prst="downArrow">
            <a:avLst/>
          </a:prstGeom>
          <a:solidFill>
            <a:schemeClr val="tx1"/>
          </a:solidFill>
          <a:ln>
            <a:solidFill>
              <a:srgbClr val="FFF0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8964" name="Textfeld 58"/>
          <p:cNvSpPr txBox="1">
            <a:spLocks noChangeArrowheads="1"/>
          </p:cNvSpPr>
          <p:nvPr/>
        </p:nvSpPr>
        <p:spPr bwMode="auto">
          <a:xfrm>
            <a:off x="1220788" y="1955800"/>
            <a:ext cx="857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cs typeface="Arial" charset="0"/>
              </a:rPr>
              <a:t>ATP</a:t>
            </a:r>
          </a:p>
        </p:txBody>
      </p:sp>
      <p:sp>
        <p:nvSpPr>
          <p:cNvPr id="38965" name="Textfeld 59"/>
          <p:cNvSpPr txBox="1">
            <a:spLocks noChangeArrowheads="1"/>
          </p:cNvSpPr>
          <p:nvPr/>
        </p:nvSpPr>
        <p:spPr bwMode="auto">
          <a:xfrm>
            <a:off x="-669925" y="2554288"/>
            <a:ext cx="374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>
                <a:cs typeface="Arial" charset="0"/>
              </a:rPr>
              <a:t>Fructose</a:t>
            </a:r>
            <a:r>
              <a:rPr lang="de-DE" sz="2400">
                <a:cs typeface="Arial" charset="0"/>
              </a:rPr>
              <a:t>-1,6-</a:t>
            </a:r>
          </a:p>
          <a:p>
            <a:pPr algn="ctr"/>
            <a:r>
              <a:rPr lang="de-DE" sz="2400" b="1">
                <a:cs typeface="Arial" charset="0"/>
              </a:rPr>
              <a:t>bis</a:t>
            </a:r>
            <a:r>
              <a:rPr lang="de-DE" sz="2400">
                <a:cs typeface="Arial" charset="0"/>
              </a:rPr>
              <a:t>phosphat</a:t>
            </a:r>
          </a:p>
        </p:txBody>
      </p:sp>
      <p:sp>
        <p:nvSpPr>
          <p:cNvPr id="38966" name="Textfeld 60"/>
          <p:cNvSpPr txBox="1">
            <a:spLocks noChangeArrowheads="1"/>
          </p:cNvSpPr>
          <p:nvPr/>
        </p:nvSpPr>
        <p:spPr bwMode="auto">
          <a:xfrm>
            <a:off x="757238" y="3706813"/>
            <a:ext cx="1211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GAP</a:t>
            </a:r>
          </a:p>
        </p:txBody>
      </p:sp>
      <p:sp>
        <p:nvSpPr>
          <p:cNvPr id="38967" name="Textfeld 63"/>
          <p:cNvSpPr txBox="1">
            <a:spLocks noChangeArrowheads="1"/>
          </p:cNvSpPr>
          <p:nvPr/>
        </p:nvSpPr>
        <p:spPr bwMode="auto">
          <a:xfrm>
            <a:off x="-231775" y="3692525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DHAP</a:t>
            </a:r>
          </a:p>
        </p:txBody>
      </p:sp>
      <p:graphicFrame>
        <p:nvGraphicFramePr>
          <p:cNvPr id="38933" name="Object 21"/>
          <p:cNvGraphicFramePr>
            <a:graphicFrameLocks noChangeAspect="1"/>
          </p:cNvGraphicFramePr>
          <p:nvPr/>
        </p:nvGraphicFramePr>
        <p:xfrm>
          <a:off x="688975" y="3773488"/>
          <a:ext cx="406400" cy="258762"/>
        </p:xfrm>
        <a:graphic>
          <a:graphicData uri="http://schemas.openxmlformats.org/presentationml/2006/ole">
            <p:oleObj spid="_x0000_s38933" r:id="rId13" imgW="733320" imgH="228600" progId="">
              <p:embed/>
            </p:oleObj>
          </a:graphicData>
        </a:graphic>
      </p:graphicFrame>
      <p:pic>
        <p:nvPicPr>
          <p:cNvPr id="78" name="Grafik 77" descr="Pfeil raus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65163" y="4260850"/>
            <a:ext cx="68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Grafik 78" descr="Pfeil raus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228725" y="4259263"/>
            <a:ext cx="68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Foliennummernplatzhalt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92B25B-E36E-48A8-9232-F161535D2F93}" type="slidenum">
              <a:rPr lang="de-DE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16 -0.0148 C -0.08298 0.034 -0.1118 0.08279 -0.15694 0.10731 C -0.20208 0.13182 -0.28177 0.13622 -0.32465 0.13159 C -0.36753 0.12696 -0.39114 0.10291 -0.41475 0.07909 " pathEditMode="relative" rAng="0" ptsTypes="aaaA">
                                      <p:cBhvr>
                                        <p:cTn id="8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75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05 0.02775 C -0.14565 0.12812 -0.24826 0.22873 -0.31909 0.23613 C -0.38993 0.24353 -0.42916 0.15819 -0.4684 0.07285 " pathEditMode="relative" rAng="0" ptsTypes="aaA">
                                      <p:cBhvr>
                                        <p:cTn id="8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10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/>
      <p:bldP spid="68" grpId="0"/>
      <p:bldP spid="69" grpId="0"/>
      <p:bldP spid="75" grpId="0"/>
      <p:bldP spid="76" grpId="0"/>
      <p:bldP spid="73" grpId="0"/>
      <p:bldP spid="73" grpId="1"/>
      <p:bldP spid="62" grpId="0"/>
      <p:bldP spid="62" grpId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Bildschirmpräsentation (4:3)</PresentationFormat>
  <Paragraphs>376</Paragraphs>
  <Slides>21</Slides>
  <Notes>13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Entwurfsvorlage</vt:lpstr>
      </vt:variant>
      <vt:variant>
        <vt:i4>1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21</vt:i4>
      </vt:variant>
    </vt:vector>
  </HeadingPairs>
  <TitlesOfParts>
    <vt:vector size="24" baseType="lpstr">
      <vt:lpstr>Calibri</vt:lpstr>
      <vt:lpstr>Arial</vt:lpstr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Kerstin Rogos</dc:creator>
  <cp:lastModifiedBy>che0-093</cp:lastModifiedBy>
  <cp:revision>285</cp:revision>
  <dcterms:created xsi:type="dcterms:W3CDTF">2010-04-22T12:45:30Z</dcterms:created>
  <dcterms:modified xsi:type="dcterms:W3CDTF">2010-07-22T11:39:20Z</dcterms:modified>
</cp:coreProperties>
</file>