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400"/>
    <a:srgbClr val="FF6600"/>
    <a:srgbClr val="DDDDDD"/>
    <a:srgbClr val="EAEAEA"/>
    <a:srgbClr val="808080"/>
    <a:srgbClr val="66FFFF"/>
    <a:srgbClr val="E1EB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64" autoAdjust="0"/>
  </p:normalViewPr>
  <p:slideViewPr>
    <p:cSldViewPr showGuides="1">
      <p:cViewPr varScale="1">
        <p:scale>
          <a:sx n="123" d="100"/>
          <a:sy n="123" d="100"/>
        </p:scale>
        <p:origin x="-4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B0614-7A96-49CC-9E0A-0CF2E84997B5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956B6-3269-499F-AB03-867AB9FB3AF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A23472-C5EE-4D5C-AECF-A38F4C3A111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B1E05-34FC-4CAD-99E0-68E38E1CD5E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1AA5B-1840-4D33-B8F8-35D4C31ABC6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22C60-CAC8-462A-8D7F-63A68AA9231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61B0A-B698-46A7-8A00-1419438066E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572B3C-41ED-4492-B878-2B1FC45B35E0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B946F-81A3-46D6-8754-33363E4B3759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15B7D-3EAA-4F88-BC46-4B694389570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F6A3B9-CD92-471B-BA3E-FF06B61D0673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C6E3471-0162-4547-B89C-691E8FACE7D5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12"/>
          <p:cNvSpPr>
            <a:spLocks noChangeArrowheads="1"/>
          </p:cNvSpPr>
          <p:nvPr/>
        </p:nvSpPr>
        <p:spPr bwMode="auto">
          <a:xfrm>
            <a:off x="4427984" y="186373"/>
            <a:ext cx="431800" cy="431800"/>
          </a:xfrm>
          <a:prstGeom prst="ellipse">
            <a:avLst/>
          </a:prstGeom>
          <a:solidFill>
            <a:srgbClr val="FFFF00"/>
          </a:solidFill>
          <a:ln w="19050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de-DE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4572000" y="2924175"/>
            <a:ext cx="0" cy="31686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971550" y="2852738"/>
            <a:ext cx="3671888" cy="3240087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de-DE"/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4643438" y="2852738"/>
            <a:ext cx="3514725" cy="32400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de-DE"/>
          </a:p>
        </p:txBody>
      </p:sp>
      <p:sp>
        <p:nvSpPr>
          <p:cNvPr id="2053" name="AutoShape 8"/>
          <p:cNvSpPr>
            <a:spLocks noChangeArrowheads="1"/>
          </p:cNvSpPr>
          <p:nvPr/>
        </p:nvSpPr>
        <p:spPr bwMode="auto">
          <a:xfrm>
            <a:off x="1908175" y="2060575"/>
            <a:ext cx="576263" cy="345598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de-DE"/>
          </a:p>
        </p:txBody>
      </p:sp>
      <p:sp>
        <p:nvSpPr>
          <p:cNvPr id="2054" name="AutoShape 9"/>
          <p:cNvSpPr>
            <a:spLocks noChangeArrowheads="1"/>
          </p:cNvSpPr>
          <p:nvPr/>
        </p:nvSpPr>
        <p:spPr bwMode="auto">
          <a:xfrm>
            <a:off x="6659563" y="2060575"/>
            <a:ext cx="574675" cy="3455988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de-DE"/>
          </a:p>
        </p:txBody>
      </p:sp>
      <p:sp>
        <p:nvSpPr>
          <p:cNvPr id="2055" name="Line 10"/>
          <p:cNvSpPr>
            <a:spLocks noChangeShapeType="1"/>
          </p:cNvSpPr>
          <p:nvPr/>
        </p:nvSpPr>
        <p:spPr bwMode="auto">
          <a:xfrm flipV="1">
            <a:off x="2195513" y="908050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56" name="Line 11"/>
          <p:cNvSpPr>
            <a:spLocks noChangeShapeType="1"/>
          </p:cNvSpPr>
          <p:nvPr/>
        </p:nvSpPr>
        <p:spPr bwMode="auto">
          <a:xfrm flipV="1">
            <a:off x="6948488" y="908050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57" name="Oval 12"/>
          <p:cNvSpPr>
            <a:spLocks noChangeArrowheads="1"/>
          </p:cNvSpPr>
          <p:nvPr/>
        </p:nvSpPr>
        <p:spPr bwMode="auto">
          <a:xfrm>
            <a:off x="4427538" y="188913"/>
            <a:ext cx="431800" cy="431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de-DE"/>
          </a:p>
        </p:txBody>
      </p:sp>
      <p:sp>
        <p:nvSpPr>
          <p:cNvPr id="2058" name="Line 13"/>
          <p:cNvSpPr>
            <a:spLocks noChangeShapeType="1"/>
          </p:cNvSpPr>
          <p:nvPr/>
        </p:nvSpPr>
        <p:spPr bwMode="auto">
          <a:xfrm>
            <a:off x="2195513" y="908050"/>
            <a:ext cx="2232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59" name="Line 14"/>
          <p:cNvSpPr>
            <a:spLocks noChangeShapeType="1"/>
          </p:cNvSpPr>
          <p:nvPr/>
        </p:nvSpPr>
        <p:spPr bwMode="auto">
          <a:xfrm flipH="1">
            <a:off x="4859338" y="908050"/>
            <a:ext cx="2089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60" name="Text Box 17"/>
          <p:cNvSpPr txBox="1">
            <a:spLocks noChangeArrowheads="1"/>
          </p:cNvSpPr>
          <p:nvPr/>
        </p:nvSpPr>
        <p:spPr bwMode="auto">
          <a:xfrm>
            <a:off x="611188" y="1268413"/>
            <a:ext cx="1152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/>
              <a:t>Zink-Elektrode</a:t>
            </a:r>
          </a:p>
        </p:txBody>
      </p:sp>
      <p:sp>
        <p:nvSpPr>
          <p:cNvPr id="2061" name="Line 18"/>
          <p:cNvSpPr>
            <a:spLocks noChangeShapeType="1"/>
          </p:cNvSpPr>
          <p:nvPr/>
        </p:nvSpPr>
        <p:spPr bwMode="auto">
          <a:xfrm>
            <a:off x="1116013" y="1844675"/>
            <a:ext cx="8636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62" name="Text Box 21"/>
          <p:cNvSpPr txBox="1">
            <a:spLocks noChangeArrowheads="1"/>
          </p:cNvSpPr>
          <p:nvPr/>
        </p:nvSpPr>
        <p:spPr bwMode="auto">
          <a:xfrm>
            <a:off x="7667625" y="1268413"/>
            <a:ext cx="1152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/>
              <a:t>Kupfer-Elektrode</a:t>
            </a:r>
          </a:p>
        </p:txBody>
      </p:sp>
      <p:sp>
        <p:nvSpPr>
          <p:cNvPr id="2063" name="Line 22"/>
          <p:cNvSpPr>
            <a:spLocks noChangeShapeType="1"/>
          </p:cNvSpPr>
          <p:nvPr/>
        </p:nvSpPr>
        <p:spPr bwMode="auto">
          <a:xfrm flipV="1">
            <a:off x="7164388" y="1844675"/>
            <a:ext cx="86518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64" name="Rectangle 31"/>
          <p:cNvSpPr>
            <a:spLocks noChangeArrowheads="1"/>
          </p:cNvSpPr>
          <p:nvPr/>
        </p:nvSpPr>
        <p:spPr bwMode="auto">
          <a:xfrm>
            <a:off x="2555875" y="2924175"/>
            <a:ext cx="361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de-DE" baseline="30000"/>
              <a:t> </a:t>
            </a: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1979613" y="3429000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/>
              <a:t>Zn</a:t>
            </a:r>
            <a:endParaRPr lang="de-DE" baseline="30000"/>
          </a:p>
        </p:txBody>
      </p:sp>
      <p:sp>
        <p:nvSpPr>
          <p:cNvPr id="2066" name="Freeform 44"/>
          <p:cNvSpPr>
            <a:spLocks/>
          </p:cNvSpPr>
          <p:nvPr/>
        </p:nvSpPr>
        <p:spPr bwMode="auto">
          <a:xfrm>
            <a:off x="4500563" y="260350"/>
            <a:ext cx="265112" cy="304800"/>
          </a:xfrm>
          <a:custGeom>
            <a:avLst/>
            <a:gdLst>
              <a:gd name="T0" fmla="*/ 0 w 167"/>
              <a:gd name="T1" fmla="*/ 2147483646 h 192"/>
              <a:gd name="T2" fmla="*/ 2147483646 w 167"/>
              <a:gd name="T3" fmla="*/ 2147483646 h 192"/>
              <a:gd name="T4" fmla="*/ 2147483646 w 167"/>
              <a:gd name="T5" fmla="*/ 2147483646 h 192"/>
              <a:gd name="T6" fmla="*/ 2147483646 w 167"/>
              <a:gd name="T7" fmla="*/ 2147483646 h 192"/>
              <a:gd name="T8" fmla="*/ 2147483646 w 167"/>
              <a:gd name="T9" fmla="*/ 2147483646 h 192"/>
              <a:gd name="T10" fmla="*/ 2147483646 w 167"/>
              <a:gd name="T11" fmla="*/ 2147483646 h 192"/>
              <a:gd name="T12" fmla="*/ 2147483646 w 167"/>
              <a:gd name="T13" fmla="*/ 2147483646 h 192"/>
              <a:gd name="T14" fmla="*/ 2147483646 w 167"/>
              <a:gd name="T15" fmla="*/ 2147483646 h 192"/>
              <a:gd name="T16" fmla="*/ 2147483646 w 167"/>
              <a:gd name="T17" fmla="*/ 2147483646 h 192"/>
              <a:gd name="T18" fmla="*/ 2147483646 w 167"/>
              <a:gd name="T19" fmla="*/ 2147483646 h 192"/>
              <a:gd name="T20" fmla="*/ 2147483646 w 167"/>
              <a:gd name="T21" fmla="*/ 2147483646 h 192"/>
              <a:gd name="T22" fmla="*/ 2147483646 w 167"/>
              <a:gd name="T23" fmla="*/ 2147483646 h 192"/>
              <a:gd name="T24" fmla="*/ 2147483646 w 167"/>
              <a:gd name="T25" fmla="*/ 2147483646 h 192"/>
              <a:gd name="T26" fmla="*/ 2147483646 w 167"/>
              <a:gd name="T27" fmla="*/ 2147483646 h 19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7"/>
              <a:gd name="T43" fmla="*/ 0 h 192"/>
              <a:gd name="T44" fmla="*/ 167 w 167"/>
              <a:gd name="T45" fmla="*/ 192 h 19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7" h="192">
                <a:moveTo>
                  <a:pt x="0" y="192"/>
                </a:moveTo>
                <a:cubicBezTo>
                  <a:pt x="5" y="175"/>
                  <a:pt x="10" y="158"/>
                  <a:pt x="16" y="142"/>
                </a:cubicBezTo>
                <a:cubicBezTo>
                  <a:pt x="19" y="134"/>
                  <a:pt x="22" y="125"/>
                  <a:pt x="25" y="117"/>
                </a:cubicBezTo>
                <a:cubicBezTo>
                  <a:pt x="31" y="100"/>
                  <a:pt x="41" y="67"/>
                  <a:pt x="41" y="67"/>
                </a:cubicBezTo>
                <a:cubicBezTo>
                  <a:pt x="38" y="56"/>
                  <a:pt x="44" y="37"/>
                  <a:pt x="33" y="34"/>
                </a:cubicBezTo>
                <a:cubicBezTo>
                  <a:pt x="23" y="31"/>
                  <a:pt x="17" y="49"/>
                  <a:pt x="16" y="59"/>
                </a:cubicBezTo>
                <a:cubicBezTo>
                  <a:pt x="14" y="76"/>
                  <a:pt x="16" y="94"/>
                  <a:pt x="25" y="109"/>
                </a:cubicBezTo>
                <a:cubicBezTo>
                  <a:pt x="29" y="117"/>
                  <a:pt x="42" y="114"/>
                  <a:pt x="50" y="117"/>
                </a:cubicBezTo>
                <a:cubicBezTo>
                  <a:pt x="83" y="106"/>
                  <a:pt x="123" y="97"/>
                  <a:pt x="91" y="50"/>
                </a:cubicBezTo>
                <a:cubicBezTo>
                  <a:pt x="86" y="43"/>
                  <a:pt x="74" y="45"/>
                  <a:pt x="66" y="42"/>
                </a:cubicBezTo>
                <a:cubicBezTo>
                  <a:pt x="55" y="77"/>
                  <a:pt x="63" y="87"/>
                  <a:pt x="83" y="117"/>
                </a:cubicBezTo>
                <a:cubicBezTo>
                  <a:pt x="97" y="114"/>
                  <a:pt x="114" y="118"/>
                  <a:pt x="125" y="109"/>
                </a:cubicBezTo>
                <a:cubicBezTo>
                  <a:pt x="141" y="97"/>
                  <a:pt x="158" y="59"/>
                  <a:pt x="158" y="59"/>
                </a:cubicBezTo>
                <a:cubicBezTo>
                  <a:pt x="71" y="0"/>
                  <a:pt x="152" y="141"/>
                  <a:pt x="167" y="167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67" name="Oval 45"/>
          <p:cNvSpPr>
            <a:spLocks noChangeArrowheads="1"/>
          </p:cNvSpPr>
          <p:nvPr/>
        </p:nvSpPr>
        <p:spPr bwMode="auto">
          <a:xfrm>
            <a:off x="4500563" y="620713"/>
            <a:ext cx="287337" cy="73025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de-DE"/>
          </a:p>
        </p:txBody>
      </p:sp>
      <p:sp>
        <p:nvSpPr>
          <p:cNvPr id="2068" name="Oval 46"/>
          <p:cNvSpPr>
            <a:spLocks noChangeArrowheads="1"/>
          </p:cNvSpPr>
          <p:nvPr/>
        </p:nvSpPr>
        <p:spPr bwMode="auto">
          <a:xfrm>
            <a:off x="4500563" y="692150"/>
            <a:ext cx="287337" cy="73025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de-DE"/>
          </a:p>
        </p:txBody>
      </p:sp>
      <p:sp>
        <p:nvSpPr>
          <p:cNvPr id="2069" name="Oval 47"/>
          <p:cNvSpPr>
            <a:spLocks noChangeArrowheads="1"/>
          </p:cNvSpPr>
          <p:nvPr/>
        </p:nvSpPr>
        <p:spPr bwMode="auto">
          <a:xfrm>
            <a:off x="4500563" y="765175"/>
            <a:ext cx="287337" cy="73025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de-DE"/>
          </a:p>
        </p:txBody>
      </p:sp>
      <p:sp>
        <p:nvSpPr>
          <p:cNvPr id="2070" name="Rectangle 48"/>
          <p:cNvSpPr>
            <a:spLocks noChangeArrowheads="1"/>
          </p:cNvSpPr>
          <p:nvPr/>
        </p:nvSpPr>
        <p:spPr bwMode="auto">
          <a:xfrm>
            <a:off x="4427538" y="836613"/>
            <a:ext cx="431800" cy="144462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de-DE"/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2051050" y="2852738"/>
            <a:ext cx="452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de-DE"/>
              <a:t>e</a:t>
            </a:r>
            <a:r>
              <a:rPr lang="de-DE" baseline="30000"/>
              <a:t>-</a:t>
            </a:r>
          </a:p>
          <a:p>
            <a:pPr eaLnBrk="1" hangingPunct="1"/>
            <a:r>
              <a:rPr lang="de-DE"/>
              <a:t>e</a:t>
            </a:r>
            <a:r>
              <a:rPr lang="de-DE" baseline="30000"/>
              <a:t>-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5508625" y="335756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Cu</a:t>
            </a:r>
            <a:r>
              <a:rPr lang="de-DE" baseline="30000">
                <a:solidFill>
                  <a:schemeClr val="bg1"/>
                </a:solidFill>
              </a:rPr>
              <a:t>2+</a:t>
            </a:r>
          </a:p>
        </p:txBody>
      </p:sp>
      <p:sp>
        <p:nvSpPr>
          <p:cNvPr id="2073" name="Text Box 55"/>
          <p:cNvSpPr txBox="1">
            <a:spLocks noChangeArrowheads="1"/>
          </p:cNvSpPr>
          <p:nvPr/>
        </p:nvSpPr>
        <p:spPr bwMode="auto">
          <a:xfrm>
            <a:off x="5508625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SO</a:t>
            </a:r>
            <a:r>
              <a:rPr lang="de-DE" baseline="-25000">
                <a:solidFill>
                  <a:schemeClr val="bg1"/>
                </a:solidFill>
              </a:rPr>
              <a:t>4</a:t>
            </a:r>
            <a:r>
              <a:rPr lang="de-DE" baseline="30000">
                <a:solidFill>
                  <a:schemeClr val="bg1"/>
                </a:solidFill>
              </a:rPr>
              <a:t>2-</a:t>
            </a:r>
          </a:p>
        </p:txBody>
      </p:sp>
      <p:sp>
        <p:nvSpPr>
          <p:cNvPr id="6202" name="Oval 58"/>
          <p:cNvSpPr>
            <a:spLocks noChangeArrowheads="1"/>
          </p:cNvSpPr>
          <p:nvPr/>
        </p:nvSpPr>
        <p:spPr bwMode="auto">
          <a:xfrm>
            <a:off x="6516688" y="3213100"/>
            <a:ext cx="215900" cy="576263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de-DE"/>
          </a:p>
        </p:txBody>
      </p:sp>
      <p:sp>
        <p:nvSpPr>
          <p:cNvPr id="6203" name="Oval 59"/>
          <p:cNvSpPr>
            <a:spLocks noChangeArrowheads="1"/>
          </p:cNvSpPr>
          <p:nvPr/>
        </p:nvSpPr>
        <p:spPr bwMode="auto">
          <a:xfrm>
            <a:off x="2339975" y="3357563"/>
            <a:ext cx="215900" cy="576262"/>
          </a:xfrm>
          <a:prstGeom prst="ellipse">
            <a:avLst/>
          </a:prstGeom>
          <a:solidFill>
            <a:srgbClr val="EAEAEA"/>
          </a:solidFill>
          <a:ln w="9525">
            <a:solidFill>
              <a:srgbClr val="EAEAEA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de-DE"/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1979613" y="42926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/>
              <a:t>Zn</a:t>
            </a:r>
          </a:p>
        </p:txBody>
      </p:sp>
      <p:sp>
        <p:nvSpPr>
          <p:cNvPr id="6206" name="Rectangle 62"/>
          <p:cNvSpPr>
            <a:spLocks noChangeArrowheads="1"/>
          </p:cNvSpPr>
          <p:nvPr/>
        </p:nvSpPr>
        <p:spPr bwMode="auto">
          <a:xfrm>
            <a:off x="3132138" y="3500438"/>
            <a:ext cx="623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/>
              <a:t>Zn</a:t>
            </a:r>
            <a:r>
              <a:rPr lang="de-DE" baseline="30000"/>
              <a:t>2+</a:t>
            </a:r>
          </a:p>
        </p:txBody>
      </p:sp>
      <p:sp>
        <p:nvSpPr>
          <p:cNvPr id="6208" name="Text Box 64"/>
          <p:cNvSpPr txBox="1">
            <a:spLocks noChangeArrowheads="1"/>
          </p:cNvSpPr>
          <p:nvPr/>
        </p:nvSpPr>
        <p:spPr bwMode="auto">
          <a:xfrm>
            <a:off x="2051050" y="3716338"/>
            <a:ext cx="503238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dirty="0"/>
              <a:t>e</a:t>
            </a:r>
            <a:r>
              <a:rPr lang="de-DE" baseline="30000" dirty="0"/>
              <a:t>-</a:t>
            </a:r>
          </a:p>
          <a:p>
            <a:pPr eaLnBrk="1" hangingPunct="1">
              <a:spcBef>
                <a:spcPct val="50000"/>
              </a:spcBef>
            </a:pPr>
            <a:r>
              <a:rPr lang="de-DE" dirty="0"/>
              <a:t>e</a:t>
            </a:r>
            <a:r>
              <a:rPr lang="de-DE" baseline="30000" dirty="0"/>
              <a:t>-</a:t>
            </a:r>
          </a:p>
        </p:txBody>
      </p:sp>
      <p:sp>
        <p:nvSpPr>
          <p:cNvPr id="2082" name="Text Box 66"/>
          <p:cNvSpPr txBox="1">
            <a:spLocks noChangeArrowheads="1"/>
          </p:cNvSpPr>
          <p:nvPr/>
        </p:nvSpPr>
        <p:spPr bwMode="auto">
          <a:xfrm>
            <a:off x="5580063" y="472440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SO</a:t>
            </a:r>
            <a:r>
              <a:rPr lang="de-DE" baseline="-25000">
                <a:solidFill>
                  <a:schemeClr val="bg1"/>
                </a:solidFill>
              </a:rPr>
              <a:t>4</a:t>
            </a:r>
            <a:r>
              <a:rPr lang="de-DE" baseline="30000">
                <a:solidFill>
                  <a:schemeClr val="bg1"/>
                </a:solidFill>
              </a:rPr>
              <a:t>2-</a:t>
            </a:r>
          </a:p>
        </p:txBody>
      </p:sp>
      <p:sp>
        <p:nvSpPr>
          <p:cNvPr id="2084" name="Line 68"/>
          <p:cNvSpPr>
            <a:spLocks noChangeShapeType="1"/>
          </p:cNvSpPr>
          <p:nvPr/>
        </p:nvSpPr>
        <p:spPr bwMode="auto">
          <a:xfrm>
            <a:off x="968375" y="2178050"/>
            <a:ext cx="17463" cy="3954463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85" name="Line 69"/>
          <p:cNvSpPr>
            <a:spLocks noChangeShapeType="1"/>
          </p:cNvSpPr>
          <p:nvPr/>
        </p:nvSpPr>
        <p:spPr bwMode="auto">
          <a:xfrm flipV="1">
            <a:off x="1008063" y="6086475"/>
            <a:ext cx="7150100" cy="635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86" name="Line 70"/>
          <p:cNvSpPr>
            <a:spLocks noChangeShapeType="1"/>
          </p:cNvSpPr>
          <p:nvPr/>
        </p:nvSpPr>
        <p:spPr bwMode="auto">
          <a:xfrm flipH="1" flipV="1">
            <a:off x="8172450" y="2178050"/>
            <a:ext cx="33338" cy="3954463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6216" name="Text Box 72"/>
          <p:cNvSpPr txBox="1">
            <a:spLocks noChangeArrowheads="1"/>
          </p:cNvSpPr>
          <p:nvPr/>
        </p:nvSpPr>
        <p:spPr bwMode="auto">
          <a:xfrm>
            <a:off x="6804025" y="32845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Cu</a:t>
            </a:r>
          </a:p>
        </p:txBody>
      </p:sp>
      <p:sp>
        <p:nvSpPr>
          <p:cNvPr id="2089" name="AutoShape 73"/>
          <p:cNvSpPr>
            <a:spLocks noChangeArrowheads="1"/>
          </p:cNvSpPr>
          <p:nvPr/>
        </p:nvSpPr>
        <p:spPr bwMode="auto">
          <a:xfrm>
            <a:off x="2916238" y="1412875"/>
            <a:ext cx="3311525" cy="3141663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869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3" y="11263"/>
                </a:moveTo>
                <a:cubicBezTo>
                  <a:pt x="5390" y="11109"/>
                  <a:pt x="5384" y="10954"/>
                  <a:pt x="5384" y="10800"/>
                </a:cubicBezTo>
                <a:cubicBezTo>
                  <a:pt x="5384" y="7808"/>
                  <a:pt x="7808" y="5384"/>
                  <a:pt x="10800" y="5384"/>
                </a:cubicBezTo>
                <a:cubicBezTo>
                  <a:pt x="13791" y="5384"/>
                  <a:pt x="16216" y="7808"/>
                  <a:pt x="16216" y="10800"/>
                </a:cubicBezTo>
                <a:cubicBezTo>
                  <a:pt x="16216" y="10954"/>
                  <a:pt x="16209" y="11109"/>
                  <a:pt x="16196" y="11263"/>
                </a:cubicBezTo>
                <a:lnTo>
                  <a:pt x="21560" y="11725"/>
                </a:lnTo>
                <a:cubicBezTo>
                  <a:pt x="21586" y="11417"/>
                  <a:pt x="21600" y="11108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1108"/>
                  <a:pt x="13" y="11417"/>
                  <a:pt x="39" y="11725"/>
                </a:cubicBezTo>
                <a:lnTo>
                  <a:pt x="5403" y="11263"/>
                </a:lnTo>
                <a:close/>
              </a:path>
            </a:pathLst>
          </a:custGeom>
          <a:solidFill>
            <a:srgbClr val="E1EBE7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090" name="Line 74"/>
          <p:cNvSpPr>
            <a:spLocks noChangeShapeType="1"/>
          </p:cNvSpPr>
          <p:nvPr/>
        </p:nvSpPr>
        <p:spPr bwMode="auto">
          <a:xfrm>
            <a:off x="4643438" y="2636838"/>
            <a:ext cx="0" cy="34559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91" name="Rectangle 75"/>
          <p:cNvSpPr>
            <a:spLocks noChangeArrowheads="1"/>
          </p:cNvSpPr>
          <p:nvPr/>
        </p:nvSpPr>
        <p:spPr bwMode="auto">
          <a:xfrm>
            <a:off x="1835150" y="5661025"/>
            <a:ext cx="1868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de-DE"/>
              <a:t>ZnSO</a:t>
            </a:r>
            <a:r>
              <a:rPr lang="de-DE" baseline="-25000"/>
              <a:t>4</a:t>
            </a:r>
            <a:r>
              <a:rPr lang="de-DE"/>
              <a:t> – Lösung</a:t>
            </a:r>
          </a:p>
        </p:txBody>
      </p:sp>
      <p:sp>
        <p:nvSpPr>
          <p:cNvPr id="2092" name="Rectangle 76"/>
          <p:cNvSpPr>
            <a:spLocks noChangeArrowheads="1"/>
          </p:cNvSpPr>
          <p:nvPr/>
        </p:nvSpPr>
        <p:spPr bwMode="auto">
          <a:xfrm>
            <a:off x="5508625" y="5661025"/>
            <a:ext cx="1893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de-DE">
                <a:solidFill>
                  <a:schemeClr val="bg1"/>
                </a:solidFill>
              </a:rPr>
              <a:t>CuSO</a:t>
            </a:r>
            <a:r>
              <a:rPr lang="de-DE" baseline="-25000">
                <a:solidFill>
                  <a:schemeClr val="bg1"/>
                </a:solidFill>
              </a:rPr>
              <a:t>4</a:t>
            </a:r>
            <a:r>
              <a:rPr lang="de-DE">
                <a:solidFill>
                  <a:schemeClr val="bg1"/>
                </a:solidFill>
              </a:rPr>
              <a:t> – Lösung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0999E-6 L 0.13402 0.004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3469E-6 L -8.33333E-7 -0.32539 " pathEditMode="relative" ptsTypes="AA">
                                      <p:cBhvr>
                                        <p:cTn id="15" dur="2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32539 L 0.51875 -0.3300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875 -0.33002 L 0.51771 0.0222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7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8.51064E-7 L 0.12205 -0.0055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-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6181" grpId="0"/>
      <p:bldP spid="6193" grpId="0"/>
      <p:bldP spid="6202" grpId="0" animBg="1"/>
      <p:bldP spid="6203" grpId="0" animBg="1"/>
      <p:bldP spid="6206" grpId="0"/>
      <p:bldP spid="62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4572000" y="2924175"/>
            <a:ext cx="0" cy="31686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971550" y="2852738"/>
            <a:ext cx="3671888" cy="3240087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de-DE"/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4643438" y="2852738"/>
            <a:ext cx="3524250" cy="3240087"/>
          </a:xfrm>
          <a:prstGeom prst="rect">
            <a:avLst/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de-DE"/>
          </a:p>
        </p:txBody>
      </p:sp>
      <p:sp>
        <p:nvSpPr>
          <p:cNvPr id="3077" name="AutoShape 8"/>
          <p:cNvSpPr>
            <a:spLocks noChangeArrowheads="1"/>
          </p:cNvSpPr>
          <p:nvPr/>
        </p:nvSpPr>
        <p:spPr bwMode="auto">
          <a:xfrm>
            <a:off x="1908175" y="2060575"/>
            <a:ext cx="574675" cy="3455988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de-DE"/>
          </a:p>
        </p:txBody>
      </p:sp>
      <p:sp>
        <p:nvSpPr>
          <p:cNvPr id="3078" name="AutoShape 9"/>
          <p:cNvSpPr>
            <a:spLocks noChangeArrowheads="1"/>
          </p:cNvSpPr>
          <p:nvPr/>
        </p:nvSpPr>
        <p:spPr bwMode="auto">
          <a:xfrm>
            <a:off x="6661150" y="2062163"/>
            <a:ext cx="574675" cy="3455987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de-DE"/>
          </a:p>
        </p:txBody>
      </p:sp>
      <p:sp>
        <p:nvSpPr>
          <p:cNvPr id="3079" name="Line 10"/>
          <p:cNvSpPr>
            <a:spLocks noChangeShapeType="1"/>
          </p:cNvSpPr>
          <p:nvPr/>
        </p:nvSpPr>
        <p:spPr bwMode="auto">
          <a:xfrm flipV="1">
            <a:off x="2195513" y="908050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80" name="Line 11"/>
          <p:cNvSpPr>
            <a:spLocks noChangeShapeType="1"/>
          </p:cNvSpPr>
          <p:nvPr/>
        </p:nvSpPr>
        <p:spPr bwMode="auto">
          <a:xfrm flipV="1">
            <a:off x="6948488" y="908050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81" name="Line 12"/>
          <p:cNvSpPr>
            <a:spLocks noChangeShapeType="1"/>
          </p:cNvSpPr>
          <p:nvPr/>
        </p:nvSpPr>
        <p:spPr bwMode="auto">
          <a:xfrm>
            <a:off x="2195513" y="908050"/>
            <a:ext cx="2232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82" name="Line 13"/>
          <p:cNvSpPr>
            <a:spLocks noChangeShapeType="1"/>
          </p:cNvSpPr>
          <p:nvPr/>
        </p:nvSpPr>
        <p:spPr bwMode="auto">
          <a:xfrm flipH="1">
            <a:off x="4787900" y="908050"/>
            <a:ext cx="21605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83" name="Oval 47"/>
          <p:cNvSpPr>
            <a:spLocks noChangeArrowheads="1"/>
          </p:cNvSpPr>
          <p:nvPr/>
        </p:nvSpPr>
        <p:spPr bwMode="auto">
          <a:xfrm>
            <a:off x="4427538" y="188913"/>
            <a:ext cx="431800" cy="431800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de-DE"/>
          </a:p>
        </p:txBody>
      </p:sp>
      <p:sp>
        <p:nvSpPr>
          <p:cNvPr id="3084" name="Freeform 46"/>
          <p:cNvSpPr>
            <a:spLocks/>
          </p:cNvSpPr>
          <p:nvPr/>
        </p:nvSpPr>
        <p:spPr bwMode="auto">
          <a:xfrm>
            <a:off x="4500563" y="260350"/>
            <a:ext cx="265112" cy="304800"/>
          </a:xfrm>
          <a:custGeom>
            <a:avLst/>
            <a:gdLst>
              <a:gd name="T0" fmla="*/ 0 w 167"/>
              <a:gd name="T1" fmla="*/ 2147483646 h 192"/>
              <a:gd name="T2" fmla="*/ 2147483646 w 167"/>
              <a:gd name="T3" fmla="*/ 2147483646 h 192"/>
              <a:gd name="T4" fmla="*/ 2147483646 w 167"/>
              <a:gd name="T5" fmla="*/ 2147483646 h 192"/>
              <a:gd name="T6" fmla="*/ 2147483646 w 167"/>
              <a:gd name="T7" fmla="*/ 2147483646 h 192"/>
              <a:gd name="T8" fmla="*/ 2147483646 w 167"/>
              <a:gd name="T9" fmla="*/ 2147483646 h 192"/>
              <a:gd name="T10" fmla="*/ 2147483646 w 167"/>
              <a:gd name="T11" fmla="*/ 2147483646 h 192"/>
              <a:gd name="T12" fmla="*/ 2147483646 w 167"/>
              <a:gd name="T13" fmla="*/ 2147483646 h 192"/>
              <a:gd name="T14" fmla="*/ 2147483646 w 167"/>
              <a:gd name="T15" fmla="*/ 2147483646 h 192"/>
              <a:gd name="T16" fmla="*/ 2147483646 w 167"/>
              <a:gd name="T17" fmla="*/ 2147483646 h 192"/>
              <a:gd name="T18" fmla="*/ 2147483646 w 167"/>
              <a:gd name="T19" fmla="*/ 2147483646 h 192"/>
              <a:gd name="T20" fmla="*/ 2147483646 w 167"/>
              <a:gd name="T21" fmla="*/ 2147483646 h 192"/>
              <a:gd name="T22" fmla="*/ 2147483646 w 167"/>
              <a:gd name="T23" fmla="*/ 2147483646 h 192"/>
              <a:gd name="T24" fmla="*/ 2147483646 w 167"/>
              <a:gd name="T25" fmla="*/ 2147483646 h 192"/>
              <a:gd name="T26" fmla="*/ 2147483646 w 167"/>
              <a:gd name="T27" fmla="*/ 2147483646 h 19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7"/>
              <a:gd name="T43" fmla="*/ 0 h 192"/>
              <a:gd name="T44" fmla="*/ 167 w 167"/>
              <a:gd name="T45" fmla="*/ 192 h 19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7" h="192">
                <a:moveTo>
                  <a:pt x="0" y="192"/>
                </a:moveTo>
                <a:cubicBezTo>
                  <a:pt x="5" y="175"/>
                  <a:pt x="10" y="158"/>
                  <a:pt x="16" y="142"/>
                </a:cubicBezTo>
                <a:cubicBezTo>
                  <a:pt x="19" y="134"/>
                  <a:pt x="22" y="125"/>
                  <a:pt x="25" y="117"/>
                </a:cubicBezTo>
                <a:cubicBezTo>
                  <a:pt x="31" y="100"/>
                  <a:pt x="41" y="67"/>
                  <a:pt x="41" y="67"/>
                </a:cubicBezTo>
                <a:cubicBezTo>
                  <a:pt x="38" y="56"/>
                  <a:pt x="44" y="37"/>
                  <a:pt x="33" y="34"/>
                </a:cubicBezTo>
                <a:cubicBezTo>
                  <a:pt x="23" y="31"/>
                  <a:pt x="17" y="49"/>
                  <a:pt x="16" y="59"/>
                </a:cubicBezTo>
                <a:cubicBezTo>
                  <a:pt x="14" y="76"/>
                  <a:pt x="16" y="94"/>
                  <a:pt x="25" y="109"/>
                </a:cubicBezTo>
                <a:cubicBezTo>
                  <a:pt x="29" y="117"/>
                  <a:pt x="42" y="114"/>
                  <a:pt x="50" y="117"/>
                </a:cubicBezTo>
                <a:cubicBezTo>
                  <a:pt x="83" y="106"/>
                  <a:pt x="123" y="97"/>
                  <a:pt x="91" y="50"/>
                </a:cubicBezTo>
                <a:cubicBezTo>
                  <a:pt x="86" y="43"/>
                  <a:pt x="74" y="45"/>
                  <a:pt x="66" y="42"/>
                </a:cubicBezTo>
                <a:cubicBezTo>
                  <a:pt x="55" y="77"/>
                  <a:pt x="63" y="87"/>
                  <a:pt x="83" y="117"/>
                </a:cubicBezTo>
                <a:cubicBezTo>
                  <a:pt x="97" y="114"/>
                  <a:pt x="114" y="118"/>
                  <a:pt x="125" y="109"/>
                </a:cubicBezTo>
                <a:cubicBezTo>
                  <a:pt x="141" y="97"/>
                  <a:pt x="158" y="59"/>
                  <a:pt x="158" y="59"/>
                </a:cubicBezTo>
                <a:cubicBezTo>
                  <a:pt x="71" y="0"/>
                  <a:pt x="152" y="141"/>
                  <a:pt x="167" y="167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85" name="Oval 48"/>
          <p:cNvSpPr>
            <a:spLocks noChangeArrowheads="1"/>
          </p:cNvSpPr>
          <p:nvPr/>
        </p:nvSpPr>
        <p:spPr bwMode="auto">
          <a:xfrm>
            <a:off x="4500563" y="620713"/>
            <a:ext cx="287337" cy="73025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de-DE"/>
          </a:p>
        </p:txBody>
      </p:sp>
      <p:sp>
        <p:nvSpPr>
          <p:cNvPr id="3086" name="Oval 49"/>
          <p:cNvSpPr>
            <a:spLocks noChangeArrowheads="1"/>
          </p:cNvSpPr>
          <p:nvPr/>
        </p:nvSpPr>
        <p:spPr bwMode="auto">
          <a:xfrm>
            <a:off x="4500563" y="692150"/>
            <a:ext cx="287337" cy="73025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de-DE"/>
          </a:p>
        </p:txBody>
      </p:sp>
      <p:sp>
        <p:nvSpPr>
          <p:cNvPr id="3087" name="Oval 50"/>
          <p:cNvSpPr>
            <a:spLocks noChangeArrowheads="1"/>
          </p:cNvSpPr>
          <p:nvPr/>
        </p:nvSpPr>
        <p:spPr bwMode="auto">
          <a:xfrm>
            <a:off x="4500563" y="765175"/>
            <a:ext cx="287337" cy="73025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de-DE"/>
          </a:p>
        </p:txBody>
      </p:sp>
      <p:sp>
        <p:nvSpPr>
          <p:cNvPr id="3088" name="Rectangle 51"/>
          <p:cNvSpPr>
            <a:spLocks noChangeArrowheads="1"/>
          </p:cNvSpPr>
          <p:nvPr/>
        </p:nvSpPr>
        <p:spPr bwMode="auto">
          <a:xfrm>
            <a:off x="4427538" y="836613"/>
            <a:ext cx="431800" cy="144462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de-DE"/>
          </a:p>
        </p:txBody>
      </p:sp>
      <p:sp>
        <p:nvSpPr>
          <p:cNvPr id="3089" name="Line 77"/>
          <p:cNvSpPr>
            <a:spLocks noChangeShapeType="1"/>
          </p:cNvSpPr>
          <p:nvPr/>
        </p:nvSpPr>
        <p:spPr bwMode="auto">
          <a:xfrm>
            <a:off x="971550" y="2211388"/>
            <a:ext cx="0" cy="3881437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90" name="Line 78"/>
          <p:cNvSpPr>
            <a:spLocks noChangeShapeType="1"/>
          </p:cNvSpPr>
          <p:nvPr/>
        </p:nvSpPr>
        <p:spPr bwMode="auto">
          <a:xfrm>
            <a:off x="976313" y="6056313"/>
            <a:ext cx="7191375" cy="26987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91" name="Line 79"/>
          <p:cNvSpPr>
            <a:spLocks noChangeShapeType="1"/>
          </p:cNvSpPr>
          <p:nvPr/>
        </p:nvSpPr>
        <p:spPr bwMode="auto">
          <a:xfrm flipH="1" flipV="1">
            <a:off x="8156575" y="2173288"/>
            <a:ext cx="11113" cy="3956050"/>
          </a:xfrm>
          <a:prstGeom prst="line">
            <a:avLst/>
          </a:prstGeom>
          <a:noFill/>
          <a:ln w="825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92" name="AutoShape 80"/>
          <p:cNvSpPr>
            <a:spLocks noChangeArrowheads="1"/>
          </p:cNvSpPr>
          <p:nvPr/>
        </p:nvSpPr>
        <p:spPr bwMode="auto">
          <a:xfrm>
            <a:off x="2916238" y="1412875"/>
            <a:ext cx="3311525" cy="3141663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869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3" y="11263"/>
                </a:moveTo>
                <a:cubicBezTo>
                  <a:pt x="5390" y="11109"/>
                  <a:pt x="5384" y="10954"/>
                  <a:pt x="5384" y="10800"/>
                </a:cubicBezTo>
                <a:cubicBezTo>
                  <a:pt x="5384" y="7808"/>
                  <a:pt x="7808" y="5384"/>
                  <a:pt x="10800" y="5384"/>
                </a:cubicBezTo>
                <a:cubicBezTo>
                  <a:pt x="13791" y="5384"/>
                  <a:pt x="16216" y="7808"/>
                  <a:pt x="16216" y="10800"/>
                </a:cubicBezTo>
                <a:cubicBezTo>
                  <a:pt x="16216" y="10954"/>
                  <a:pt x="16209" y="11109"/>
                  <a:pt x="16196" y="11263"/>
                </a:cubicBezTo>
                <a:lnTo>
                  <a:pt x="21560" y="11725"/>
                </a:lnTo>
                <a:cubicBezTo>
                  <a:pt x="21586" y="11417"/>
                  <a:pt x="21600" y="11108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0" y="11108"/>
                  <a:pt x="13" y="11417"/>
                  <a:pt x="39" y="11725"/>
                </a:cubicBezTo>
                <a:lnTo>
                  <a:pt x="5403" y="11263"/>
                </a:lnTo>
                <a:close/>
              </a:path>
            </a:pathLst>
          </a:custGeom>
          <a:solidFill>
            <a:srgbClr val="E1EBE7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93" name="Line 81"/>
          <p:cNvSpPr>
            <a:spLocks noChangeShapeType="1"/>
          </p:cNvSpPr>
          <p:nvPr/>
        </p:nvSpPr>
        <p:spPr bwMode="auto">
          <a:xfrm flipV="1">
            <a:off x="4643438" y="2636838"/>
            <a:ext cx="0" cy="34559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094" name="Text Box 58"/>
          <p:cNvSpPr txBox="1">
            <a:spLocks noChangeArrowheads="1"/>
          </p:cNvSpPr>
          <p:nvPr/>
        </p:nvSpPr>
        <p:spPr bwMode="auto">
          <a:xfrm>
            <a:off x="5651500" y="378936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SO</a:t>
            </a:r>
            <a:r>
              <a:rPr lang="de-DE" baseline="-25000">
                <a:solidFill>
                  <a:schemeClr val="bg1"/>
                </a:solidFill>
              </a:rPr>
              <a:t>4</a:t>
            </a:r>
            <a:r>
              <a:rPr lang="de-DE" baseline="30000">
                <a:solidFill>
                  <a:schemeClr val="bg1"/>
                </a:solidFill>
              </a:rPr>
              <a:t>2-</a:t>
            </a:r>
          </a:p>
        </p:txBody>
      </p:sp>
      <p:sp>
        <p:nvSpPr>
          <p:cNvPr id="3095" name="Text Box 57"/>
          <p:cNvSpPr txBox="1">
            <a:spLocks noChangeArrowheads="1"/>
          </p:cNvSpPr>
          <p:nvPr/>
        </p:nvSpPr>
        <p:spPr bwMode="auto">
          <a:xfrm>
            <a:off x="2555875" y="458152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/>
              <a:t>Zn</a:t>
            </a:r>
            <a:r>
              <a:rPr lang="de-DE" baseline="30000"/>
              <a:t>2+</a:t>
            </a:r>
          </a:p>
        </p:txBody>
      </p:sp>
      <p:sp>
        <p:nvSpPr>
          <p:cNvPr id="3096" name="Text Box 60"/>
          <p:cNvSpPr txBox="1">
            <a:spLocks noChangeArrowheads="1"/>
          </p:cNvSpPr>
          <p:nvPr/>
        </p:nvSpPr>
        <p:spPr bwMode="auto">
          <a:xfrm>
            <a:off x="5651500" y="4581525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>
                <a:solidFill>
                  <a:schemeClr val="bg1"/>
                </a:solidFill>
              </a:rPr>
              <a:t>SO</a:t>
            </a:r>
            <a:r>
              <a:rPr lang="de-DE" baseline="-25000">
                <a:solidFill>
                  <a:schemeClr val="bg1"/>
                </a:solidFill>
              </a:rPr>
              <a:t>4</a:t>
            </a:r>
            <a:r>
              <a:rPr lang="de-DE" baseline="30000">
                <a:solidFill>
                  <a:schemeClr val="bg1"/>
                </a:solidFill>
              </a:rPr>
              <a:t>2-</a:t>
            </a:r>
          </a:p>
        </p:txBody>
      </p:sp>
      <p:sp>
        <p:nvSpPr>
          <p:cNvPr id="3097" name="Text Box 56"/>
          <p:cNvSpPr txBox="1">
            <a:spLocks noChangeArrowheads="1"/>
          </p:cNvSpPr>
          <p:nvPr/>
        </p:nvSpPr>
        <p:spPr bwMode="auto">
          <a:xfrm>
            <a:off x="2555875" y="3789363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/>
              <a:t>Zn</a:t>
            </a:r>
            <a:r>
              <a:rPr lang="de-DE" baseline="30000"/>
              <a:t>2+</a:t>
            </a:r>
          </a:p>
        </p:txBody>
      </p:sp>
      <p:sp>
        <p:nvSpPr>
          <p:cNvPr id="3098" name="Rectangle 85"/>
          <p:cNvSpPr>
            <a:spLocks noChangeArrowheads="1"/>
          </p:cNvSpPr>
          <p:nvPr/>
        </p:nvSpPr>
        <p:spPr bwMode="auto">
          <a:xfrm>
            <a:off x="1839913" y="5661025"/>
            <a:ext cx="1868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de-DE"/>
              <a:t>ZnSO</a:t>
            </a:r>
            <a:r>
              <a:rPr lang="de-DE" baseline="-25000"/>
              <a:t>4</a:t>
            </a:r>
            <a:r>
              <a:rPr lang="de-DE"/>
              <a:t> – Lösung</a:t>
            </a:r>
          </a:p>
        </p:txBody>
      </p:sp>
      <p:sp>
        <p:nvSpPr>
          <p:cNvPr id="3099" name="Rectangle 86"/>
          <p:cNvSpPr>
            <a:spLocks noChangeArrowheads="1"/>
          </p:cNvSpPr>
          <p:nvPr/>
        </p:nvSpPr>
        <p:spPr bwMode="auto">
          <a:xfrm>
            <a:off x="5508625" y="5661025"/>
            <a:ext cx="1893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de-DE">
                <a:solidFill>
                  <a:schemeClr val="bg1"/>
                </a:solidFill>
              </a:rPr>
              <a:t>CuSO</a:t>
            </a:r>
            <a:r>
              <a:rPr lang="de-DE" baseline="-25000">
                <a:solidFill>
                  <a:schemeClr val="bg1"/>
                </a:solidFill>
              </a:rPr>
              <a:t>4</a:t>
            </a:r>
            <a:r>
              <a:rPr lang="de-DE">
                <a:solidFill>
                  <a:schemeClr val="bg1"/>
                </a:solidFill>
              </a:rPr>
              <a:t> – Lösung</a:t>
            </a:r>
          </a:p>
        </p:txBody>
      </p:sp>
      <p:sp>
        <p:nvSpPr>
          <p:cNvPr id="8279" name="Text Box 87"/>
          <p:cNvSpPr txBox="1">
            <a:spLocks noChangeArrowheads="1"/>
          </p:cNvSpPr>
          <p:nvPr/>
        </p:nvSpPr>
        <p:spPr bwMode="auto">
          <a:xfrm>
            <a:off x="4859338" y="1844675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/>
              <a:t>K</a:t>
            </a:r>
            <a:r>
              <a:rPr lang="de-DE" baseline="30000"/>
              <a:t>+</a:t>
            </a:r>
          </a:p>
        </p:txBody>
      </p:sp>
      <p:sp>
        <p:nvSpPr>
          <p:cNvPr id="8280" name="Text Box 88"/>
          <p:cNvSpPr txBox="1">
            <a:spLocks noChangeArrowheads="1"/>
          </p:cNvSpPr>
          <p:nvPr/>
        </p:nvSpPr>
        <p:spPr bwMode="auto">
          <a:xfrm>
            <a:off x="5148263" y="19891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/>
              <a:t>Cl</a:t>
            </a:r>
            <a:r>
              <a:rPr lang="de-DE" baseline="30000"/>
              <a:t>-</a:t>
            </a:r>
          </a:p>
        </p:txBody>
      </p:sp>
      <p:sp>
        <p:nvSpPr>
          <p:cNvPr id="8281" name="Text Box 89"/>
          <p:cNvSpPr txBox="1">
            <a:spLocks noChangeArrowheads="1"/>
          </p:cNvSpPr>
          <p:nvPr/>
        </p:nvSpPr>
        <p:spPr bwMode="auto">
          <a:xfrm>
            <a:off x="3779838" y="17732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/>
              <a:t>Cl</a:t>
            </a:r>
            <a:r>
              <a:rPr lang="de-DE" baseline="30000"/>
              <a:t>-</a:t>
            </a:r>
          </a:p>
        </p:txBody>
      </p:sp>
      <p:sp>
        <p:nvSpPr>
          <p:cNvPr id="8282" name="Text Box 90"/>
          <p:cNvSpPr txBox="1">
            <a:spLocks noChangeArrowheads="1"/>
          </p:cNvSpPr>
          <p:nvPr/>
        </p:nvSpPr>
        <p:spPr bwMode="auto">
          <a:xfrm>
            <a:off x="3492500" y="1916113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/>
              <a:t>K</a:t>
            </a:r>
            <a:r>
              <a:rPr lang="de-DE" baseline="30000"/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81481E-6 C -0.02378 0.01527 -0.04739 0.03078 -0.05937 0.05833 C -0.07135 0.08587 -0.07291 0.12152 -0.07239 0.16527 C -0.07187 0.20902 -0.06423 0.26435 -0.05659 0.3199 " pathEditMode="relative" rAng="0" ptsTypes="aaaA">
                                      <p:cBhvr>
                                        <p:cTn id="6" dur="5000" fill="hold"/>
                                        <p:tgtEl>
                                          <p:spTgt spid="8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16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2858E-6 C -0.02639 -0.02197 -0.05278 -0.0437 -0.08264 -0.0444 C -0.1125 -0.04509 -0.15608 -0.037 -0.17969 -0.00393 C -0.2033 0.02914 -0.2191 0.11101 -0.22465 0.15449 C -0.23021 0.19797 -0.2217 0.22734 -0.21302 0.25671 " pathEditMode="relative" ptsTypes="aaaaA">
                                      <p:cBhvr>
                                        <p:cTn id="8" dur="5000" fill="hold"/>
                                        <p:tgtEl>
                                          <p:spTgt spid="8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7 -1.85185E-6 C 0.0283 0.00972 0.0566 0.01968 0.06667 0.05926 C 0.07674 0.09884 0.06528 0.1963 0.06094 0.23796 C 0.0566 0.27986 0.04861 0.29445 0.04063 0.30949 " pathEditMode="relative" rAng="0" ptsTypes="aaaA">
                                      <p:cBhvr>
                                        <p:cTn id="10" dur="5000" fill="hold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15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94444E-6 -7.88159E-6 C 0.03351 -0.02521 0.06701 -0.05042 0.10295 -0.04626 C 0.13889 -0.0421 0.19566 -0.01342 0.21597 0.0252 C 0.23628 0.06382 0.22778 0.14546 0.22465 0.18524 C 0.22153 0.22502 0.20937 0.24467 0.19722 0.26456 " pathEditMode="relative" ptsTypes="aaaaA">
                                      <p:cBhvr>
                                        <p:cTn id="12" dur="5000" fill="hold"/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9" grpId="0"/>
      <p:bldP spid="8280" grpId="0"/>
      <p:bldP spid="8281" grpId="0"/>
      <p:bldP spid="8282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Bildschirmpräsentation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Standarddesign</vt:lpstr>
      <vt:lpstr>Folie 1</vt:lpstr>
      <vt:lpstr>Folie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martin</dc:creator>
  <cp:lastModifiedBy>Walter Wagner</cp:lastModifiedBy>
  <cp:revision>48</cp:revision>
  <dcterms:created xsi:type="dcterms:W3CDTF">2011-11-09T14:07:42Z</dcterms:created>
  <dcterms:modified xsi:type="dcterms:W3CDTF">2014-01-17T12:30:43Z</dcterms:modified>
</cp:coreProperties>
</file>