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295" r:id="rId2"/>
    <p:sldId id="317" r:id="rId3"/>
    <p:sldId id="318" r:id="rId4"/>
    <p:sldId id="319" r:id="rId5"/>
    <p:sldId id="312" r:id="rId6"/>
    <p:sldId id="323" r:id="rId7"/>
    <p:sldId id="328" r:id="rId8"/>
    <p:sldId id="324" r:id="rId9"/>
    <p:sldId id="325" r:id="rId10"/>
    <p:sldId id="327" r:id="rId11"/>
    <p:sldId id="329" r:id="rId12"/>
    <p:sldId id="330" r:id="rId13"/>
    <p:sldId id="331" r:id="rId14"/>
    <p:sldId id="333" r:id="rId15"/>
    <p:sldId id="334" r:id="rId16"/>
    <p:sldId id="335" r:id="rId17"/>
    <p:sldId id="336" r:id="rId18"/>
    <p:sldId id="340" r:id="rId19"/>
    <p:sldId id="337" r:id="rId20"/>
    <p:sldId id="338" r:id="rId21"/>
    <p:sldId id="339" r:id="rId22"/>
    <p:sldId id="343" r:id="rId23"/>
    <p:sldId id="341" r:id="rId24"/>
  </p:sldIdLst>
  <p:sldSz cx="9144000" cy="6858000" type="screen4x3"/>
  <p:notesSz cx="6858000" cy="9774238"/>
  <p:defaultTextStyle>
    <a:defPPr>
      <a:defRPr lang="en-US"/>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D3FDA1"/>
    <a:srgbClr val="FF00FF"/>
    <a:srgbClr val="FFCC66"/>
    <a:srgbClr val="0000FF"/>
    <a:srgbClr val="FF0000"/>
    <a:srgbClr val="800000"/>
    <a:srgbClr val="990000"/>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34" autoAdjust="0"/>
    <p:restoredTop sz="83721" autoAdjust="0"/>
  </p:normalViewPr>
  <p:slideViewPr>
    <p:cSldViewPr snapToGrid="0" showGuides="1">
      <p:cViewPr varScale="1">
        <p:scale>
          <a:sx n="108" d="100"/>
          <a:sy n="108" d="100"/>
        </p:scale>
        <p:origin x="-1056" y="-84"/>
      </p:cViewPr>
      <p:guideLst>
        <p:guide orient="horz" pos="391"/>
        <p:guide orient="horz" pos="2158"/>
        <p:guide pos="158"/>
        <p:guide pos="4507"/>
        <p:guide pos="287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DE"/>
          </a:p>
        </p:txBody>
      </p:sp>
      <p:sp>
        <p:nvSpPr>
          <p:cNvPr id="38915"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38916"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DE"/>
          </a:p>
        </p:txBody>
      </p:sp>
      <p:sp>
        <p:nvSpPr>
          <p:cNvPr id="38917"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67BA22E-55D0-4AB0-BAFA-5A1BBDF1AF07}"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de-DE"/>
          </a:p>
        </p:txBody>
      </p:sp>
      <p:sp>
        <p:nvSpPr>
          <p:cNvPr id="5123" name="Rectangle 3"/>
          <p:cNvSpPr>
            <a:spLocks noGrp="1" noChangeArrowheads="1"/>
          </p:cNvSpPr>
          <p:nvPr>
            <p:ph type="dt"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984250" y="733425"/>
            <a:ext cx="4889500" cy="3665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643438"/>
            <a:ext cx="5029200" cy="4397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6" name="Rectangle 6"/>
          <p:cNvSpPr>
            <a:spLocks noGrp="1" noChangeArrowheads="1"/>
          </p:cNvSpPr>
          <p:nvPr>
            <p:ph type="ftr" sz="quarter" idx="4"/>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de-DE"/>
          </a:p>
        </p:txBody>
      </p:sp>
      <p:sp>
        <p:nvSpPr>
          <p:cNvPr id="5127" name="Rectangle 7"/>
          <p:cNvSpPr>
            <a:spLocks noGrp="1" noChangeArrowheads="1"/>
          </p:cNvSpPr>
          <p:nvPr>
            <p:ph type="sldNum" sz="quarter" idx="5"/>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ED4FD054-470B-428C-A2F3-78F87AE9EEF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how_enzymes_work.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85838" y="733425"/>
            <a:ext cx="4886325" cy="3665538"/>
          </a:xfrm>
          <a:ln/>
        </p:spPr>
      </p:sp>
      <p:sp>
        <p:nvSpPr>
          <p:cNvPr id="71683"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85838" y="733425"/>
            <a:ext cx="4886325" cy="3665538"/>
          </a:xfrm>
          <a:ln/>
        </p:spPr>
      </p:sp>
      <p:sp>
        <p:nvSpPr>
          <p:cNvPr id="139267"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smtClean="0"/>
              <a:t>http://tcts.fpms.ac.be/attention/</a:t>
            </a:r>
          </a:p>
          <a:p>
            <a:pPr>
              <a:spcBef>
                <a:spcPct val="0"/>
              </a:spcBef>
            </a:pPr>
            <a:endParaRPr lang="de-DE"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85838" y="733425"/>
            <a:ext cx="4886325" cy="3665538"/>
          </a:xfrm>
          <a:ln/>
        </p:spPr>
      </p:sp>
      <p:sp>
        <p:nvSpPr>
          <p:cNvPr id="143363"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smtClean="0"/>
              <a:t>http://tcts.fpms.ac.be/attention/</a:t>
            </a:r>
          </a:p>
          <a:p>
            <a:pPr>
              <a:spcBef>
                <a:spcPct val="0"/>
              </a:spcBef>
            </a:pPr>
            <a:endParaRPr lang="de-DE"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85838" y="733425"/>
            <a:ext cx="4886325" cy="3665538"/>
          </a:xfrm>
          <a:ln/>
        </p:spPr>
      </p:sp>
      <p:sp>
        <p:nvSpPr>
          <p:cNvPr id="145411"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smtClean="0"/>
              <a:t>http://tcts.fpms.ac.be/attention/</a:t>
            </a:r>
          </a:p>
          <a:p>
            <a:pPr>
              <a:spcBef>
                <a:spcPct val="0"/>
              </a:spcBef>
            </a:pPr>
            <a:endParaRPr lang="de-DE"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85838" y="733425"/>
            <a:ext cx="4886325" cy="3665538"/>
          </a:xfrm>
          <a:ln/>
        </p:spPr>
      </p:sp>
      <p:sp>
        <p:nvSpPr>
          <p:cNvPr id="147459"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smtClean="0"/>
              <a:t>http://tcts.fpms.ac.be/attention/</a:t>
            </a:r>
          </a:p>
          <a:p>
            <a:pPr>
              <a:spcBef>
                <a:spcPct val="0"/>
              </a:spcBef>
            </a:pPr>
            <a:endParaRPr lang="de-DE"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985838" y="733425"/>
            <a:ext cx="4886325" cy="3665538"/>
          </a:xfrm>
          <a:ln/>
        </p:spPr>
      </p:sp>
      <p:sp>
        <p:nvSpPr>
          <p:cNvPr id="151555"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smtClean="0"/>
              <a:t>http://tcts.fpms.ac.be/attention/</a:t>
            </a:r>
          </a:p>
          <a:p>
            <a:pPr>
              <a:spcBef>
                <a:spcPct val="0"/>
              </a:spcBef>
            </a:pPr>
            <a:endParaRPr lang="de-DE"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985838" y="733425"/>
            <a:ext cx="4886325" cy="3665538"/>
          </a:xfrm>
          <a:ln/>
        </p:spPr>
      </p:sp>
      <p:sp>
        <p:nvSpPr>
          <p:cNvPr id="153603"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smtClean="0"/>
              <a:t>http://tcts.fpms.ac.be/attention/</a:t>
            </a:r>
          </a:p>
          <a:p>
            <a:pPr>
              <a:spcBef>
                <a:spcPct val="0"/>
              </a:spcBef>
            </a:pPr>
            <a:endParaRPr lang="de-DE"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985838" y="733425"/>
            <a:ext cx="4886325" cy="3665538"/>
          </a:xfrm>
          <a:ln/>
        </p:spPr>
      </p:sp>
      <p:sp>
        <p:nvSpPr>
          <p:cNvPr id="155651"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985838" y="733425"/>
            <a:ext cx="4886325" cy="3665538"/>
          </a:xfrm>
          <a:ln/>
        </p:spPr>
      </p:sp>
      <p:sp>
        <p:nvSpPr>
          <p:cNvPr id="157699"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smtClean="0"/>
              <a:t>http://upload.wikimedia.org/wikipedia/commons/c/c2/Motion_of_Insectwing.gif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985838" y="733425"/>
            <a:ext cx="4886325" cy="3665538"/>
          </a:xfrm>
          <a:ln/>
        </p:spPr>
      </p:sp>
      <p:sp>
        <p:nvSpPr>
          <p:cNvPr id="166915"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smtClean="0"/>
              <a:t>http://upload.wikimedia.org/wikipedia/commons/c/c2/Motion_of_Insectwing.gif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85838" y="733425"/>
            <a:ext cx="4886325" cy="3665538"/>
          </a:xfrm>
          <a:ln/>
        </p:spPr>
      </p:sp>
      <p:sp>
        <p:nvSpPr>
          <p:cNvPr id="159747"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985838" y="733425"/>
            <a:ext cx="4886325" cy="3665538"/>
          </a:xfrm>
          <a:ln/>
        </p:spPr>
      </p:sp>
      <p:sp>
        <p:nvSpPr>
          <p:cNvPr id="116739" name="Rectangle 3"/>
          <p:cNvSpPr>
            <a:spLocks noGrp="1" noChangeArrowheads="1"/>
          </p:cNvSpPr>
          <p:nvPr>
            <p:ph type="body" idx="1"/>
          </p:nvPr>
        </p:nvSpPr>
        <p:spPr>
          <a:noFill/>
          <a:ln/>
        </p:spPr>
        <p:txBody>
          <a:bodyPr/>
          <a:lstStyle/>
          <a:p>
            <a:r>
              <a:rPr lang="de-DE" smtClean="0">
                <a:hlinkClick r:id="rId3"/>
              </a:rPr>
              <a:t>http://highered.mcgraw-hill.com/sites/0072495855/student_view0/chapter2/animation__how_enzymes_work.html</a:t>
            </a:r>
            <a:r>
              <a:rPr lang="de-DE"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985838" y="733425"/>
            <a:ext cx="4886325" cy="3665538"/>
          </a:xfrm>
          <a:ln/>
        </p:spPr>
      </p:sp>
      <p:sp>
        <p:nvSpPr>
          <p:cNvPr id="161795"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985838" y="733425"/>
            <a:ext cx="4886325" cy="3665538"/>
          </a:xfrm>
          <a:ln/>
        </p:spPr>
      </p:sp>
      <p:sp>
        <p:nvSpPr>
          <p:cNvPr id="163843"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985838" y="733425"/>
            <a:ext cx="4886325" cy="3665538"/>
          </a:xfrm>
          <a:ln/>
        </p:spPr>
      </p:sp>
      <p:sp>
        <p:nvSpPr>
          <p:cNvPr id="177155"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50000"/>
              </a:spcBef>
            </a:pPr>
            <a:r>
              <a:rPr lang="de-DE" b="1" smtClean="0">
                <a:sym typeface="Wingdings" pitchFamily="2" charset="2"/>
              </a:rPr>
              <a:t>Problem: instruktionale Hilfen nicht immer sinnvoll  simbio Diss Eckhardt IPN-Blätter, 3/2011, S. 7</a:t>
            </a:r>
            <a:endParaRPr lang="de-DE" b="1" smtClean="0"/>
          </a:p>
          <a:p>
            <a:pPr>
              <a:spcBef>
                <a:spcPct val="50000"/>
              </a:spcBef>
            </a:pPr>
            <a:r>
              <a:rPr lang="de-DE" smtClean="0"/>
              <a:t>http://www.ipn.uni-kiel.de/abt_bio/material.html </a:t>
            </a:r>
          </a:p>
          <a:p>
            <a:pPr>
              <a:spcBef>
                <a:spcPct val="50000"/>
              </a:spcBef>
            </a:pPr>
            <a:r>
              <a:rPr lang="de-DE" smtClean="0"/>
              <a:t>Interventionsstudie mit 124 Lernenden achter Realschulklassen mit einem 3x2-faktoriellen Prä-/Post-Versuchsdesign durchgeführt. Dazu wurde das Computerprogramm "SimBioSee" zum Thema Gewässerökologie (www.ipn.uni-kiel.de/abt_bio/material.html) entwickelt und erprobt, das eine Computersimulation zu einer Räuber-Beute-Beziehung sowie ökologisches Grundagenwissen enthält. Als instruktionale Maßnahme zur Dateninterpretation wurden die Lernenden gebeten, entweder ihr eigenes Simulationsergebnis selbst zu beschreiben und biologisch zu interpretieren, oder sie erhielten nach jedem selbst durchgeführten Experiment das korrekte Simulationsergebnis. Die Selbstregulation wurde durch die Aufforderung, das eigene Simulationsergebnis zu reflektieren, unterstützt. Die Kontrollgruppe erhielt keine der instruktionalen Maßnahmen. Untersucht wurde der themenspezifische Wissenserwerb in Abhängigkeit von diesen Maßnahmen. Die subjektiv wahrgenommene kognitive Belastung der Lernenden wurde als eine zusätzliche Variable mit erhoben.</a:t>
            </a:r>
          </a:p>
          <a:p>
            <a:pPr>
              <a:spcBef>
                <a:spcPct val="0"/>
              </a:spcBef>
            </a:pPr>
            <a:endParaRPr lang="de-DE" b="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985838" y="733425"/>
            <a:ext cx="4886325" cy="3665538"/>
          </a:xfrm>
          <a:ln/>
        </p:spPr>
      </p:sp>
      <p:sp>
        <p:nvSpPr>
          <p:cNvPr id="171011"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985838" y="733425"/>
            <a:ext cx="4886325" cy="3665538"/>
          </a:xfrm>
          <a:ln/>
        </p:spPr>
      </p:sp>
      <p:sp>
        <p:nvSpPr>
          <p:cNvPr id="118787" name="Rectangle 3"/>
          <p:cNvSpPr>
            <a:spLocks noGrp="1" noChangeArrowheads="1"/>
          </p:cNvSpPr>
          <p:nvPr>
            <p:ph type="body" idx="1"/>
          </p:nvPr>
        </p:nvSpPr>
        <p:spPr>
          <a:noFill/>
          <a:ln/>
        </p:spPr>
        <p:txBody>
          <a:bodyPr/>
          <a:lstStyle/>
          <a:p>
            <a:r>
              <a:rPr lang="de-DE" smtClean="0"/>
              <a:t>http://www.kscience.co.uk/animations/model.swf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985838" y="733425"/>
            <a:ext cx="4886325" cy="3665538"/>
          </a:xfrm>
          <a:ln/>
        </p:spPr>
      </p:sp>
      <p:sp>
        <p:nvSpPr>
          <p:cNvPr id="120835" name="Rectangle 3"/>
          <p:cNvSpPr>
            <a:spLocks noGrp="1" noChangeArrowheads="1"/>
          </p:cNvSpPr>
          <p:nvPr>
            <p:ph type="body" idx="1"/>
          </p:nvPr>
        </p:nvSpPr>
        <p:spPr>
          <a:noFill/>
          <a:ln/>
        </p:spPr>
        <p:txBody>
          <a:bodyPr/>
          <a:lstStyle/>
          <a:p>
            <a:r>
              <a:rPr lang="de-DE" smtClean="0"/>
              <a:t>http://www.kscience.co.uk/animations/model.swf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85838" y="733425"/>
            <a:ext cx="4886325" cy="3665538"/>
          </a:xfrm>
          <a:ln/>
        </p:spPr>
      </p:sp>
      <p:sp>
        <p:nvSpPr>
          <p:cNvPr id="106499" name="Rectangle 3"/>
          <p:cNvSpPr>
            <a:spLocks noGrp="1" noChangeArrowheads="1"/>
          </p:cNvSpPr>
          <p:nvPr>
            <p:ph type="body" idx="1"/>
          </p:nvPr>
        </p:nvSpPr>
        <p:spPr>
          <a:noFill/>
          <a:ln/>
        </p:spPr>
        <p:txBody>
          <a:bodyPr/>
          <a:lstStyle/>
          <a:p>
            <a:r>
              <a:rPr lang="de-DE" smtClean="0"/>
              <a:t>http://www.mirbase.org/cgi-bin/query.pl?terms=human+miRNA</a:t>
            </a:r>
          </a:p>
          <a:p>
            <a:r>
              <a:rPr lang="de-DE" smtClean="0"/>
              <a:t>http://www.ncbi.nlm.nih.gov/gene/</a:t>
            </a:r>
          </a:p>
          <a:p>
            <a:r>
              <a:rPr lang="de-DE" smtClean="0"/>
              <a:t>http://www.seilnacht.com/Chemie/ch_index.htm</a:t>
            </a:r>
          </a:p>
          <a:p>
            <a:r>
              <a:rPr lang="de-DE" smtClean="0"/>
              <a:t>http://www.floraweb.de/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985838" y="733425"/>
            <a:ext cx="4886325" cy="3665538"/>
          </a:xfrm>
          <a:ln/>
        </p:spPr>
      </p:sp>
      <p:sp>
        <p:nvSpPr>
          <p:cNvPr id="129027" name="Rectangle 3"/>
          <p:cNvSpPr>
            <a:spLocks noGrp="1" noChangeArrowheads="1"/>
          </p:cNvSpPr>
          <p:nvPr>
            <p:ph type="body" idx="1"/>
          </p:nvPr>
        </p:nvSpPr>
        <p:spPr>
          <a:noFill/>
          <a:ln/>
        </p:spPr>
        <p:txBody>
          <a:bodyPr/>
          <a:lstStyle/>
          <a:p>
            <a:r>
              <a:rPr lang="de-DE" smtClean="0"/>
              <a:t>http://www.mirbase.org/cgi-bin/query.pl?terms=human+miRNA</a:t>
            </a:r>
          </a:p>
          <a:p>
            <a:r>
              <a:rPr lang="de-DE" smtClean="0"/>
              <a:t>http://www.ncbi.nlm.nih.gov/gene/</a:t>
            </a:r>
          </a:p>
          <a:p>
            <a:r>
              <a:rPr lang="de-DE" smtClean="0"/>
              <a:t>http://www.seilnacht.com/Chemie/ch_index.htm</a:t>
            </a:r>
          </a:p>
          <a:p>
            <a:r>
              <a:rPr lang="de-DE" smtClean="0"/>
              <a:t>http://www.floraweb.de/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85838" y="733425"/>
            <a:ext cx="4886325" cy="3665538"/>
          </a:xfrm>
          <a:ln/>
        </p:spPr>
      </p:sp>
      <p:sp>
        <p:nvSpPr>
          <p:cNvPr id="141315" name="Rectangle 3"/>
          <p:cNvSpPr>
            <a:spLocks noGrp="1" noChangeArrowheads="1"/>
          </p:cNvSpPr>
          <p:nvPr>
            <p:ph type="body" idx="1"/>
          </p:nvPr>
        </p:nvSpPr>
        <p:spPr>
          <a:noFill/>
          <a:ln/>
        </p:spPr>
        <p:txBody>
          <a:bodyPr/>
          <a:lstStyle/>
          <a:p>
            <a:r>
              <a:rPr lang="de-DE" smtClean="0"/>
              <a:t>http://www.mirbase.org/cgi-bin/query.pl?terms=human+miRNA</a:t>
            </a:r>
          </a:p>
          <a:p>
            <a:r>
              <a:rPr lang="de-DE" smtClean="0"/>
              <a:t>http://www.ncbi.nlm.nih.gov/gene/</a:t>
            </a:r>
          </a:p>
          <a:p>
            <a:r>
              <a:rPr lang="de-DE" smtClean="0"/>
              <a:t>http://www.seilnacht.com/Chemie/ch_index.htm</a:t>
            </a:r>
          </a:p>
          <a:p>
            <a:r>
              <a:rPr lang="de-DE" smtClean="0"/>
              <a:t>http://www.floraweb.de/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985838" y="733425"/>
            <a:ext cx="4886325" cy="3665538"/>
          </a:xfrm>
          <a:ln/>
        </p:spPr>
      </p:sp>
      <p:sp>
        <p:nvSpPr>
          <p:cNvPr id="131075" name="Rectangle 3"/>
          <p:cNvSpPr>
            <a:spLocks noGrp="1" noChangeArrowheads="1"/>
          </p:cNvSpPr>
          <p:nvPr>
            <p:ph type="body" idx="1"/>
          </p:nvPr>
        </p:nvSpPr>
        <p:spPr>
          <a:xfrm>
            <a:off x="685800" y="4641850"/>
            <a:ext cx="5486400" cy="4398963"/>
          </a:xfrm>
          <a:noFill/>
          <a:ln/>
        </p:spPr>
        <p:txBody>
          <a:bodyPr lIns="92290" tIns="46145" rIns="92290" bIns="46145"/>
          <a:lstStyle/>
          <a:p>
            <a:pPr lvl="1">
              <a:spcBef>
                <a:spcPct val="0"/>
              </a:spcBef>
            </a:pPr>
            <a:r>
              <a:rPr lang="de-DE" b="1" smtClean="0"/>
              <a:t>Inhaltsbezogene Auslastung</a:t>
            </a:r>
            <a:r>
              <a:rPr lang="de-DE" smtClean="0"/>
              <a:t> („intrinsic load“):	</a:t>
            </a:r>
            <a:br>
              <a:rPr lang="de-DE" smtClean="0"/>
            </a:br>
            <a:r>
              <a:rPr lang="de-DE" smtClean="0"/>
              <a:t>Sie wird durch die Komplexität der vermittelten Lerninhalte bestimmt: Ihre Höhe wird durch „the expertise of the learners“ beeinflusst.</a:t>
            </a:r>
          </a:p>
          <a:p>
            <a:pPr lvl="1">
              <a:spcBef>
                <a:spcPct val="0"/>
              </a:spcBef>
            </a:pPr>
            <a:r>
              <a:rPr lang="de-DE" b="1" smtClean="0"/>
              <a:t>Unterrichtsbezogene Auslastung </a:t>
            </a:r>
            <a:r>
              <a:rPr lang="de-DE" smtClean="0"/>
              <a:t>(„extraneous load“):	</a:t>
            </a:r>
            <a:br>
              <a:rPr lang="de-DE" smtClean="0"/>
            </a:br>
            <a:r>
              <a:rPr lang="de-DE" smtClean="0"/>
              <a:t>Sie wird durch die Art der Darstellung und der Vermittlung der Lerninhalte in der unterrichtlichen Umsetzung bedingt.</a:t>
            </a:r>
          </a:p>
          <a:p>
            <a:pPr lvl="1"/>
            <a:r>
              <a:rPr lang="de-DE" b="1" smtClean="0"/>
              <a:t>Lernabhängige Auslastung </a:t>
            </a:r>
            <a:r>
              <a:rPr lang="de-DE" smtClean="0"/>
              <a:t>(„germane load“):	</a:t>
            </a:r>
            <a:br>
              <a:rPr lang="de-DE" smtClean="0"/>
            </a:br>
            <a:r>
              <a:rPr lang="de-DE" smtClean="0"/>
              <a:t>Sie beschreibt die notwendige Auslastung für die Verarbeitung der unterrichteten Informationen im Hinblick auf die Übertragung in das</a:t>
            </a:r>
          </a:p>
          <a:p>
            <a:pPr lvl="1"/>
            <a:r>
              <a:rPr lang="de-DE" smtClean="0"/>
              <a:t>Langzeitgedächtnis. </a:t>
            </a:r>
          </a:p>
          <a:p>
            <a:pPr lvl="1">
              <a:spcBef>
                <a:spcPct val="0"/>
              </a:spcBef>
            </a:pPr>
            <a:endParaRPr lang="de-DE" b="1" smtClean="0"/>
          </a:p>
          <a:p>
            <a:pPr lvl="1">
              <a:spcBef>
                <a:spcPct val="0"/>
              </a:spcBef>
            </a:pPr>
            <a:endParaRPr lang="de-DE" b="1" smtClean="0"/>
          </a:p>
          <a:p>
            <a:pPr>
              <a:spcBef>
                <a:spcPct val="0"/>
              </a:spcBef>
            </a:pPr>
            <a:endParaRPr lang="de-DE"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985838" y="733425"/>
            <a:ext cx="4886325" cy="3665538"/>
          </a:xfrm>
          <a:ln/>
        </p:spPr>
      </p:sp>
      <p:sp>
        <p:nvSpPr>
          <p:cNvPr id="133123"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130425"/>
            <a:ext cx="7772400" cy="1470025"/>
          </a:xfrm>
        </p:spPr>
        <p:txBody>
          <a:bodyPr/>
          <a:lstStyle>
            <a:lvl1pPr>
              <a:defRPr smtClean="0"/>
            </a:lvl1pPr>
          </a:lstStyle>
          <a:p>
            <a:endParaRPr lang="de-DE" dirty="0" smtClean="0"/>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de-DE" smtClean="0"/>
              <a:t>Formatvorlage des Untertitelmasters durch Klicken bearbeiten</a:t>
            </a:r>
          </a:p>
        </p:txBody>
      </p:sp>
      <p:grpSp>
        <p:nvGrpSpPr>
          <p:cNvPr id="164868" name="Group 5"/>
          <p:cNvGrpSpPr>
            <a:grpSpLocks noChangeAspect="1"/>
          </p:cNvGrpSpPr>
          <p:nvPr userDrawn="1"/>
        </p:nvGrpSpPr>
        <p:grpSpPr bwMode="auto">
          <a:xfrm>
            <a:off x="8172450" y="6357938"/>
            <a:ext cx="576263" cy="400050"/>
            <a:chOff x="7727" y="1983"/>
            <a:chExt cx="1536" cy="1065"/>
          </a:xfrm>
        </p:grpSpPr>
        <p:sp>
          <p:nvSpPr>
            <p:cNvPr id="45062" name="Arc 6"/>
            <p:cNvSpPr>
              <a:spLocks noChangeAspect="1"/>
            </p:cNvSpPr>
            <p:nvPr/>
          </p:nvSpPr>
          <p:spPr bwMode="auto">
            <a:xfrm flipV="1">
              <a:off x="7727" y="2169"/>
              <a:ext cx="1536" cy="444"/>
            </a:xfrm>
            <a:custGeom>
              <a:avLst/>
              <a:gdLst>
                <a:gd name="G0" fmla="+- 20876 0 0"/>
                <a:gd name="G1" fmla="+- 6768 0 0"/>
                <a:gd name="G2" fmla="+- 21600 0 0"/>
                <a:gd name="T0" fmla="*/ 41388 w 42476"/>
                <a:gd name="T1" fmla="*/ 0 h 28368"/>
                <a:gd name="T2" fmla="*/ 0 w 42476"/>
                <a:gd name="T3" fmla="*/ 12312 h 28368"/>
                <a:gd name="T4" fmla="*/ 20876 w 42476"/>
                <a:gd name="T5" fmla="*/ 6768 h 28368"/>
              </a:gdLst>
              <a:ahLst/>
              <a:cxnLst>
                <a:cxn ang="0">
                  <a:pos x="T0" y="T1"/>
                </a:cxn>
                <a:cxn ang="0">
                  <a:pos x="T2" y="T3"/>
                </a:cxn>
                <a:cxn ang="0">
                  <a:pos x="T4" y="T5"/>
                </a:cxn>
              </a:cxnLst>
              <a:rect l="0" t="0" r="r" b="b"/>
              <a:pathLst>
                <a:path w="42476" h="28368" fill="none" extrusionOk="0">
                  <a:moveTo>
                    <a:pt x="41388" y="-1"/>
                  </a:moveTo>
                  <a:cubicBezTo>
                    <a:pt x="42108" y="2183"/>
                    <a:pt x="42476" y="4468"/>
                    <a:pt x="42476" y="6768"/>
                  </a:cubicBezTo>
                  <a:cubicBezTo>
                    <a:pt x="42476" y="18697"/>
                    <a:pt x="32805" y="28368"/>
                    <a:pt x="20876" y="28368"/>
                  </a:cubicBezTo>
                  <a:cubicBezTo>
                    <a:pt x="11081" y="28368"/>
                    <a:pt x="2513" y="21778"/>
                    <a:pt x="-1" y="12312"/>
                  </a:cubicBezTo>
                </a:path>
                <a:path w="42476" h="28368" stroke="0" extrusionOk="0">
                  <a:moveTo>
                    <a:pt x="41388" y="-1"/>
                  </a:moveTo>
                  <a:cubicBezTo>
                    <a:pt x="42108" y="2183"/>
                    <a:pt x="42476" y="4468"/>
                    <a:pt x="42476" y="6768"/>
                  </a:cubicBezTo>
                  <a:cubicBezTo>
                    <a:pt x="42476" y="18697"/>
                    <a:pt x="32805" y="28368"/>
                    <a:pt x="20876" y="28368"/>
                  </a:cubicBezTo>
                  <a:cubicBezTo>
                    <a:pt x="11081" y="28368"/>
                    <a:pt x="2513" y="21778"/>
                    <a:pt x="-1" y="12312"/>
                  </a:cubicBezTo>
                  <a:lnTo>
                    <a:pt x="20876" y="6768"/>
                  </a:lnTo>
                  <a:close/>
                </a:path>
              </a:pathLst>
            </a:custGeom>
            <a:noFill/>
            <a:ln w="38100">
              <a:solidFill>
                <a:srgbClr val="808080"/>
              </a:solidFill>
              <a:round/>
              <a:headEnd/>
              <a:tailEnd type="stealth" w="med" len="med"/>
            </a:ln>
          </p:spPr>
          <p:txBody>
            <a:bodyPr/>
            <a:lstStyle/>
            <a:p>
              <a:pPr>
                <a:defRPr/>
              </a:pPr>
              <a:endParaRPr lang="de-DE" sz="2400"/>
            </a:p>
          </p:txBody>
        </p:sp>
        <p:sp>
          <p:nvSpPr>
            <p:cNvPr id="164870" name="WordArt 7"/>
            <p:cNvSpPr>
              <a:spLocks noChangeAspect="1" noChangeArrowheads="1" noChangeShapeType="1" noTextEdit="1"/>
            </p:cNvSpPr>
            <p:nvPr/>
          </p:nvSpPr>
          <p:spPr bwMode="auto">
            <a:xfrm>
              <a:off x="7736" y="2427"/>
              <a:ext cx="1457" cy="621"/>
            </a:xfrm>
            <a:prstGeom prst="rect">
              <a:avLst/>
            </a:prstGeom>
          </p:spPr>
          <p:txBody>
            <a:bodyPr wrap="none" fromWordArt="1">
              <a:prstTxWarp prst="textCanDown">
                <a:avLst>
                  <a:gd name="adj" fmla="val 33333"/>
                </a:avLst>
              </a:prstTxWarp>
            </a:bodyPr>
            <a:lstStyle/>
            <a:p>
              <a:r>
                <a:rPr lang="de-DE" sz="3600" kern="10" spc="720">
                  <a:ln w="9525">
                    <a:solidFill>
                      <a:srgbClr val="000000"/>
                    </a:solidFill>
                    <a:round/>
                    <a:headEnd/>
                    <a:tailEnd/>
                  </a:ln>
                  <a:solidFill>
                    <a:srgbClr val="C0C0C0"/>
                  </a:solidFill>
                  <a:latin typeface="Arial Black"/>
                </a:rPr>
                <a:t>D  daktik</a:t>
              </a:r>
            </a:p>
          </p:txBody>
        </p:sp>
        <p:sp>
          <p:nvSpPr>
            <p:cNvPr id="45064" name="Oval 8"/>
            <p:cNvSpPr>
              <a:spLocks noChangeAspect="1" noChangeArrowheads="1"/>
            </p:cNvSpPr>
            <p:nvPr/>
          </p:nvSpPr>
          <p:spPr bwMode="auto">
            <a:xfrm>
              <a:off x="8658" y="1983"/>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45065" name="Rectangle 9"/>
            <p:cNvSpPr>
              <a:spLocks noChangeAspect="1" noChangeArrowheads="1"/>
            </p:cNvSpPr>
            <p:nvPr/>
          </p:nvSpPr>
          <p:spPr bwMode="auto">
            <a:xfrm>
              <a:off x="8641" y="2127"/>
              <a:ext cx="135" cy="249"/>
            </a:xfrm>
            <a:prstGeom prst="rect">
              <a:avLst/>
            </a:prstGeom>
            <a:solidFill>
              <a:srgbClr val="0000FF"/>
            </a:solidFill>
            <a:ln w="9525">
              <a:solidFill>
                <a:srgbClr val="000000"/>
              </a:solidFill>
              <a:miter lim="800000"/>
              <a:headEnd/>
              <a:tailEnd/>
            </a:ln>
          </p:spPr>
          <p:txBody>
            <a:bodyPr/>
            <a:lstStyle/>
            <a:p>
              <a:pPr>
                <a:defRPr/>
              </a:pPr>
              <a:endParaRPr lang="de-DE" sz="2400"/>
            </a:p>
          </p:txBody>
        </p:sp>
        <p:sp>
          <p:nvSpPr>
            <p:cNvPr id="45066" name="Oval 10"/>
            <p:cNvSpPr>
              <a:spLocks noChangeAspect="1" noChangeArrowheads="1"/>
            </p:cNvSpPr>
            <p:nvPr/>
          </p:nvSpPr>
          <p:spPr bwMode="auto">
            <a:xfrm>
              <a:off x="8527" y="2008"/>
              <a:ext cx="106" cy="118"/>
            </a:xfrm>
            <a:prstGeom prst="ellipse">
              <a:avLst/>
            </a:prstGeom>
            <a:solidFill>
              <a:srgbClr val="FFFF00"/>
            </a:solidFill>
            <a:ln w="9525">
              <a:solidFill>
                <a:srgbClr val="000000"/>
              </a:solidFill>
              <a:round/>
              <a:headEnd/>
              <a:tailEnd/>
            </a:ln>
            <a:effectLst/>
          </p:spPr>
          <p:txBody>
            <a:bodyPr/>
            <a:lstStyle/>
            <a:p>
              <a:pPr>
                <a:defRPr/>
              </a:pPr>
              <a:endParaRPr lang="de-DE" sz="2400"/>
            </a:p>
          </p:txBody>
        </p:sp>
        <p:sp>
          <p:nvSpPr>
            <p:cNvPr id="45067" name="Rectangle 11"/>
            <p:cNvSpPr>
              <a:spLocks noChangeAspect="1" noChangeArrowheads="1"/>
            </p:cNvSpPr>
            <p:nvPr/>
          </p:nvSpPr>
          <p:spPr bwMode="auto">
            <a:xfrm>
              <a:off x="8510" y="2156"/>
              <a:ext cx="140" cy="245"/>
            </a:xfrm>
            <a:prstGeom prst="rect">
              <a:avLst/>
            </a:prstGeom>
            <a:solidFill>
              <a:srgbClr val="FFFF00"/>
            </a:solidFill>
            <a:ln w="9525">
              <a:solidFill>
                <a:srgbClr val="000000"/>
              </a:solidFill>
              <a:miter lim="800000"/>
              <a:headEnd/>
              <a:tailEnd/>
            </a:ln>
          </p:spPr>
          <p:txBody>
            <a:bodyPr/>
            <a:lstStyle/>
            <a:p>
              <a:pPr>
                <a:defRPr/>
              </a:pPr>
              <a:endParaRPr lang="de-DE" sz="2400"/>
            </a:p>
          </p:txBody>
        </p:sp>
        <p:sp>
          <p:nvSpPr>
            <p:cNvPr id="45068" name="Oval 12"/>
            <p:cNvSpPr>
              <a:spLocks noChangeAspect="1" noChangeArrowheads="1"/>
            </p:cNvSpPr>
            <p:nvPr/>
          </p:nvSpPr>
          <p:spPr bwMode="auto">
            <a:xfrm>
              <a:off x="8772" y="2118"/>
              <a:ext cx="106" cy="114"/>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45069" name="Rectangle 13"/>
            <p:cNvSpPr>
              <a:spLocks noChangeAspect="1" noChangeArrowheads="1"/>
            </p:cNvSpPr>
            <p:nvPr/>
          </p:nvSpPr>
          <p:spPr bwMode="auto">
            <a:xfrm>
              <a:off x="8755" y="2262"/>
              <a:ext cx="140" cy="245"/>
            </a:xfrm>
            <a:prstGeom prst="rect">
              <a:avLst/>
            </a:prstGeom>
            <a:solidFill>
              <a:srgbClr val="FF0000"/>
            </a:solidFill>
            <a:ln w="9525">
              <a:solidFill>
                <a:srgbClr val="000000"/>
              </a:solidFill>
              <a:miter lim="800000"/>
              <a:headEnd/>
              <a:tailEnd/>
            </a:ln>
          </p:spPr>
          <p:txBody>
            <a:bodyPr/>
            <a:lstStyle/>
            <a:p>
              <a:pPr>
                <a:defRPr/>
              </a:pPr>
              <a:endParaRPr lang="de-DE" sz="2400"/>
            </a:p>
          </p:txBody>
        </p:sp>
        <p:sp>
          <p:nvSpPr>
            <p:cNvPr id="45070" name="Oval 14"/>
            <p:cNvSpPr>
              <a:spLocks noChangeAspect="1" noChangeArrowheads="1"/>
            </p:cNvSpPr>
            <p:nvPr/>
          </p:nvSpPr>
          <p:spPr bwMode="auto">
            <a:xfrm>
              <a:off x="8315" y="2055"/>
              <a:ext cx="106" cy="114"/>
            </a:xfrm>
            <a:prstGeom prst="ellipse">
              <a:avLst/>
            </a:prstGeom>
            <a:solidFill>
              <a:srgbClr val="00FF00"/>
            </a:solidFill>
            <a:ln w="9525">
              <a:solidFill>
                <a:srgbClr val="000000"/>
              </a:solidFill>
              <a:round/>
              <a:headEnd/>
              <a:tailEnd/>
            </a:ln>
            <a:effectLst/>
          </p:spPr>
          <p:txBody>
            <a:bodyPr/>
            <a:lstStyle/>
            <a:p>
              <a:pPr>
                <a:defRPr/>
              </a:pPr>
              <a:endParaRPr lang="de-DE" sz="2400"/>
            </a:p>
          </p:txBody>
        </p:sp>
        <p:sp>
          <p:nvSpPr>
            <p:cNvPr id="45071" name="Rectangle 15"/>
            <p:cNvSpPr>
              <a:spLocks noChangeAspect="1" noChangeArrowheads="1"/>
            </p:cNvSpPr>
            <p:nvPr/>
          </p:nvSpPr>
          <p:spPr bwMode="auto">
            <a:xfrm>
              <a:off x="8298" y="2199"/>
              <a:ext cx="140" cy="245"/>
            </a:xfrm>
            <a:prstGeom prst="rect">
              <a:avLst/>
            </a:prstGeom>
            <a:solidFill>
              <a:srgbClr val="00FF00"/>
            </a:solidFill>
            <a:ln w="9525">
              <a:solidFill>
                <a:srgbClr val="000000"/>
              </a:solidFill>
              <a:miter lim="800000"/>
              <a:headEnd/>
              <a:tailEnd/>
            </a:ln>
          </p:spPr>
          <p:txBody>
            <a:bodyPr/>
            <a:lstStyle/>
            <a:p>
              <a:pPr>
                <a:defRPr/>
              </a:pPr>
              <a:endParaRPr lang="de-DE" sz="2400"/>
            </a:p>
          </p:txBody>
        </p:sp>
        <p:sp>
          <p:nvSpPr>
            <p:cNvPr id="45072" name="Oval 16"/>
            <p:cNvSpPr>
              <a:spLocks noChangeAspect="1" noChangeArrowheads="1"/>
            </p:cNvSpPr>
            <p:nvPr/>
          </p:nvSpPr>
          <p:spPr bwMode="auto">
            <a:xfrm>
              <a:off x="8239" y="2114"/>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45073" name="Rectangle 17"/>
            <p:cNvSpPr>
              <a:spLocks noChangeAspect="1" noChangeArrowheads="1"/>
            </p:cNvSpPr>
            <p:nvPr/>
          </p:nvSpPr>
          <p:spPr bwMode="auto">
            <a:xfrm>
              <a:off x="8218" y="2258"/>
              <a:ext cx="140" cy="245"/>
            </a:xfrm>
            <a:prstGeom prst="rect">
              <a:avLst/>
            </a:prstGeom>
            <a:solidFill>
              <a:srgbClr val="0000FF"/>
            </a:solidFill>
            <a:ln w="9525">
              <a:solidFill>
                <a:srgbClr val="000000"/>
              </a:solidFill>
              <a:miter lim="800000"/>
              <a:headEnd/>
              <a:tailEnd/>
            </a:ln>
          </p:spPr>
          <p:txBody>
            <a:bodyPr/>
            <a:lstStyle/>
            <a:p>
              <a:pPr>
                <a:defRPr/>
              </a:pPr>
              <a:endParaRPr lang="de-DE" sz="2400"/>
            </a:p>
          </p:txBody>
        </p:sp>
        <p:grpSp>
          <p:nvGrpSpPr>
            <p:cNvPr id="164881" name="Group 18"/>
            <p:cNvGrpSpPr>
              <a:grpSpLocks noChangeAspect="1"/>
            </p:cNvGrpSpPr>
            <p:nvPr/>
          </p:nvGrpSpPr>
          <p:grpSpPr bwMode="auto">
            <a:xfrm>
              <a:off x="7928" y="2493"/>
              <a:ext cx="141" cy="504"/>
              <a:chOff x="1595" y="3161"/>
              <a:chExt cx="439" cy="1567"/>
            </a:xfrm>
          </p:grpSpPr>
          <p:sp>
            <p:nvSpPr>
              <p:cNvPr id="45075" name="Oval 19"/>
              <p:cNvSpPr>
                <a:spLocks noChangeAspect="1" noChangeArrowheads="1"/>
              </p:cNvSpPr>
              <p:nvPr/>
            </p:nvSpPr>
            <p:spPr bwMode="auto">
              <a:xfrm>
                <a:off x="1654" y="3165"/>
                <a:ext cx="329" cy="355"/>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45076" name="Rectangle 20"/>
              <p:cNvSpPr>
                <a:spLocks noChangeAspect="1" noChangeArrowheads="1"/>
              </p:cNvSpPr>
              <p:nvPr/>
            </p:nvSpPr>
            <p:spPr bwMode="auto">
              <a:xfrm>
                <a:off x="1602" y="3638"/>
                <a:ext cx="435" cy="1091"/>
              </a:xfrm>
              <a:prstGeom prst="rect">
                <a:avLst/>
              </a:prstGeom>
              <a:solidFill>
                <a:srgbClr val="FF0000"/>
              </a:solidFill>
              <a:ln w="9525">
                <a:solidFill>
                  <a:srgbClr val="000000"/>
                </a:solidFill>
                <a:miter lim="800000"/>
                <a:headEnd/>
                <a:tailEnd/>
              </a:ln>
            </p:spPr>
            <p:txBody>
              <a:bodyPr/>
              <a:lstStyle/>
              <a:p>
                <a:pPr>
                  <a:defRPr/>
                </a:pPr>
                <a:endParaRPr lang="de-DE" sz="2400"/>
              </a:p>
            </p:txBody>
          </p:sp>
        </p:grpSp>
      </p:grpSp>
      <p:pic>
        <p:nvPicPr>
          <p:cNvPr id="164884" name="Picture 21" descr="compman_k"/>
          <p:cNvPicPr>
            <a:picLocks noChangeAspect="1" noChangeArrowheads="1"/>
          </p:cNvPicPr>
          <p:nvPr userDrawn="1"/>
        </p:nvPicPr>
        <p:blipFill>
          <a:blip r:embed="rId2" cstate="print"/>
          <a:srcRect/>
          <a:stretch>
            <a:fillRect/>
          </a:stretch>
        </p:blipFill>
        <p:spPr bwMode="auto">
          <a:xfrm>
            <a:off x="247650" y="6381750"/>
            <a:ext cx="1011238" cy="360363"/>
          </a:xfrm>
          <a:prstGeom prst="rect">
            <a:avLst/>
          </a:prstGeom>
          <a:noFill/>
          <a:ln w="9525">
            <a:noFill/>
            <a:miter lim="800000"/>
            <a:headEnd/>
            <a:tailEnd/>
          </a:ln>
        </p:spPr>
      </p:pic>
      <p:sp>
        <p:nvSpPr>
          <p:cNvPr id="22" name="Fußzeilenplatzhalter 21"/>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grpSp>
        <p:nvGrpSpPr>
          <p:cNvPr id="4" name="Group 5"/>
          <p:cNvGrpSpPr>
            <a:grpSpLocks noChangeAspect="1"/>
          </p:cNvGrpSpPr>
          <p:nvPr userDrawn="1"/>
        </p:nvGrpSpPr>
        <p:grpSpPr bwMode="auto">
          <a:xfrm>
            <a:off x="8172450" y="6357938"/>
            <a:ext cx="576263" cy="400050"/>
            <a:chOff x="7727" y="1983"/>
            <a:chExt cx="1536" cy="1065"/>
          </a:xfrm>
        </p:grpSpPr>
        <p:sp>
          <p:nvSpPr>
            <p:cNvPr id="5" name="Arc 6"/>
            <p:cNvSpPr>
              <a:spLocks noChangeAspect="1"/>
            </p:cNvSpPr>
            <p:nvPr/>
          </p:nvSpPr>
          <p:spPr bwMode="auto">
            <a:xfrm flipV="1">
              <a:off x="7727" y="2169"/>
              <a:ext cx="1536" cy="444"/>
            </a:xfrm>
            <a:custGeom>
              <a:avLst/>
              <a:gdLst>
                <a:gd name="G0" fmla="+- 20876 0 0"/>
                <a:gd name="G1" fmla="+- 6768 0 0"/>
                <a:gd name="G2" fmla="+- 21600 0 0"/>
                <a:gd name="T0" fmla="*/ 41388 w 42476"/>
                <a:gd name="T1" fmla="*/ 0 h 28368"/>
                <a:gd name="T2" fmla="*/ 0 w 42476"/>
                <a:gd name="T3" fmla="*/ 12312 h 28368"/>
                <a:gd name="T4" fmla="*/ 20876 w 42476"/>
                <a:gd name="T5" fmla="*/ 6768 h 28368"/>
              </a:gdLst>
              <a:ahLst/>
              <a:cxnLst>
                <a:cxn ang="0">
                  <a:pos x="T0" y="T1"/>
                </a:cxn>
                <a:cxn ang="0">
                  <a:pos x="T2" y="T3"/>
                </a:cxn>
                <a:cxn ang="0">
                  <a:pos x="T4" y="T5"/>
                </a:cxn>
              </a:cxnLst>
              <a:rect l="0" t="0" r="r" b="b"/>
              <a:pathLst>
                <a:path w="42476" h="28368" fill="none" extrusionOk="0">
                  <a:moveTo>
                    <a:pt x="41388" y="-1"/>
                  </a:moveTo>
                  <a:cubicBezTo>
                    <a:pt x="42108" y="2183"/>
                    <a:pt x="42476" y="4468"/>
                    <a:pt x="42476" y="6768"/>
                  </a:cubicBezTo>
                  <a:cubicBezTo>
                    <a:pt x="42476" y="18697"/>
                    <a:pt x="32805" y="28368"/>
                    <a:pt x="20876" y="28368"/>
                  </a:cubicBezTo>
                  <a:cubicBezTo>
                    <a:pt x="11081" y="28368"/>
                    <a:pt x="2513" y="21778"/>
                    <a:pt x="-1" y="12312"/>
                  </a:cubicBezTo>
                </a:path>
                <a:path w="42476" h="28368" stroke="0" extrusionOk="0">
                  <a:moveTo>
                    <a:pt x="41388" y="-1"/>
                  </a:moveTo>
                  <a:cubicBezTo>
                    <a:pt x="42108" y="2183"/>
                    <a:pt x="42476" y="4468"/>
                    <a:pt x="42476" y="6768"/>
                  </a:cubicBezTo>
                  <a:cubicBezTo>
                    <a:pt x="42476" y="18697"/>
                    <a:pt x="32805" y="28368"/>
                    <a:pt x="20876" y="28368"/>
                  </a:cubicBezTo>
                  <a:cubicBezTo>
                    <a:pt x="11081" y="28368"/>
                    <a:pt x="2513" y="21778"/>
                    <a:pt x="-1" y="12312"/>
                  </a:cubicBezTo>
                  <a:lnTo>
                    <a:pt x="20876" y="6768"/>
                  </a:lnTo>
                  <a:close/>
                </a:path>
              </a:pathLst>
            </a:custGeom>
            <a:noFill/>
            <a:ln w="38100">
              <a:solidFill>
                <a:srgbClr val="808080"/>
              </a:solidFill>
              <a:round/>
              <a:headEnd/>
              <a:tailEnd type="stealth" w="med" len="med"/>
            </a:ln>
          </p:spPr>
          <p:txBody>
            <a:bodyPr/>
            <a:lstStyle/>
            <a:p>
              <a:pPr>
                <a:defRPr/>
              </a:pPr>
              <a:endParaRPr lang="de-DE" sz="2400"/>
            </a:p>
          </p:txBody>
        </p:sp>
        <p:sp>
          <p:nvSpPr>
            <p:cNvPr id="6" name="WordArt 7"/>
            <p:cNvSpPr>
              <a:spLocks noChangeAspect="1" noChangeArrowheads="1" noChangeShapeType="1" noTextEdit="1"/>
            </p:cNvSpPr>
            <p:nvPr/>
          </p:nvSpPr>
          <p:spPr bwMode="auto">
            <a:xfrm>
              <a:off x="7736" y="2427"/>
              <a:ext cx="1457" cy="621"/>
            </a:xfrm>
            <a:prstGeom prst="rect">
              <a:avLst/>
            </a:prstGeom>
          </p:spPr>
          <p:txBody>
            <a:bodyPr wrap="none" fromWordArt="1">
              <a:prstTxWarp prst="textCanDown">
                <a:avLst>
                  <a:gd name="adj" fmla="val 33333"/>
                </a:avLst>
              </a:prstTxWarp>
            </a:bodyPr>
            <a:lstStyle/>
            <a:p>
              <a:r>
                <a:rPr lang="de-DE" sz="3600" kern="10" spc="720">
                  <a:ln w="9525">
                    <a:solidFill>
                      <a:srgbClr val="000000"/>
                    </a:solidFill>
                    <a:round/>
                    <a:headEnd/>
                    <a:tailEnd/>
                  </a:ln>
                  <a:solidFill>
                    <a:srgbClr val="C0C0C0"/>
                  </a:solidFill>
                  <a:latin typeface="Arial Black"/>
                </a:rPr>
                <a:t>D  daktik</a:t>
              </a:r>
            </a:p>
          </p:txBody>
        </p:sp>
        <p:sp>
          <p:nvSpPr>
            <p:cNvPr id="7" name="Oval 8"/>
            <p:cNvSpPr>
              <a:spLocks noChangeAspect="1" noChangeArrowheads="1"/>
            </p:cNvSpPr>
            <p:nvPr/>
          </p:nvSpPr>
          <p:spPr bwMode="auto">
            <a:xfrm>
              <a:off x="8658" y="1983"/>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8" name="Rectangle 9"/>
            <p:cNvSpPr>
              <a:spLocks noChangeAspect="1" noChangeArrowheads="1"/>
            </p:cNvSpPr>
            <p:nvPr/>
          </p:nvSpPr>
          <p:spPr bwMode="auto">
            <a:xfrm>
              <a:off x="8641" y="2127"/>
              <a:ext cx="135" cy="249"/>
            </a:xfrm>
            <a:prstGeom prst="rect">
              <a:avLst/>
            </a:prstGeom>
            <a:solidFill>
              <a:srgbClr val="0000FF"/>
            </a:solidFill>
            <a:ln w="9525">
              <a:solidFill>
                <a:srgbClr val="000000"/>
              </a:solidFill>
              <a:miter lim="800000"/>
              <a:headEnd/>
              <a:tailEnd/>
            </a:ln>
          </p:spPr>
          <p:txBody>
            <a:bodyPr/>
            <a:lstStyle/>
            <a:p>
              <a:pPr>
                <a:defRPr/>
              </a:pPr>
              <a:endParaRPr lang="de-DE" sz="2400"/>
            </a:p>
          </p:txBody>
        </p:sp>
        <p:sp>
          <p:nvSpPr>
            <p:cNvPr id="9" name="Oval 10"/>
            <p:cNvSpPr>
              <a:spLocks noChangeAspect="1" noChangeArrowheads="1"/>
            </p:cNvSpPr>
            <p:nvPr/>
          </p:nvSpPr>
          <p:spPr bwMode="auto">
            <a:xfrm>
              <a:off x="8527" y="2008"/>
              <a:ext cx="106" cy="118"/>
            </a:xfrm>
            <a:prstGeom prst="ellipse">
              <a:avLst/>
            </a:prstGeom>
            <a:solidFill>
              <a:srgbClr val="FFFF00"/>
            </a:solidFill>
            <a:ln w="9525">
              <a:solidFill>
                <a:srgbClr val="000000"/>
              </a:solidFill>
              <a:round/>
              <a:headEnd/>
              <a:tailEnd/>
            </a:ln>
            <a:effectLst/>
          </p:spPr>
          <p:txBody>
            <a:bodyPr/>
            <a:lstStyle/>
            <a:p>
              <a:pPr>
                <a:defRPr/>
              </a:pPr>
              <a:endParaRPr lang="de-DE" sz="2400"/>
            </a:p>
          </p:txBody>
        </p:sp>
        <p:sp>
          <p:nvSpPr>
            <p:cNvPr id="10" name="Rectangle 11"/>
            <p:cNvSpPr>
              <a:spLocks noChangeAspect="1" noChangeArrowheads="1"/>
            </p:cNvSpPr>
            <p:nvPr/>
          </p:nvSpPr>
          <p:spPr bwMode="auto">
            <a:xfrm>
              <a:off x="8510" y="2156"/>
              <a:ext cx="140" cy="245"/>
            </a:xfrm>
            <a:prstGeom prst="rect">
              <a:avLst/>
            </a:prstGeom>
            <a:solidFill>
              <a:srgbClr val="FFFF00"/>
            </a:solidFill>
            <a:ln w="9525">
              <a:solidFill>
                <a:srgbClr val="000000"/>
              </a:solidFill>
              <a:miter lim="800000"/>
              <a:headEnd/>
              <a:tailEnd/>
            </a:ln>
          </p:spPr>
          <p:txBody>
            <a:bodyPr/>
            <a:lstStyle/>
            <a:p>
              <a:pPr>
                <a:defRPr/>
              </a:pPr>
              <a:endParaRPr lang="de-DE" sz="2400"/>
            </a:p>
          </p:txBody>
        </p:sp>
        <p:sp>
          <p:nvSpPr>
            <p:cNvPr id="11" name="Oval 12"/>
            <p:cNvSpPr>
              <a:spLocks noChangeAspect="1" noChangeArrowheads="1"/>
            </p:cNvSpPr>
            <p:nvPr/>
          </p:nvSpPr>
          <p:spPr bwMode="auto">
            <a:xfrm>
              <a:off x="8772" y="2118"/>
              <a:ext cx="106" cy="114"/>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12" name="Rectangle 13"/>
            <p:cNvSpPr>
              <a:spLocks noChangeAspect="1" noChangeArrowheads="1"/>
            </p:cNvSpPr>
            <p:nvPr/>
          </p:nvSpPr>
          <p:spPr bwMode="auto">
            <a:xfrm>
              <a:off x="8755" y="2262"/>
              <a:ext cx="140" cy="245"/>
            </a:xfrm>
            <a:prstGeom prst="rect">
              <a:avLst/>
            </a:prstGeom>
            <a:solidFill>
              <a:srgbClr val="FF0000"/>
            </a:solidFill>
            <a:ln w="9525">
              <a:solidFill>
                <a:srgbClr val="000000"/>
              </a:solidFill>
              <a:miter lim="800000"/>
              <a:headEnd/>
              <a:tailEnd/>
            </a:ln>
          </p:spPr>
          <p:txBody>
            <a:bodyPr/>
            <a:lstStyle/>
            <a:p>
              <a:pPr>
                <a:defRPr/>
              </a:pPr>
              <a:endParaRPr lang="de-DE" sz="2400"/>
            </a:p>
          </p:txBody>
        </p:sp>
        <p:sp>
          <p:nvSpPr>
            <p:cNvPr id="13" name="Oval 14"/>
            <p:cNvSpPr>
              <a:spLocks noChangeAspect="1" noChangeArrowheads="1"/>
            </p:cNvSpPr>
            <p:nvPr/>
          </p:nvSpPr>
          <p:spPr bwMode="auto">
            <a:xfrm>
              <a:off x="8315" y="2055"/>
              <a:ext cx="106" cy="114"/>
            </a:xfrm>
            <a:prstGeom prst="ellipse">
              <a:avLst/>
            </a:prstGeom>
            <a:solidFill>
              <a:srgbClr val="00FF00"/>
            </a:solidFill>
            <a:ln w="9525">
              <a:solidFill>
                <a:srgbClr val="000000"/>
              </a:solidFill>
              <a:round/>
              <a:headEnd/>
              <a:tailEnd/>
            </a:ln>
            <a:effectLst/>
          </p:spPr>
          <p:txBody>
            <a:bodyPr/>
            <a:lstStyle/>
            <a:p>
              <a:pPr>
                <a:defRPr/>
              </a:pPr>
              <a:endParaRPr lang="de-DE" sz="2400"/>
            </a:p>
          </p:txBody>
        </p:sp>
        <p:sp>
          <p:nvSpPr>
            <p:cNvPr id="14" name="Rectangle 15"/>
            <p:cNvSpPr>
              <a:spLocks noChangeAspect="1" noChangeArrowheads="1"/>
            </p:cNvSpPr>
            <p:nvPr/>
          </p:nvSpPr>
          <p:spPr bwMode="auto">
            <a:xfrm>
              <a:off x="8298" y="2199"/>
              <a:ext cx="140" cy="245"/>
            </a:xfrm>
            <a:prstGeom prst="rect">
              <a:avLst/>
            </a:prstGeom>
            <a:solidFill>
              <a:srgbClr val="00FF00"/>
            </a:solidFill>
            <a:ln w="9525">
              <a:solidFill>
                <a:srgbClr val="000000"/>
              </a:solidFill>
              <a:miter lim="800000"/>
              <a:headEnd/>
              <a:tailEnd/>
            </a:ln>
          </p:spPr>
          <p:txBody>
            <a:bodyPr/>
            <a:lstStyle/>
            <a:p>
              <a:pPr>
                <a:defRPr/>
              </a:pPr>
              <a:endParaRPr lang="de-DE" sz="2400"/>
            </a:p>
          </p:txBody>
        </p:sp>
        <p:sp>
          <p:nvSpPr>
            <p:cNvPr id="15" name="Oval 16"/>
            <p:cNvSpPr>
              <a:spLocks noChangeAspect="1" noChangeArrowheads="1"/>
            </p:cNvSpPr>
            <p:nvPr/>
          </p:nvSpPr>
          <p:spPr bwMode="auto">
            <a:xfrm>
              <a:off x="8239" y="2114"/>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16" name="Rectangle 17"/>
            <p:cNvSpPr>
              <a:spLocks noChangeAspect="1" noChangeArrowheads="1"/>
            </p:cNvSpPr>
            <p:nvPr/>
          </p:nvSpPr>
          <p:spPr bwMode="auto">
            <a:xfrm>
              <a:off x="8218" y="2258"/>
              <a:ext cx="140" cy="245"/>
            </a:xfrm>
            <a:prstGeom prst="rect">
              <a:avLst/>
            </a:prstGeom>
            <a:solidFill>
              <a:srgbClr val="0000FF"/>
            </a:solidFill>
            <a:ln w="9525">
              <a:solidFill>
                <a:srgbClr val="000000"/>
              </a:solidFill>
              <a:miter lim="800000"/>
              <a:headEnd/>
              <a:tailEnd/>
            </a:ln>
          </p:spPr>
          <p:txBody>
            <a:bodyPr/>
            <a:lstStyle/>
            <a:p>
              <a:pPr>
                <a:defRPr/>
              </a:pPr>
              <a:endParaRPr lang="de-DE" sz="2400"/>
            </a:p>
          </p:txBody>
        </p:sp>
        <p:grpSp>
          <p:nvGrpSpPr>
            <p:cNvPr id="17" name="Group 18"/>
            <p:cNvGrpSpPr>
              <a:grpSpLocks noChangeAspect="1"/>
            </p:cNvGrpSpPr>
            <p:nvPr/>
          </p:nvGrpSpPr>
          <p:grpSpPr bwMode="auto">
            <a:xfrm>
              <a:off x="7928" y="2493"/>
              <a:ext cx="141" cy="504"/>
              <a:chOff x="1595" y="3161"/>
              <a:chExt cx="439" cy="1567"/>
            </a:xfrm>
          </p:grpSpPr>
          <p:sp>
            <p:nvSpPr>
              <p:cNvPr id="18" name="Oval 19"/>
              <p:cNvSpPr>
                <a:spLocks noChangeAspect="1" noChangeArrowheads="1"/>
              </p:cNvSpPr>
              <p:nvPr/>
            </p:nvSpPr>
            <p:spPr bwMode="auto">
              <a:xfrm>
                <a:off x="1654" y="3165"/>
                <a:ext cx="329" cy="355"/>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19" name="Rectangle 20"/>
              <p:cNvSpPr>
                <a:spLocks noChangeAspect="1" noChangeArrowheads="1"/>
              </p:cNvSpPr>
              <p:nvPr/>
            </p:nvSpPr>
            <p:spPr bwMode="auto">
              <a:xfrm>
                <a:off x="1602" y="3638"/>
                <a:ext cx="435" cy="1091"/>
              </a:xfrm>
              <a:prstGeom prst="rect">
                <a:avLst/>
              </a:prstGeom>
              <a:solidFill>
                <a:srgbClr val="FF0000"/>
              </a:solidFill>
              <a:ln w="9525">
                <a:solidFill>
                  <a:srgbClr val="000000"/>
                </a:solidFill>
                <a:miter lim="800000"/>
                <a:headEnd/>
                <a:tailEnd/>
              </a:ln>
            </p:spPr>
            <p:txBody>
              <a:bodyPr/>
              <a:lstStyle/>
              <a:p>
                <a:pPr>
                  <a:defRPr/>
                </a:pPr>
                <a:endParaRPr lang="de-DE" sz="2400"/>
              </a:p>
            </p:txBody>
          </p:sp>
        </p:grpSp>
      </p:gr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1" name="Fußzeilenplatzhalter 5"/>
          <p:cNvSpPr>
            <a:spLocks noGrp="1"/>
          </p:cNvSpPr>
          <p:nvPr>
            <p:ph type="ftr" sz="quarter" idx="10"/>
          </p:nvPr>
        </p:nvSpPr>
        <p:spPr>
          <a:xfrm>
            <a:off x="1008743" y="6308725"/>
            <a:ext cx="7126514" cy="365125"/>
          </a:xfrm>
          <a:prstGeom prst="rect">
            <a:avLst/>
          </a:prstGeom>
        </p:spPr>
        <p:txBody>
          <a:bodyPr vert="horz" wrap="square" lIns="91440" tIns="45720" rIns="91440" bIns="45720" numCol="1" anchor="ctr" anchorCtr="0" compatLnSpc="1">
            <a:prstTxWarp prst="textNoShape">
              <a:avLst/>
            </a:prstTxWarp>
          </a:bodyPr>
          <a:lstStyle>
            <a:lvl1pPr>
              <a:defRPr/>
            </a:lvl1pPr>
          </a:lstStyle>
          <a:p>
            <a:r>
              <a:rPr lang="de-DE" dirty="0" smtClean="0"/>
              <a:t>AD W. Wagner, Didaktik Chemie; AD Dr. F.-J. </a:t>
            </a:r>
            <a:r>
              <a:rPr lang="de-DE" dirty="0" err="1" smtClean="0"/>
              <a:t>Scharfenberg</a:t>
            </a:r>
            <a:r>
              <a:rPr lang="de-DE" dirty="0" smtClean="0"/>
              <a:t>, Didaktik Biologie, Universität Bayreuth</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0" y="3175"/>
            <a:ext cx="9144000" cy="617538"/>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de-DE" dirty="0" smtClean="0"/>
          </a:p>
        </p:txBody>
      </p:sp>
      <p:sp>
        <p:nvSpPr>
          <p:cNvPr id="10243"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dirty="0" smtClean="0"/>
          </a:p>
        </p:txBody>
      </p:sp>
      <p:grpSp>
        <p:nvGrpSpPr>
          <p:cNvPr id="10244" name="Group 5"/>
          <p:cNvGrpSpPr>
            <a:grpSpLocks noChangeAspect="1"/>
          </p:cNvGrpSpPr>
          <p:nvPr userDrawn="1"/>
        </p:nvGrpSpPr>
        <p:grpSpPr bwMode="auto">
          <a:xfrm>
            <a:off x="8172450" y="6357938"/>
            <a:ext cx="576263" cy="400050"/>
            <a:chOff x="7727" y="1983"/>
            <a:chExt cx="1536" cy="1065"/>
          </a:xfrm>
        </p:grpSpPr>
        <p:sp>
          <p:nvSpPr>
            <p:cNvPr id="45062" name="Arc 6"/>
            <p:cNvSpPr>
              <a:spLocks noChangeAspect="1"/>
            </p:cNvSpPr>
            <p:nvPr/>
          </p:nvSpPr>
          <p:spPr bwMode="auto">
            <a:xfrm flipV="1">
              <a:off x="7727" y="2169"/>
              <a:ext cx="1536" cy="444"/>
            </a:xfrm>
            <a:custGeom>
              <a:avLst/>
              <a:gdLst>
                <a:gd name="G0" fmla="+- 20876 0 0"/>
                <a:gd name="G1" fmla="+- 6768 0 0"/>
                <a:gd name="G2" fmla="+- 21600 0 0"/>
                <a:gd name="T0" fmla="*/ 41388 w 42476"/>
                <a:gd name="T1" fmla="*/ 0 h 28368"/>
                <a:gd name="T2" fmla="*/ 0 w 42476"/>
                <a:gd name="T3" fmla="*/ 12312 h 28368"/>
                <a:gd name="T4" fmla="*/ 20876 w 42476"/>
                <a:gd name="T5" fmla="*/ 6768 h 28368"/>
              </a:gdLst>
              <a:ahLst/>
              <a:cxnLst>
                <a:cxn ang="0">
                  <a:pos x="T0" y="T1"/>
                </a:cxn>
                <a:cxn ang="0">
                  <a:pos x="T2" y="T3"/>
                </a:cxn>
                <a:cxn ang="0">
                  <a:pos x="T4" y="T5"/>
                </a:cxn>
              </a:cxnLst>
              <a:rect l="0" t="0" r="r" b="b"/>
              <a:pathLst>
                <a:path w="42476" h="28368" fill="none" extrusionOk="0">
                  <a:moveTo>
                    <a:pt x="41388" y="-1"/>
                  </a:moveTo>
                  <a:cubicBezTo>
                    <a:pt x="42108" y="2183"/>
                    <a:pt x="42476" y="4468"/>
                    <a:pt x="42476" y="6768"/>
                  </a:cubicBezTo>
                  <a:cubicBezTo>
                    <a:pt x="42476" y="18697"/>
                    <a:pt x="32805" y="28368"/>
                    <a:pt x="20876" y="28368"/>
                  </a:cubicBezTo>
                  <a:cubicBezTo>
                    <a:pt x="11081" y="28368"/>
                    <a:pt x="2513" y="21778"/>
                    <a:pt x="-1" y="12312"/>
                  </a:cubicBezTo>
                </a:path>
                <a:path w="42476" h="28368" stroke="0" extrusionOk="0">
                  <a:moveTo>
                    <a:pt x="41388" y="-1"/>
                  </a:moveTo>
                  <a:cubicBezTo>
                    <a:pt x="42108" y="2183"/>
                    <a:pt x="42476" y="4468"/>
                    <a:pt x="42476" y="6768"/>
                  </a:cubicBezTo>
                  <a:cubicBezTo>
                    <a:pt x="42476" y="18697"/>
                    <a:pt x="32805" y="28368"/>
                    <a:pt x="20876" y="28368"/>
                  </a:cubicBezTo>
                  <a:cubicBezTo>
                    <a:pt x="11081" y="28368"/>
                    <a:pt x="2513" y="21778"/>
                    <a:pt x="-1" y="12312"/>
                  </a:cubicBezTo>
                  <a:lnTo>
                    <a:pt x="20876" y="6768"/>
                  </a:lnTo>
                  <a:close/>
                </a:path>
              </a:pathLst>
            </a:custGeom>
            <a:noFill/>
            <a:ln w="38100">
              <a:solidFill>
                <a:srgbClr val="808080"/>
              </a:solidFill>
              <a:round/>
              <a:headEnd/>
              <a:tailEnd type="stealth" w="med" len="med"/>
            </a:ln>
          </p:spPr>
          <p:txBody>
            <a:bodyPr/>
            <a:lstStyle/>
            <a:p>
              <a:pPr>
                <a:defRPr/>
              </a:pPr>
              <a:endParaRPr lang="de-DE" sz="2400"/>
            </a:p>
          </p:txBody>
        </p:sp>
        <p:sp>
          <p:nvSpPr>
            <p:cNvPr id="10248" name="WordArt 7"/>
            <p:cNvSpPr>
              <a:spLocks noChangeAspect="1" noChangeArrowheads="1" noChangeShapeType="1" noTextEdit="1"/>
            </p:cNvSpPr>
            <p:nvPr/>
          </p:nvSpPr>
          <p:spPr bwMode="auto">
            <a:xfrm>
              <a:off x="7736" y="2427"/>
              <a:ext cx="1457" cy="621"/>
            </a:xfrm>
            <a:prstGeom prst="rect">
              <a:avLst/>
            </a:prstGeom>
          </p:spPr>
          <p:txBody>
            <a:bodyPr wrap="none" fromWordArt="1">
              <a:prstTxWarp prst="textCanDown">
                <a:avLst>
                  <a:gd name="adj" fmla="val 33333"/>
                </a:avLst>
              </a:prstTxWarp>
            </a:bodyPr>
            <a:lstStyle/>
            <a:p>
              <a:r>
                <a:rPr lang="de-DE" sz="3600" kern="10" spc="720">
                  <a:ln w="9525">
                    <a:solidFill>
                      <a:srgbClr val="000000"/>
                    </a:solidFill>
                    <a:round/>
                    <a:headEnd/>
                    <a:tailEnd/>
                  </a:ln>
                  <a:solidFill>
                    <a:srgbClr val="C0C0C0"/>
                  </a:solidFill>
                  <a:latin typeface="Arial Black"/>
                </a:rPr>
                <a:t>D  daktik</a:t>
              </a:r>
            </a:p>
          </p:txBody>
        </p:sp>
        <p:sp>
          <p:nvSpPr>
            <p:cNvPr id="45064" name="Oval 8"/>
            <p:cNvSpPr>
              <a:spLocks noChangeAspect="1" noChangeArrowheads="1"/>
            </p:cNvSpPr>
            <p:nvPr/>
          </p:nvSpPr>
          <p:spPr bwMode="auto">
            <a:xfrm>
              <a:off x="8658" y="1983"/>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45065" name="Rectangle 9"/>
            <p:cNvSpPr>
              <a:spLocks noChangeAspect="1" noChangeArrowheads="1"/>
            </p:cNvSpPr>
            <p:nvPr/>
          </p:nvSpPr>
          <p:spPr bwMode="auto">
            <a:xfrm>
              <a:off x="8641" y="2127"/>
              <a:ext cx="135" cy="249"/>
            </a:xfrm>
            <a:prstGeom prst="rect">
              <a:avLst/>
            </a:prstGeom>
            <a:solidFill>
              <a:srgbClr val="0000FF"/>
            </a:solidFill>
            <a:ln w="9525">
              <a:solidFill>
                <a:srgbClr val="000000"/>
              </a:solidFill>
              <a:miter lim="800000"/>
              <a:headEnd/>
              <a:tailEnd/>
            </a:ln>
          </p:spPr>
          <p:txBody>
            <a:bodyPr/>
            <a:lstStyle/>
            <a:p>
              <a:pPr>
                <a:defRPr/>
              </a:pPr>
              <a:endParaRPr lang="de-DE" sz="2400"/>
            </a:p>
          </p:txBody>
        </p:sp>
        <p:sp>
          <p:nvSpPr>
            <p:cNvPr id="45066" name="Oval 10"/>
            <p:cNvSpPr>
              <a:spLocks noChangeAspect="1" noChangeArrowheads="1"/>
            </p:cNvSpPr>
            <p:nvPr/>
          </p:nvSpPr>
          <p:spPr bwMode="auto">
            <a:xfrm>
              <a:off x="8527" y="2008"/>
              <a:ext cx="106" cy="118"/>
            </a:xfrm>
            <a:prstGeom prst="ellipse">
              <a:avLst/>
            </a:prstGeom>
            <a:solidFill>
              <a:srgbClr val="FFFF00"/>
            </a:solidFill>
            <a:ln w="9525">
              <a:solidFill>
                <a:srgbClr val="000000"/>
              </a:solidFill>
              <a:round/>
              <a:headEnd/>
              <a:tailEnd/>
            </a:ln>
            <a:effectLst/>
          </p:spPr>
          <p:txBody>
            <a:bodyPr/>
            <a:lstStyle/>
            <a:p>
              <a:pPr>
                <a:defRPr/>
              </a:pPr>
              <a:endParaRPr lang="de-DE" sz="2400"/>
            </a:p>
          </p:txBody>
        </p:sp>
        <p:sp>
          <p:nvSpPr>
            <p:cNvPr id="45067" name="Rectangle 11"/>
            <p:cNvSpPr>
              <a:spLocks noChangeAspect="1" noChangeArrowheads="1"/>
            </p:cNvSpPr>
            <p:nvPr/>
          </p:nvSpPr>
          <p:spPr bwMode="auto">
            <a:xfrm>
              <a:off x="8510" y="2156"/>
              <a:ext cx="140" cy="245"/>
            </a:xfrm>
            <a:prstGeom prst="rect">
              <a:avLst/>
            </a:prstGeom>
            <a:solidFill>
              <a:srgbClr val="FFFF00"/>
            </a:solidFill>
            <a:ln w="9525">
              <a:solidFill>
                <a:srgbClr val="000000"/>
              </a:solidFill>
              <a:miter lim="800000"/>
              <a:headEnd/>
              <a:tailEnd/>
            </a:ln>
          </p:spPr>
          <p:txBody>
            <a:bodyPr/>
            <a:lstStyle/>
            <a:p>
              <a:pPr>
                <a:defRPr/>
              </a:pPr>
              <a:endParaRPr lang="de-DE" sz="2400"/>
            </a:p>
          </p:txBody>
        </p:sp>
        <p:sp>
          <p:nvSpPr>
            <p:cNvPr id="45068" name="Oval 12"/>
            <p:cNvSpPr>
              <a:spLocks noChangeAspect="1" noChangeArrowheads="1"/>
            </p:cNvSpPr>
            <p:nvPr/>
          </p:nvSpPr>
          <p:spPr bwMode="auto">
            <a:xfrm>
              <a:off x="8772" y="2118"/>
              <a:ext cx="106" cy="114"/>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45069" name="Rectangle 13"/>
            <p:cNvSpPr>
              <a:spLocks noChangeAspect="1" noChangeArrowheads="1"/>
            </p:cNvSpPr>
            <p:nvPr/>
          </p:nvSpPr>
          <p:spPr bwMode="auto">
            <a:xfrm>
              <a:off x="8755" y="2262"/>
              <a:ext cx="140" cy="245"/>
            </a:xfrm>
            <a:prstGeom prst="rect">
              <a:avLst/>
            </a:prstGeom>
            <a:solidFill>
              <a:srgbClr val="FF0000"/>
            </a:solidFill>
            <a:ln w="9525">
              <a:solidFill>
                <a:srgbClr val="000000"/>
              </a:solidFill>
              <a:miter lim="800000"/>
              <a:headEnd/>
              <a:tailEnd/>
            </a:ln>
          </p:spPr>
          <p:txBody>
            <a:bodyPr/>
            <a:lstStyle/>
            <a:p>
              <a:pPr>
                <a:defRPr/>
              </a:pPr>
              <a:endParaRPr lang="de-DE" sz="2400"/>
            </a:p>
          </p:txBody>
        </p:sp>
        <p:sp>
          <p:nvSpPr>
            <p:cNvPr id="45070" name="Oval 14"/>
            <p:cNvSpPr>
              <a:spLocks noChangeAspect="1" noChangeArrowheads="1"/>
            </p:cNvSpPr>
            <p:nvPr/>
          </p:nvSpPr>
          <p:spPr bwMode="auto">
            <a:xfrm>
              <a:off x="8315" y="2055"/>
              <a:ext cx="106" cy="114"/>
            </a:xfrm>
            <a:prstGeom prst="ellipse">
              <a:avLst/>
            </a:prstGeom>
            <a:solidFill>
              <a:srgbClr val="00FF00"/>
            </a:solidFill>
            <a:ln w="9525">
              <a:solidFill>
                <a:srgbClr val="000000"/>
              </a:solidFill>
              <a:round/>
              <a:headEnd/>
              <a:tailEnd/>
            </a:ln>
            <a:effectLst/>
          </p:spPr>
          <p:txBody>
            <a:bodyPr/>
            <a:lstStyle/>
            <a:p>
              <a:pPr>
                <a:defRPr/>
              </a:pPr>
              <a:endParaRPr lang="de-DE" sz="2400"/>
            </a:p>
          </p:txBody>
        </p:sp>
        <p:sp>
          <p:nvSpPr>
            <p:cNvPr id="45071" name="Rectangle 15"/>
            <p:cNvSpPr>
              <a:spLocks noChangeAspect="1" noChangeArrowheads="1"/>
            </p:cNvSpPr>
            <p:nvPr/>
          </p:nvSpPr>
          <p:spPr bwMode="auto">
            <a:xfrm>
              <a:off x="8298" y="2199"/>
              <a:ext cx="140" cy="245"/>
            </a:xfrm>
            <a:prstGeom prst="rect">
              <a:avLst/>
            </a:prstGeom>
            <a:solidFill>
              <a:srgbClr val="00FF00"/>
            </a:solidFill>
            <a:ln w="9525">
              <a:solidFill>
                <a:srgbClr val="000000"/>
              </a:solidFill>
              <a:miter lim="800000"/>
              <a:headEnd/>
              <a:tailEnd/>
            </a:ln>
          </p:spPr>
          <p:txBody>
            <a:bodyPr/>
            <a:lstStyle/>
            <a:p>
              <a:pPr>
                <a:defRPr/>
              </a:pPr>
              <a:endParaRPr lang="de-DE" sz="2400"/>
            </a:p>
          </p:txBody>
        </p:sp>
        <p:sp>
          <p:nvSpPr>
            <p:cNvPr id="45072" name="Oval 16"/>
            <p:cNvSpPr>
              <a:spLocks noChangeAspect="1" noChangeArrowheads="1"/>
            </p:cNvSpPr>
            <p:nvPr/>
          </p:nvSpPr>
          <p:spPr bwMode="auto">
            <a:xfrm>
              <a:off x="8239" y="2114"/>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45073" name="Rectangle 17"/>
            <p:cNvSpPr>
              <a:spLocks noChangeAspect="1" noChangeArrowheads="1"/>
            </p:cNvSpPr>
            <p:nvPr/>
          </p:nvSpPr>
          <p:spPr bwMode="auto">
            <a:xfrm>
              <a:off x="8218" y="2258"/>
              <a:ext cx="140" cy="245"/>
            </a:xfrm>
            <a:prstGeom prst="rect">
              <a:avLst/>
            </a:prstGeom>
            <a:solidFill>
              <a:srgbClr val="0000FF"/>
            </a:solidFill>
            <a:ln w="9525">
              <a:solidFill>
                <a:srgbClr val="000000"/>
              </a:solidFill>
              <a:miter lim="800000"/>
              <a:headEnd/>
              <a:tailEnd/>
            </a:ln>
          </p:spPr>
          <p:txBody>
            <a:bodyPr/>
            <a:lstStyle/>
            <a:p>
              <a:pPr>
                <a:defRPr/>
              </a:pPr>
              <a:endParaRPr lang="de-DE" sz="2400"/>
            </a:p>
          </p:txBody>
        </p:sp>
        <p:grpSp>
          <p:nvGrpSpPr>
            <p:cNvPr id="10259" name="Group 18"/>
            <p:cNvGrpSpPr>
              <a:grpSpLocks noChangeAspect="1"/>
            </p:cNvGrpSpPr>
            <p:nvPr/>
          </p:nvGrpSpPr>
          <p:grpSpPr bwMode="auto">
            <a:xfrm>
              <a:off x="7928" y="2493"/>
              <a:ext cx="141" cy="504"/>
              <a:chOff x="1595" y="3161"/>
              <a:chExt cx="439" cy="1567"/>
            </a:xfrm>
          </p:grpSpPr>
          <p:sp>
            <p:nvSpPr>
              <p:cNvPr id="45075" name="Oval 19"/>
              <p:cNvSpPr>
                <a:spLocks noChangeAspect="1" noChangeArrowheads="1"/>
              </p:cNvSpPr>
              <p:nvPr/>
            </p:nvSpPr>
            <p:spPr bwMode="auto">
              <a:xfrm>
                <a:off x="1654" y="3165"/>
                <a:ext cx="329" cy="355"/>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45076" name="Rectangle 20"/>
              <p:cNvSpPr>
                <a:spLocks noChangeAspect="1" noChangeArrowheads="1"/>
              </p:cNvSpPr>
              <p:nvPr/>
            </p:nvSpPr>
            <p:spPr bwMode="auto">
              <a:xfrm>
                <a:off x="1602" y="3638"/>
                <a:ext cx="435" cy="1091"/>
              </a:xfrm>
              <a:prstGeom prst="rect">
                <a:avLst/>
              </a:prstGeom>
              <a:solidFill>
                <a:srgbClr val="FF0000"/>
              </a:solidFill>
              <a:ln w="9525">
                <a:solidFill>
                  <a:srgbClr val="000000"/>
                </a:solidFill>
                <a:miter lim="800000"/>
                <a:headEnd/>
                <a:tailEnd/>
              </a:ln>
            </p:spPr>
            <p:txBody>
              <a:bodyPr/>
              <a:lstStyle/>
              <a:p>
                <a:pPr>
                  <a:defRPr/>
                </a:pPr>
                <a:endParaRPr lang="de-DE" sz="2400"/>
              </a:p>
            </p:txBody>
          </p:sp>
        </p:grpSp>
      </p:grpSp>
      <p:pic>
        <p:nvPicPr>
          <p:cNvPr id="10245" name="Picture 21" descr="compman_k"/>
          <p:cNvPicPr>
            <a:picLocks noChangeAspect="1" noChangeArrowheads="1"/>
          </p:cNvPicPr>
          <p:nvPr userDrawn="1"/>
        </p:nvPicPr>
        <p:blipFill>
          <a:blip r:embed="rId4" cstate="print"/>
          <a:srcRect/>
          <a:stretch>
            <a:fillRect/>
          </a:stretch>
        </p:blipFill>
        <p:spPr bwMode="auto">
          <a:xfrm>
            <a:off x="247650" y="6381750"/>
            <a:ext cx="1011238" cy="360363"/>
          </a:xfrm>
          <a:prstGeom prst="rect">
            <a:avLst/>
          </a:prstGeom>
          <a:noFill/>
          <a:ln w="9525">
            <a:noFill/>
            <a:miter lim="800000"/>
            <a:headEnd/>
            <a:tailEnd/>
          </a:ln>
        </p:spPr>
      </p:pic>
      <p:sp>
        <p:nvSpPr>
          <p:cNvPr id="22" name="Fußzeilenplatzhalter 21"/>
          <p:cNvSpPr>
            <a:spLocks noGrp="1"/>
          </p:cNvSpPr>
          <p:nvPr>
            <p:ph type="ftr" sz="quarter" idx="3"/>
          </p:nvPr>
        </p:nvSpPr>
        <p:spPr>
          <a:xfrm>
            <a:off x="1139371" y="6356350"/>
            <a:ext cx="686525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AD W. Wagner, Didaktik Chemie; AD Dr. F.-J. </a:t>
            </a:r>
            <a:r>
              <a:rPr lang="de-DE" dirty="0" err="1" smtClean="0"/>
              <a:t>Scharfenberg</a:t>
            </a:r>
            <a:r>
              <a:rPr lang="de-DE" dirty="0" smtClean="0"/>
              <a:t>, Didaktik Biologie, Universität Bayreuth</a:t>
            </a:r>
            <a:endParaRPr lang="de-DE" dirty="0"/>
          </a:p>
        </p:txBody>
      </p:sp>
    </p:spTree>
  </p:cSld>
  <p:clrMap bg1="lt1" tx1="dk1" bg2="lt2" tx2="dk2" accent1="accent1" accent2="accent2" accent3="accent3" accent4="accent4" accent5="accent5" accent6="accent6" hlink="hlink" folHlink="folHlink"/>
  <p:sldLayoutIdLst>
    <p:sldLayoutId id="2147483653" r:id="rId1"/>
    <p:sldLayoutId id="2147483665"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rgbClr val="800000"/>
          </a:solidFill>
          <a:latin typeface="Arial" charset="0"/>
        </a:defRPr>
      </a:lvl6pPr>
      <a:lvl7pPr marL="914400" algn="ctr" rtl="0" fontAlgn="base">
        <a:spcBef>
          <a:spcPct val="0"/>
        </a:spcBef>
        <a:spcAft>
          <a:spcPct val="0"/>
        </a:spcAft>
        <a:defRPr sz="3600" b="1">
          <a:solidFill>
            <a:srgbClr val="800000"/>
          </a:solidFill>
          <a:latin typeface="Arial" charset="0"/>
        </a:defRPr>
      </a:lvl7pPr>
      <a:lvl8pPr marL="1371600" algn="ctr" rtl="0" fontAlgn="base">
        <a:spcBef>
          <a:spcPct val="0"/>
        </a:spcBef>
        <a:spcAft>
          <a:spcPct val="0"/>
        </a:spcAft>
        <a:defRPr sz="3600" b="1">
          <a:solidFill>
            <a:srgbClr val="800000"/>
          </a:solidFill>
          <a:latin typeface="Arial" charset="0"/>
        </a:defRPr>
      </a:lvl8pPr>
      <a:lvl9pPr marL="1828800" algn="ctr" rtl="0" fontAlgn="base">
        <a:spcBef>
          <a:spcPct val="0"/>
        </a:spcBef>
        <a:spcAft>
          <a:spcPct val="0"/>
        </a:spcAft>
        <a:defRPr sz="3600" b="1">
          <a:solidFill>
            <a:srgbClr val="800000"/>
          </a:solidFill>
          <a:latin typeface="Arial" charset="0"/>
        </a:defRPr>
      </a:lvl9pPr>
    </p:titleStyle>
    <p:bodyStyle>
      <a:lvl1pPr marL="457200" indent="-457200" algn="l" rtl="0" eaLnBrk="0" fontAlgn="base" hangingPunct="0">
        <a:spcBef>
          <a:spcPct val="20000"/>
        </a:spcBef>
        <a:spcAft>
          <a:spcPct val="0"/>
        </a:spcAft>
        <a:buAutoNum type="arabicPeriod"/>
        <a:defRPr sz="24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rgbClr val="800000"/>
          </a:solidFill>
          <a:latin typeface="+mn-lt"/>
        </a:defRPr>
      </a:lvl2pPr>
      <a:lvl3pPr marL="1371600" indent="-457200" algn="l" rtl="0" eaLnBrk="0" fontAlgn="base" hangingPunct="0">
        <a:spcBef>
          <a:spcPct val="20000"/>
        </a:spcBef>
        <a:spcAft>
          <a:spcPct val="0"/>
        </a:spcAft>
        <a:buChar char="•"/>
        <a:defRPr sz="2400">
          <a:solidFill>
            <a:srgbClr val="800000"/>
          </a:solidFill>
          <a:latin typeface="+mn-lt"/>
        </a:defRPr>
      </a:lvl3pPr>
      <a:lvl4pPr marL="1752600" indent="-381000" algn="l" rtl="0" eaLnBrk="0" fontAlgn="base" hangingPunct="0">
        <a:spcBef>
          <a:spcPct val="20000"/>
        </a:spcBef>
        <a:spcAft>
          <a:spcPct val="0"/>
        </a:spcAft>
        <a:buChar char="–"/>
        <a:defRPr sz="2000">
          <a:solidFill>
            <a:srgbClr val="800000"/>
          </a:solidFill>
          <a:latin typeface="+mn-lt"/>
        </a:defRPr>
      </a:lvl4pPr>
      <a:lvl5pPr marL="2209800" indent="-381000" algn="l" rtl="0" eaLnBrk="0" fontAlgn="base" hangingPunct="0">
        <a:spcBef>
          <a:spcPct val="20000"/>
        </a:spcBef>
        <a:spcAft>
          <a:spcPct val="0"/>
        </a:spcAft>
        <a:buChar char="»"/>
        <a:defRPr sz="2000">
          <a:solidFill>
            <a:srgbClr val="800000"/>
          </a:solidFill>
          <a:latin typeface="+mn-lt"/>
        </a:defRPr>
      </a:lvl5pPr>
      <a:lvl6pPr marL="2667000" indent="-381000" algn="l" rtl="0" fontAlgn="base">
        <a:spcBef>
          <a:spcPct val="20000"/>
        </a:spcBef>
        <a:spcAft>
          <a:spcPct val="0"/>
        </a:spcAft>
        <a:buChar char="»"/>
        <a:defRPr sz="2000">
          <a:solidFill>
            <a:srgbClr val="800000"/>
          </a:solidFill>
          <a:latin typeface="+mn-lt"/>
        </a:defRPr>
      </a:lvl6pPr>
      <a:lvl7pPr marL="3124200" indent="-381000" algn="l" rtl="0" fontAlgn="base">
        <a:spcBef>
          <a:spcPct val="20000"/>
        </a:spcBef>
        <a:spcAft>
          <a:spcPct val="0"/>
        </a:spcAft>
        <a:buChar char="»"/>
        <a:defRPr sz="2000">
          <a:solidFill>
            <a:srgbClr val="800000"/>
          </a:solidFill>
          <a:latin typeface="+mn-lt"/>
        </a:defRPr>
      </a:lvl7pPr>
      <a:lvl8pPr marL="3581400" indent="-381000" algn="l" rtl="0" fontAlgn="base">
        <a:spcBef>
          <a:spcPct val="20000"/>
        </a:spcBef>
        <a:spcAft>
          <a:spcPct val="0"/>
        </a:spcAft>
        <a:buChar char="»"/>
        <a:defRPr sz="2000">
          <a:solidFill>
            <a:srgbClr val="800000"/>
          </a:solidFill>
          <a:latin typeface="+mn-lt"/>
        </a:defRPr>
      </a:lvl8pPr>
      <a:lvl9pPr marL="4038600" indent="-381000" algn="l" rtl="0" fontAlgn="base">
        <a:spcBef>
          <a:spcPct val="20000"/>
        </a:spcBef>
        <a:spcAft>
          <a:spcPct val="0"/>
        </a:spcAft>
        <a:buChar char="»"/>
        <a:defRPr sz="2000">
          <a:solidFill>
            <a:srgbClr val="8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nimation%20%20How%20Enzymes%20Work.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planet-schule.de/sf/php/mmewin.php?id=161" TargetMode="External"/><Relationship Id="rId5" Type="http://schemas.openxmlformats.org/officeDocument/2006/relationships/hyperlink" Target="http://www.planet-schule.de/sf/php/mmewin.php?id=118"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1027"/>
          <p:cNvSpPr>
            <a:spLocks noGrp="1" noChangeArrowheads="1"/>
          </p:cNvSpPr>
          <p:nvPr>
            <p:ph idx="4294967295"/>
          </p:nvPr>
        </p:nvSpPr>
        <p:spPr>
          <a:xfrm>
            <a:off x="250826" y="935038"/>
            <a:ext cx="8638198" cy="5373687"/>
          </a:xfrm>
        </p:spPr>
        <p:txBody>
          <a:bodyPr/>
          <a:lstStyle/>
          <a:p>
            <a:pPr eaLnBrk="1" hangingPunct="1">
              <a:buFontTx/>
              <a:buNone/>
            </a:pPr>
            <a:r>
              <a:rPr lang="de-DE" sz="2800" b="1" dirty="0" smtClean="0">
                <a:cs typeface="Times New Roman" pitchFamily="18" charset="0"/>
              </a:rPr>
              <a:t>Animation</a:t>
            </a:r>
          </a:p>
          <a:p>
            <a:pPr marL="720725" lvl="1" indent="-263525" eaLnBrk="1" hangingPunct="1">
              <a:buFontTx/>
              <a:buChar char="•"/>
            </a:pPr>
            <a:r>
              <a:rPr lang="en-US" sz="2000" dirty="0" smtClean="0">
                <a:solidFill>
                  <a:schemeClr val="tx1"/>
                </a:solidFill>
              </a:rPr>
              <a:t>„Animations - be they computer, film, video or other media-based - differ from static diagrams</a:t>
            </a:r>
            <a:br>
              <a:rPr lang="en-US" sz="2000" dirty="0" smtClean="0">
                <a:solidFill>
                  <a:schemeClr val="tx1"/>
                </a:solidFill>
              </a:rPr>
            </a:br>
            <a:r>
              <a:rPr lang="en-US" sz="2000" dirty="0" smtClean="0">
                <a:solidFill>
                  <a:schemeClr val="tx1"/>
                </a:solidFill>
              </a:rPr>
              <a:t>in presenting a series of rapidly changing static displays , giving the illusion of temporal and spatial movement” </a:t>
            </a:r>
            <a:r>
              <a:rPr lang="en-US" sz="1400" b="1" dirty="0" smtClean="0">
                <a:solidFill>
                  <a:schemeClr val="tx1"/>
                </a:solidFill>
              </a:rPr>
              <a:t>(</a:t>
            </a:r>
            <a:r>
              <a:rPr lang="en-US" sz="1400" b="1" dirty="0" err="1" smtClean="0">
                <a:solidFill>
                  <a:schemeClr val="tx1"/>
                </a:solidFill>
              </a:rPr>
              <a:t>Scaife</a:t>
            </a:r>
            <a:r>
              <a:rPr lang="en-US" sz="1400" b="1" dirty="0" smtClean="0">
                <a:solidFill>
                  <a:schemeClr val="tx1"/>
                </a:solidFill>
              </a:rPr>
              <a:t> &amp; Rogers, 1996, S. 196)</a:t>
            </a:r>
          </a:p>
          <a:p>
            <a:pPr marL="720725" lvl="1" indent="-263525" eaLnBrk="1" hangingPunct="1">
              <a:buFontTx/>
              <a:buChar char="•"/>
            </a:pPr>
            <a:r>
              <a:rPr lang="en-US" sz="2000" dirty="0" smtClean="0">
                <a:solidFill>
                  <a:schemeClr val="tx1"/>
                </a:solidFill>
              </a:rPr>
              <a:t>“Any application which generates a series of frames, so that each frame appears as an alteration of the previous one, and where the sequence of frames is determined either by the designer or the user” </a:t>
            </a:r>
            <a:r>
              <a:rPr lang="en-US" sz="1400" b="1" dirty="0" smtClean="0">
                <a:solidFill>
                  <a:schemeClr val="tx1"/>
                </a:solidFill>
              </a:rPr>
              <a:t>(</a:t>
            </a:r>
            <a:r>
              <a:rPr lang="en-US" sz="1400" b="1" dirty="0" err="1" smtClean="0">
                <a:solidFill>
                  <a:schemeClr val="tx1"/>
                </a:solidFill>
              </a:rPr>
              <a:t>Betrancourt</a:t>
            </a:r>
            <a:r>
              <a:rPr lang="en-US" sz="1400" b="1" dirty="0" smtClean="0">
                <a:solidFill>
                  <a:schemeClr val="tx1"/>
                </a:solidFill>
              </a:rPr>
              <a:t> &amp; </a:t>
            </a:r>
            <a:r>
              <a:rPr lang="en-US" sz="1400" b="1" dirty="0" err="1" smtClean="0">
                <a:solidFill>
                  <a:schemeClr val="tx1"/>
                </a:solidFill>
              </a:rPr>
              <a:t>Tversky</a:t>
            </a:r>
            <a:r>
              <a:rPr lang="en-US" sz="1400" b="1" dirty="0" smtClean="0">
                <a:solidFill>
                  <a:schemeClr val="tx1"/>
                </a:solidFill>
              </a:rPr>
              <a:t>, 2000, S. 313)</a:t>
            </a:r>
            <a:r>
              <a:rPr lang="de-DE" sz="2000" dirty="0" smtClean="0">
                <a:solidFill>
                  <a:schemeClr val="tx1"/>
                </a:solidFill>
              </a:rPr>
              <a:t> </a:t>
            </a:r>
            <a:endParaRPr lang="en-US" sz="2000" b="1" dirty="0" smtClean="0">
              <a:solidFill>
                <a:schemeClr val="tx1"/>
              </a:solidFill>
            </a:endParaRPr>
          </a:p>
          <a:p>
            <a:pPr marL="720725" lvl="1" indent="-263525" eaLnBrk="1" hangingPunct="1">
              <a:buFontTx/>
              <a:buChar char="•"/>
            </a:pPr>
            <a:r>
              <a:rPr lang="en-US" sz="2000" dirty="0" smtClean="0">
                <a:solidFill>
                  <a:schemeClr val="tx1"/>
                </a:solidFill>
              </a:rPr>
              <a:t>“Animation refers to a simulated motion picture</a:t>
            </a:r>
            <a:r>
              <a:rPr lang="en-US" sz="2000" i="1" dirty="0" smtClean="0">
                <a:solidFill>
                  <a:schemeClr val="tx1"/>
                </a:solidFill>
              </a:rPr>
              <a:t> </a:t>
            </a:r>
            <a:r>
              <a:rPr lang="en-US" sz="2000" dirty="0" smtClean="0">
                <a:solidFill>
                  <a:schemeClr val="tx1"/>
                </a:solidFill>
              </a:rPr>
              <a:t>depicting movement of drawn (or simulated) objects” </a:t>
            </a:r>
            <a:r>
              <a:rPr lang="en-US" sz="1400" b="1" dirty="0" smtClean="0">
                <a:solidFill>
                  <a:schemeClr val="tx1"/>
                </a:solidFill>
              </a:rPr>
              <a:t>(Mayer &amp; Moreno, 2002, S. 86)</a:t>
            </a:r>
            <a:endParaRPr lang="de-DE" sz="1400" b="1" dirty="0" smtClean="0">
              <a:solidFill>
                <a:schemeClr val="tx1"/>
              </a:solidFill>
            </a:endParaRPr>
          </a:p>
        </p:txBody>
      </p:sp>
      <p:sp>
        <p:nvSpPr>
          <p:cNvPr id="52226" name="Rectangle 1026"/>
          <p:cNvSpPr>
            <a:spLocks noGrp="1" noChangeArrowheads="1"/>
          </p:cNvSpPr>
          <p:nvPr>
            <p:ph type="title" idx="4294967295"/>
          </p:nvPr>
        </p:nvSpPr>
        <p:spPr/>
        <p:txBody>
          <a:bodyPr/>
          <a:lstStyle/>
          <a:p>
            <a:pPr eaLnBrk="1" hangingPunct="1"/>
            <a:r>
              <a:rPr lang="de-DE" sz="3200" dirty="0" smtClean="0"/>
              <a:t>9 Internet: Animationen und Simulationen</a:t>
            </a:r>
          </a:p>
        </p:txBody>
      </p:sp>
      <p:sp>
        <p:nvSpPr>
          <p:cNvPr id="52269" name="Rectangle 45"/>
          <p:cNvSpPr>
            <a:spLocks noChangeArrowheads="1"/>
          </p:cNvSpPr>
          <p:nvPr/>
        </p:nvSpPr>
        <p:spPr bwMode="auto">
          <a:xfrm>
            <a:off x="1039699" y="2124472"/>
            <a:ext cx="6389688" cy="268287"/>
          </a:xfrm>
          <a:prstGeom prst="rect">
            <a:avLst/>
          </a:prstGeom>
          <a:noFill/>
          <a:ln w="19050" algn="ctr">
            <a:solidFill>
              <a:srgbClr val="FF0000"/>
            </a:solidFill>
            <a:miter lim="800000"/>
            <a:headEnd/>
            <a:tailEnd/>
          </a:ln>
          <a:effectLst/>
        </p:spPr>
        <p:txBody>
          <a:bodyPr wrap="none" anchor="ctr"/>
          <a:lstStyle/>
          <a:p>
            <a:endParaRPr lang="de-DE"/>
          </a:p>
        </p:txBody>
      </p:sp>
      <p:sp>
        <p:nvSpPr>
          <p:cNvPr id="52272" name="Rectangle 48"/>
          <p:cNvSpPr>
            <a:spLocks noChangeArrowheads="1"/>
          </p:cNvSpPr>
          <p:nvPr/>
        </p:nvSpPr>
        <p:spPr bwMode="auto">
          <a:xfrm>
            <a:off x="1051666" y="2785860"/>
            <a:ext cx="5929426" cy="290512"/>
          </a:xfrm>
          <a:prstGeom prst="rect">
            <a:avLst/>
          </a:prstGeom>
          <a:noFill/>
          <a:ln w="19050" algn="ctr">
            <a:solidFill>
              <a:srgbClr val="FF0000"/>
            </a:solidFill>
            <a:miter lim="800000"/>
            <a:headEnd/>
            <a:tailEnd/>
          </a:ln>
          <a:effectLst/>
        </p:spPr>
        <p:txBody>
          <a:bodyPr wrap="none" anchor="ctr"/>
          <a:lstStyle/>
          <a:p>
            <a:endParaRPr lang="de-DE"/>
          </a:p>
        </p:txBody>
      </p:sp>
      <p:sp>
        <p:nvSpPr>
          <p:cNvPr id="52273" name="Rectangle 49"/>
          <p:cNvSpPr>
            <a:spLocks noChangeArrowheads="1"/>
          </p:cNvSpPr>
          <p:nvPr/>
        </p:nvSpPr>
        <p:spPr bwMode="auto">
          <a:xfrm>
            <a:off x="3524870" y="4085767"/>
            <a:ext cx="2843212" cy="233363"/>
          </a:xfrm>
          <a:prstGeom prst="rect">
            <a:avLst/>
          </a:prstGeom>
          <a:noFill/>
          <a:ln w="19050" algn="ctr">
            <a:solidFill>
              <a:srgbClr val="FF0000"/>
            </a:solidFill>
            <a:miter lim="800000"/>
            <a:headEnd/>
            <a:tailEnd/>
          </a:ln>
          <a:effectLst/>
        </p:spPr>
        <p:txBody>
          <a:bodyPr wrap="none" anchor="ctr"/>
          <a:lstStyle/>
          <a:p>
            <a:endParaRPr lang="de-DE"/>
          </a:p>
        </p:txBody>
      </p:sp>
      <p:sp>
        <p:nvSpPr>
          <p:cNvPr id="52274" name="Rectangle 50"/>
          <p:cNvSpPr>
            <a:spLocks noChangeArrowheads="1"/>
          </p:cNvSpPr>
          <p:nvPr/>
        </p:nvSpPr>
        <p:spPr bwMode="auto">
          <a:xfrm>
            <a:off x="1310054" y="4390567"/>
            <a:ext cx="3367454" cy="233363"/>
          </a:xfrm>
          <a:prstGeom prst="rect">
            <a:avLst/>
          </a:prstGeom>
          <a:noFill/>
          <a:ln w="19050" algn="ctr">
            <a:solidFill>
              <a:srgbClr val="FF0000"/>
            </a:solidFill>
            <a:miter lim="800000"/>
            <a:headEnd/>
            <a:tailEnd/>
          </a:ln>
          <a:effectLst/>
        </p:spPr>
        <p:txBody>
          <a:bodyPr wrap="none" anchor="ctr"/>
          <a:lstStyle/>
          <a:p>
            <a:endParaRPr lang="de-DE"/>
          </a:p>
        </p:txBody>
      </p:sp>
      <p:sp>
        <p:nvSpPr>
          <p:cNvPr id="9" name="Fußzeilenplatzhalter 8"/>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2269"/>
                                        </p:tgtEl>
                                        <p:attrNameLst>
                                          <p:attrName>style.visibility</p:attrName>
                                        </p:attrNameLst>
                                      </p:cBhvr>
                                      <p:to>
                                        <p:strVal val="visible"/>
                                      </p:to>
                                    </p:set>
                                    <p:animEffect transition="in" filter="wheel(1)">
                                      <p:cBhvr>
                                        <p:cTn id="19" dur="500"/>
                                        <p:tgtEl>
                                          <p:spTgt spid="5226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2272"/>
                                        </p:tgtEl>
                                        <p:attrNameLst>
                                          <p:attrName>style.visibility</p:attrName>
                                        </p:attrNameLst>
                                      </p:cBhvr>
                                      <p:to>
                                        <p:strVal val="visible"/>
                                      </p:to>
                                    </p:set>
                                    <p:animEffect transition="in" filter="wheel(1)">
                                      <p:cBhvr>
                                        <p:cTn id="24" dur="500"/>
                                        <p:tgtEl>
                                          <p:spTgt spid="5227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2273"/>
                                        </p:tgtEl>
                                        <p:attrNameLst>
                                          <p:attrName>style.visibility</p:attrName>
                                        </p:attrNameLst>
                                      </p:cBhvr>
                                      <p:to>
                                        <p:strVal val="visible"/>
                                      </p:to>
                                    </p:set>
                                    <p:animEffect transition="in" filter="wheel(1)">
                                      <p:cBhvr>
                                        <p:cTn id="29" dur="500"/>
                                        <p:tgtEl>
                                          <p:spTgt spid="5227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52274"/>
                                        </p:tgtEl>
                                        <p:attrNameLst>
                                          <p:attrName>style.visibility</p:attrName>
                                        </p:attrNameLst>
                                      </p:cBhvr>
                                      <p:to>
                                        <p:strVal val="visible"/>
                                      </p:to>
                                    </p:set>
                                    <p:animEffect transition="in" filter="wheel(1)">
                                      <p:cBhvr>
                                        <p:cTn id="32" dur="500"/>
                                        <p:tgtEl>
                                          <p:spTgt spid="52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9" grpId="0" animBg="1"/>
      <p:bldP spid="52272" grpId="0" animBg="1"/>
      <p:bldP spid="52273" grpId="0" animBg="1"/>
      <p:bldP spid="522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90E07F8-CA0D-45F4-9413-994F87A535EF}" type="slidenum">
              <a:rPr lang="de-DE" sz="1400"/>
              <a:pPr algn="r"/>
              <a:t>10</a:t>
            </a:fld>
            <a:endParaRPr lang="de-DE" sz="1400"/>
          </a:p>
        </p:txBody>
      </p:sp>
      <p:sp>
        <p:nvSpPr>
          <p:cNvPr id="138264"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dirty="0" smtClean="0"/>
              <a:t>CL-Komponenten</a:t>
            </a:r>
            <a:endParaRPr lang="de-DE" sz="3600" b="1" dirty="0"/>
          </a:p>
        </p:txBody>
      </p:sp>
      <p:sp>
        <p:nvSpPr>
          <p:cNvPr id="40963" name="Rectangle 1027"/>
          <p:cNvSpPr>
            <a:spLocks noChangeArrowheads="1"/>
          </p:cNvSpPr>
          <p:nvPr/>
        </p:nvSpPr>
        <p:spPr bwMode="auto">
          <a:xfrm>
            <a:off x="250825" y="935038"/>
            <a:ext cx="8642350" cy="968375"/>
          </a:xfrm>
          <a:prstGeom prst="rect">
            <a:avLst/>
          </a:prstGeom>
          <a:noFill/>
          <a:ln w="9525">
            <a:noFill/>
            <a:miter lim="800000"/>
            <a:headEnd/>
            <a:tailEnd/>
          </a:ln>
        </p:spPr>
        <p:txBody>
          <a:bodyPr/>
          <a:lstStyle/>
          <a:p>
            <a:pPr marL="720725" lvl="1" indent="-263525" algn="l">
              <a:spcBef>
                <a:spcPct val="20000"/>
              </a:spcBef>
              <a:buFontTx/>
              <a:buChar char="•"/>
            </a:pPr>
            <a:r>
              <a:rPr lang="de-DE" sz="2400" dirty="0" smtClean="0">
                <a:cs typeface="Times New Roman" pitchFamily="18" charset="0"/>
              </a:rPr>
              <a:t>Direkte </a:t>
            </a:r>
            <a:r>
              <a:rPr lang="de-DE" sz="2400" dirty="0">
                <a:cs typeface="Times New Roman" pitchFamily="18" charset="0"/>
              </a:rPr>
              <a:t>Messung von CL </a:t>
            </a:r>
            <a:r>
              <a:rPr lang="de-DE" sz="2400" dirty="0" smtClean="0">
                <a:cs typeface="Times New Roman" pitchFamily="18" charset="0"/>
                <a:sym typeface="Wingdings" pitchFamily="2" charset="2"/>
              </a:rPr>
              <a:t>(„</a:t>
            </a:r>
            <a:r>
              <a:rPr lang="de-DE" sz="2400" dirty="0" err="1" smtClean="0">
                <a:cs typeface="Times New Roman" pitchFamily="18" charset="0"/>
                <a:sym typeface="Wingdings" pitchFamily="2" charset="2"/>
              </a:rPr>
              <a:t>eye</a:t>
            </a:r>
            <a:r>
              <a:rPr lang="de-DE" sz="2400" dirty="0" smtClean="0">
                <a:cs typeface="Times New Roman" pitchFamily="18" charset="0"/>
                <a:sym typeface="Wingdings" pitchFamily="2" charset="2"/>
              </a:rPr>
              <a:t> </a:t>
            </a:r>
            <a:r>
              <a:rPr lang="de-DE" sz="2400" dirty="0" err="1" smtClean="0">
                <a:cs typeface="Times New Roman" pitchFamily="18" charset="0"/>
                <a:sym typeface="Wingdings" pitchFamily="2" charset="2"/>
              </a:rPr>
              <a:t>tracking</a:t>
            </a:r>
            <a:r>
              <a:rPr lang="de-DE" sz="2400" dirty="0" smtClean="0">
                <a:cs typeface="Times New Roman" pitchFamily="18" charset="0"/>
                <a:sym typeface="Wingdings" pitchFamily="2" charset="2"/>
              </a:rPr>
              <a:t>“)</a:t>
            </a:r>
            <a:endParaRPr lang="de-DE" sz="2400" dirty="0">
              <a:cs typeface="Times New Roman" pitchFamily="18" charset="0"/>
              <a:sym typeface="Wingdings" pitchFamily="2" charset="2"/>
            </a:endParaRPr>
          </a:p>
          <a:p>
            <a:pPr marL="720725" lvl="1" indent="-263525" algn="l">
              <a:spcBef>
                <a:spcPct val="20000"/>
              </a:spcBef>
              <a:buFontTx/>
              <a:buChar char="•"/>
            </a:pPr>
            <a:r>
              <a:rPr lang="de-DE" sz="2400" dirty="0">
                <a:cs typeface="Times New Roman" pitchFamily="18" charset="0"/>
                <a:sym typeface="Wingdings" pitchFamily="2" charset="2"/>
              </a:rPr>
              <a:t>Bisher keine Einzelmessung von Komponenten</a:t>
            </a:r>
            <a:endParaRPr lang="de-DE" sz="1400" b="1" dirty="0">
              <a:cs typeface="Times New Roman" pitchFamily="18" charset="0"/>
            </a:endParaRPr>
          </a:p>
          <a:p>
            <a:pPr marL="990600" lvl="1" indent="-533400" algn="l">
              <a:spcBef>
                <a:spcPct val="20000"/>
              </a:spcBef>
              <a:buFontTx/>
              <a:buChar char="•"/>
            </a:pPr>
            <a:endParaRPr lang="de-DE" sz="2800" dirty="0"/>
          </a:p>
        </p:txBody>
      </p:sp>
      <p:sp>
        <p:nvSpPr>
          <p:cNvPr id="6" name="Fußzeilenplatzhalter 5"/>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wipe(left)">
                                      <p:cBhvr>
                                        <p:cTn id="7"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0CD3B5D-984E-412A-94D4-6C214401875D}" type="slidenum">
              <a:rPr lang="de-DE" sz="1400"/>
              <a:pPr algn="r"/>
              <a:t>11</a:t>
            </a:fld>
            <a:endParaRPr lang="de-DE" sz="1400"/>
          </a:p>
        </p:txBody>
      </p:sp>
      <p:sp>
        <p:nvSpPr>
          <p:cNvPr id="142340"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5" y="935038"/>
            <a:ext cx="8642350" cy="1377339"/>
          </a:xfrm>
          <a:prstGeom prst="rect">
            <a:avLst/>
          </a:prstGeom>
          <a:noFill/>
          <a:ln w="9525">
            <a:noFill/>
            <a:miter lim="800000"/>
            <a:headEnd/>
            <a:tailEnd/>
          </a:ln>
        </p:spPr>
        <p:txBody>
          <a:bodyPr/>
          <a:lstStyle/>
          <a:p>
            <a:pPr marL="720725" lvl="1" indent="-273050" algn="l">
              <a:spcBef>
                <a:spcPct val="20000"/>
              </a:spcBef>
              <a:buFontTx/>
              <a:buChar char="•"/>
            </a:pPr>
            <a:r>
              <a:rPr lang="de-DE" sz="2400" b="1" dirty="0" smtClean="0">
                <a:cs typeface="Times New Roman" pitchFamily="18" charset="0"/>
              </a:rPr>
              <a:t>Problem</a:t>
            </a:r>
            <a:r>
              <a:rPr lang="de-DE" sz="2400" dirty="0">
                <a:cs typeface="Times New Roman" pitchFamily="18" charset="0"/>
              </a:rPr>
              <a:t>: Erhöhung der unterrichtsbezogenen Belastung durch die Gestaltung des Lernangebots</a:t>
            </a:r>
            <a:endParaRPr lang="de-DE" sz="2400" dirty="0">
              <a:cs typeface="Times New Roman" pitchFamily="18" charset="0"/>
              <a:sym typeface="Wingdings" pitchFamily="2" charset="2"/>
            </a:endParaRPr>
          </a:p>
          <a:p>
            <a:pPr marL="720725" lvl="1" indent="-273050" algn="justLow">
              <a:spcBef>
                <a:spcPct val="20000"/>
              </a:spcBef>
              <a:buFontTx/>
              <a:buChar char="•"/>
            </a:pPr>
            <a:r>
              <a:rPr lang="de-DE" sz="2400" b="1" dirty="0"/>
              <a:t>Ziel: </a:t>
            </a:r>
            <a:r>
              <a:rPr lang="de-DE" sz="2400" dirty="0"/>
              <a:t>Vermeidung solcher Effekte</a:t>
            </a:r>
            <a:endParaRPr lang="de-DE" sz="2400" b="1" dirty="0"/>
          </a:p>
        </p:txBody>
      </p:sp>
      <p:sp>
        <p:nvSpPr>
          <p:cNvPr id="6" name="Fußzeilenplatzhalter 5"/>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AF6A3DD-63A9-4D0A-A52F-193B5028CC64}" type="slidenum">
              <a:rPr lang="de-DE" sz="1400"/>
              <a:pPr algn="r"/>
              <a:t>12</a:t>
            </a:fld>
            <a:endParaRPr lang="de-DE" sz="1400"/>
          </a:p>
        </p:txBody>
      </p:sp>
      <p:sp>
        <p:nvSpPr>
          <p:cNvPr id="144388"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4" y="935039"/>
            <a:ext cx="8893175" cy="498108"/>
          </a:xfrm>
          <a:prstGeom prst="rect">
            <a:avLst/>
          </a:prstGeom>
          <a:noFill/>
          <a:ln w="9525">
            <a:noFill/>
            <a:miter lim="800000"/>
            <a:headEnd/>
            <a:tailEnd/>
          </a:ln>
        </p:spPr>
        <p:txBody>
          <a:bodyPr/>
          <a:lstStyle/>
          <a:p>
            <a:pPr marL="536575" lvl="1" indent="-176213" algn="l">
              <a:spcBef>
                <a:spcPct val="20000"/>
              </a:spcBef>
              <a:buFontTx/>
              <a:buChar char="•"/>
            </a:pPr>
            <a:r>
              <a:rPr lang="de-DE" sz="2400" dirty="0" smtClean="0"/>
              <a:t>Effekt </a:t>
            </a:r>
            <a:r>
              <a:rPr lang="de-DE" sz="2400" dirty="0"/>
              <a:t>der geteilten Aufmerksamkeit </a:t>
            </a:r>
            <a:r>
              <a:rPr lang="de-DE" sz="2400" dirty="0" smtClean="0"/>
              <a:t>(</a:t>
            </a:r>
            <a:r>
              <a:rPr lang="de-DE" sz="2400" dirty="0" smtClean="0">
                <a:sym typeface="Wingdings" pitchFamily="2" charset="2"/>
              </a:rPr>
              <a:t>räumlich u</a:t>
            </a:r>
            <a:r>
              <a:rPr lang="de-DE" sz="2400" dirty="0">
                <a:sym typeface="Wingdings" pitchFamily="2" charset="2"/>
              </a:rPr>
              <a:t>./o. </a:t>
            </a:r>
            <a:r>
              <a:rPr lang="de-DE" sz="2400" dirty="0" smtClean="0">
                <a:sym typeface="Wingdings" pitchFamily="2" charset="2"/>
              </a:rPr>
              <a:t>zeitlich)</a:t>
            </a:r>
            <a:endParaRPr lang="de-DE" sz="2400" dirty="0"/>
          </a:p>
        </p:txBody>
      </p:sp>
      <p:pic>
        <p:nvPicPr>
          <p:cNvPr id="732193" name="Picture 33"/>
          <p:cNvPicPr>
            <a:picLocks noChangeAspect="1" noChangeArrowheads="1"/>
          </p:cNvPicPr>
          <p:nvPr/>
        </p:nvPicPr>
        <p:blipFill>
          <a:blip r:embed="rId3" cstate="print"/>
          <a:srcRect/>
          <a:stretch>
            <a:fillRect/>
          </a:stretch>
        </p:blipFill>
        <p:spPr bwMode="auto">
          <a:xfrm>
            <a:off x="250826" y="1501007"/>
            <a:ext cx="6491288" cy="4776211"/>
          </a:xfrm>
          <a:prstGeom prst="rect">
            <a:avLst/>
          </a:prstGeom>
          <a:noFill/>
          <a:ln w="9525">
            <a:noFill/>
            <a:miter lim="800000"/>
            <a:headEnd/>
            <a:tailEnd/>
          </a:ln>
        </p:spPr>
      </p:pic>
      <p:sp>
        <p:nvSpPr>
          <p:cNvPr id="732194" name="Line 34"/>
          <p:cNvSpPr>
            <a:spLocks noChangeShapeType="1"/>
          </p:cNvSpPr>
          <p:nvPr/>
        </p:nvSpPr>
        <p:spPr bwMode="auto">
          <a:xfrm>
            <a:off x="2004646" y="3033347"/>
            <a:ext cx="1841867" cy="1105886"/>
          </a:xfrm>
          <a:prstGeom prst="line">
            <a:avLst/>
          </a:prstGeom>
          <a:noFill/>
          <a:ln w="38100">
            <a:solidFill>
              <a:srgbClr val="FF3300"/>
            </a:solidFill>
            <a:round/>
            <a:headEnd type="triangle" w="med" len="med"/>
            <a:tailEnd type="triangle" w="med" len="med"/>
          </a:ln>
        </p:spPr>
        <p:txBody>
          <a:bodyPr/>
          <a:lstStyle/>
          <a:p>
            <a:endParaRPr lang="de-DE"/>
          </a:p>
        </p:txBody>
      </p:sp>
      <p:sp>
        <p:nvSpPr>
          <p:cNvPr id="144393" name="Text Box 36"/>
          <p:cNvSpPr txBox="1">
            <a:spLocks noChangeArrowheads="1"/>
          </p:cNvSpPr>
          <p:nvPr/>
        </p:nvSpPr>
        <p:spPr bwMode="auto">
          <a:xfrm>
            <a:off x="6600825" y="5587032"/>
            <a:ext cx="1136650" cy="274638"/>
          </a:xfrm>
          <a:prstGeom prst="rect">
            <a:avLst/>
          </a:prstGeom>
          <a:noFill/>
          <a:ln w="9525">
            <a:noFill/>
            <a:miter lim="800000"/>
            <a:headEnd/>
            <a:tailEnd/>
          </a:ln>
        </p:spPr>
        <p:txBody>
          <a:bodyPr wrap="none">
            <a:spAutoFit/>
          </a:bodyPr>
          <a:lstStyle/>
          <a:p>
            <a:pPr algn="l"/>
            <a:r>
              <a:rPr lang="de-DE" b="1"/>
              <a:t>Kramer, 2003</a:t>
            </a:r>
          </a:p>
        </p:txBody>
      </p:sp>
      <p:sp>
        <p:nvSpPr>
          <p:cNvPr id="732195" name="Text Box 35"/>
          <p:cNvSpPr txBox="1">
            <a:spLocks noChangeArrowheads="1"/>
          </p:cNvSpPr>
          <p:nvPr/>
        </p:nvSpPr>
        <p:spPr bwMode="auto">
          <a:xfrm>
            <a:off x="652977" y="3931270"/>
            <a:ext cx="1558925" cy="669925"/>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Separat</a:t>
            </a:r>
          </a:p>
          <a:p>
            <a:pPr algn="l"/>
            <a:r>
              <a:rPr lang="de-DE" sz="1800" b="1"/>
              <a:t>geschrieben</a:t>
            </a:r>
          </a:p>
        </p:txBody>
      </p:sp>
      <p:sp>
        <p:nvSpPr>
          <p:cNvPr id="2" name="Text Box 35"/>
          <p:cNvSpPr txBox="1">
            <a:spLocks noChangeArrowheads="1"/>
          </p:cNvSpPr>
          <p:nvPr/>
        </p:nvSpPr>
        <p:spPr bwMode="auto">
          <a:xfrm>
            <a:off x="3633788" y="4953620"/>
            <a:ext cx="1241425" cy="669925"/>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Räumlich</a:t>
            </a:r>
          </a:p>
          <a:p>
            <a:pPr algn="l"/>
            <a:r>
              <a:rPr lang="de-DE" sz="1800" b="1"/>
              <a:t>integriert</a:t>
            </a:r>
          </a:p>
        </p:txBody>
      </p:sp>
      <p:sp>
        <p:nvSpPr>
          <p:cNvPr id="3" name="Text Box 35"/>
          <p:cNvSpPr txBox="1">
            <a:spLocks noChangeArrowheads="1"/>
          </p:cNvSpPr>
          <p:nvPr/>
        </p:nvSpPr>
        <p:spPr bwMode="auto">
          <a:xfrm>
            <a:off x="4764088" y="3966195"/>
            <a:ext cx="1393825" cy="669925"/>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Zeitgleich</a:t>
            </a:r>
          </a:p>
          <a:p>
            <a:pPr algn="l"/>
            <a:r>
              <a:rPr lang="de-DE" sz="1800" b="1"/>
              <a:t>präsentiert</a:t>
            </a:r>
          </a:p>
        </p:txBody>
      </p:sp>
      <p:sp>
        <p:nvSpPr>
          <p:cNvPr id="12" name="Fußzeilenplatzhalter 11"/>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32193"/>
                                        </p:tgtEl>
                                        <p:attrNameLst>
                                          <p:attrName>style.visibility</p:attrName>
                                        </p:attrNameLst>
                                      </p:cBhvr>
                                      <p:to>
                                        <p:strVal val="visible"/>
                                      </p:to>
                                    </p:set>
                                    <p:animEffect transition="in" filter="fade">
                                      <p:cBhvr>
                                        <p:cTn id="7" dur="2000"/>
                                        <p:tgtEl>
                                          <p:spTgt spid="7321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3219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7321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4" grpId="0" animBg="1"/>
      <p:bldP spid="732195"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9C1AEE0-497D-4E76-A0AD-C4325D305DFB}" type="slidenum">
              <a:rPr lang="de-DE" sz="1400"/>
              <a:pPr algn="r"/>
              <a:t>13</a:t>
            </a:fld>
            <a:endParaRPr lang="de-DE" sz="1400"/>
          </a:p>
        </p:txBody>
      </p:sp>
      <p:sp>
        <p:nvSpPr>
          <p:cNvPr id="146436"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5" y="935038"/>
            <a:ext cx="8377238" cy="5154612"/>
          </a:xfrm>
          <a:prstGeom prst="rect">
            <a:avLst/>
          </a:prstGeom>
          <a:noFill/>
          <a:ln w="9525">
            <a:noFill/>
            <a:miter lim="800000"/>
            <a:headEnd/>
            <a:tailEnd/>
          </a:ln>
        </p:spPr>
        <p:txBody>
          <a:bodyPr/>
          <a:lstStyle/>
          <a:p>
            <a:pPr marL="720725" lvl="1" indent="-263525" algn="l">
              <a:spcBef>
                <a:spcPct val="20000"/>
              </a:spcBef>
              <a:buFontTx/>
              <a:buChar char="•"/>
            </a:pPr>
            <a:r>
              <a:rPr lang="de-DE" sz="2400" dirty="0" smtClean="0"/>
              <a:t>Modalitätseffekt</a:t>
            </a:r>
            <a:endParaRPr lang="de-DE" sz="2400" dirty="0"/>
          </a:p>
          <a:p>
            <a:pPr marL="720725" lvl="1" indent="-263525" algn="l">
              <a:spcBef>
                <a:spcPct val="20000"/>
              </a:spcBef>
              <a:buFontTx/>
              <a:buChar char="•"/>
            </a:pPr>
            <a:r>
              <a:rPr lang="de-DE" sz="2400" dirty="0"/>
              <a:t>Basis: Duale Codierung</a:t>
            </a:r>
            <a:r>
              <a:rPr lang="de-DE" sz="1400" dirty="0"/>
              <a:t> (Mayer, 2001</a:t>
            </a:r>
            <a:r>
              <a:rPr lang="de-DE" sz="1400" dirty="0" smtClean="0"/>
              <a:t>)</a:t>
            </a:r>
          </a:p>
          <a:p>
            <a:pPr marL="990600" lvl="1" indent="-533400" algn="l">
              <a:spcBef>
                <a:spcPct val="20000"/>
              </a:spcBef>
              <a:buFontTx/>
              <a:buChar char="•"/>
            </a:pPr>
            <a:endParaRPr lang="de-DE" sz="1400" b="1" dirty="0"/>
          </a:p>
          <a:p>
            <a:pPr marL="990600" lvl="1" indent="-533400" algn="l">
              <a:spcBef>
                <a:spcPct val="20000"/>
              </a:spcBef>
              <a:buFontTx/>
              <a:buChar char="•"/>
            </a:pPr>
            <a:endParaRPr lang="de-DE" sz="1400" b="1" dirty="0" smtClean="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pPr>
            <a:endParaRPr lang="de-DE" sz="2400" b="1" dirty="0"/>
          </a:p>
          <a:p>
            <a:pPr marL="720725" lvl="1" indent="-263525" algn="l">
              <a:spcBef>
                <a:spcPct val="20000"/>
              </a:spcBef>
              <a:buFontTx/>
              <a:buChar char="•"/>
            </a:pPr>
            <a:r>
              <a:rPr lang="de-DE" sz="2400" dirty="0" smtClean="0">
                <a:sym typeface="Wingdings" pitchFamily="2" charset="2"/>
              </a:rPr>
              <a:t>Lernförderung </a:t>
            </a:r>
            <a:r>
              <a:rPr lang="de-DE" sz="2400" dirty="0">
                <a:sym typeface="Wingdings" pitchFamily="2" charset="2"/>
              </a:rPr>
              <a:t>durch zeitgleiches </a:t>
            </a:r>
            <a:r>
              <a:rPr lang="de-DE" sz="2400" dirty="0" smtClean="0">
                <a:sym typeface="Wingdings" pitchFamily="2" charset="2"/>
              </a:rPr>
              <a:t>Anbieten von </a:t>
            </a:r>
            <a:r>
              <a:rPr lang="de-DE" sz="2400" dirty="0">
                <a:sym typeface="Wingdings" pitchFamily="2" charset="2"/>
              </a:rPr>
              <a:t>Ton und Bild</a:t>
            </a:r>
            <a:endParaRPr lang="de-DE" sz="2400" dirty="0"/>
          </a:p>
        </p:txBody>
      </p:sp>
      <p:grpSp>
        <p:nvGrpSpPr>
          <p:cNvPr id="146444" name="Group 12"/>
          <p:cNvGrpSpPr>
            <a:grpSpLocks/>
          </p:cNvGrpSpPr>
          <p:nvPr/>
        </p:nvGrpSpPr>
        <p:grpSpPr bwMode="auto">
          <a:xfrm>
            <a:off x="109538" y="2286879"/>
            <a:ext cx="8942387" cy="2305050"/>
            <a:chOff x="68" y="2069"/>
            <a:chExt cx="5633" cy="1452"/>
          </a:xfrm>
        </p:grpSpPr>
        <p:sp>
          <p:nvSpPr>
            <p:cNvPr id="146445" name="AutoShape 13"/>
            <p:cNvSpPr>
              <a:spLocks noChangeArrowheads="1"/>
            </p:cNvSpPr>
            <p:nvPr/>
          </p:nvSpPr>
          <p:spPr bwMode="auto">
            <a:xfrm>
              <a:off x="113" y="2387"/>
              <a:ext cx="771" cy="1134"/>
            </a:xfrm>
            <a:prstGeom prst="roundRect">
              <a:avLst>
                <a:gd name="adj" fmla="val 16667"/>
              </a:avLst>
            </a:prstGeom>
            <a:solidFill>
              <a:schemeClr val="bg1"/>
            </a:solidFill>
            <a:ln w="22225">
              <a:noFill/>
              <a:round/>
              <a:headEnd/>
              <a:tailEnd/>
            </a:ln>
            <a:effectLst/>
          </p:spPr>
          <p:txBody>
            <a:bodyPr wrap="none" anchor="ctr"/>
            <a:lstStyle/>
            <a:p>
              <a:endParaRPr lang="de-DE" sz="1800"/>
            </a:p>
          </p:txBody>
        </p:sp>
        <p:sp>
          <p:nvSpPr>
            <p:cNvPr id="146446" name="AutoShape 14"/>
            <p:cNvSpPr>
              <a:spLocks noChangeArrowheads="1"/>
            </p:cNvSpPr>
            <p:nvPr/>
          </p:nvSpPr>
          <p:spPr bwMode="auto">
            <a:xfrm>
              <a:off x="1066" y="2387"/>
              <a:ext cx="771" cy="1134"/>
            </a:xfrm>
            <a:prstGeom prst="roundRect">
              <a:avLst>
                <a:gd name="adj" fmla="val 16667"/>
              </a:avLst>
            </a:prstGeom>
            <a:solidFill>
              <a:schemeClr val="bg1"/>
            </a:solidFill>
            <a:ln w="22225">
              <a:noFill/>
              <a:round/>
              <a:headEnd/>
              <a:tailEnd/>
            </a:ln>
            <a:effectLst/>
          </p:spPr>
          <p:txBody>
            <a:bodyPr wrap="none" anchor="ctr"/>
            <a:lstStyle/>
            <a:p>
              <a:endParaRPr lang="de-DE" sz="1800"/>
            </a:p>
          </p:txBody>
        </p:sp>
        <p:sp>
          <p:nvSpPr>
            <p:cNvPr id="146447" name="AutoShape 15"/>
            <p:cNvSpPr>
              <a:spLocks noChangeArrowheads="1"/>
            </p:cNvSpPr>
            <p:nvPr/>
          </p:nvSpPr>
          <p:spPr bwMode="auto">
            <a:xfrm>
              <a:off x="2245" y="2387"/>
              <a:ext cx="2335" cy="1134"/>
            </a:xfrm>
            <a:prstGeom prst="roundRect">
              <a:avLst>
                <a:gd name="adj" fmla="val 16667"/>
              </a:avLst>
            </a:prstGeom>
            <a:solidFill>
              <a:schemeClr val="bg1"/>
            </a:solidFill>
            <a:ln w="22225">
              <a:noFill/>
              <a:round/>
              <a:headEnd/>
              <a:tailEnd/>
            </a:ln>
            <a:effectLst/>
          </p:spPr>
          <p:txBody>
            <a:bodyPr wrap="none" anchor="ctr"/>
            <a:lstStyle/>
            <a:p>
              <a:endParaRPr lang="de-DE" sz="1800"/>
            </a:p>
          </p:txBody>
        </p:sp>
        <p:sp>
          <p:nvSpPr>
            <p:cNvPr id="146448" name="AutoShape 16"/>
            <p:cNvSpPr>
              <a:spLocks noChangeArrowheads="1"/>
            </p:cNvSpPr>
            <p:nvPr/>
          </p:nvSpPr>
          <p:spPr bwMode="auto">
            <a:xfrm>
              <a:off x="4921" y="2387"/>
              <a:ext cx="771" cy="1134"/>
            </a:xfrm>
            <a:prstGeom prst="roundRect">
              <a:avLst>
                <a:gd name="adj" fmla="val 16667"/>
              </a:avLst>
            </a:prstGeom>
            <a:solidFill>
              <a:schemeClr val="bg1"/>
            </a:solidFill>
            <a:ln w="22225">
              <a:noFill/>
              <a:round/>
              <a:headEnd/>
              <a:tailEnd/>
            </a:ln>
            <a:effectLst/>
          </p:spPr>
          <p:txBody>
            <a:bodyPr wrap="none" anchor="ctr"/>
            <a:lstStyle/>
            <a:p>
              <a:endParaRPr lang="de-DE" sz="1800"/>
            </a:p>
          </p:txBody>
        </p:sp>
        <p:sp>
          <p:nvSpPr>
            <p:cNvPr id="146449" name="Rectangle 17"/>
            <p:cNvSpPr>
              <a:spLocks noChangeArrowheads="1"/>
            </p:cNvSpPr>
            <p:nvPr/>
          </p:nvSpPr>
          <p:spPr bwMode="auto">
            <a:xfrm>
              <a:off x="4921" y="2840"/>
              <a:ext cx="780" cy="231"/>
            </a:xfrm>
            <a:prstGeom prst="rect">
              <a:avLst/>
            </a:prstGeom>
            <a:noFill/>
            <a:ln w="9525">
              <a:noFill/>
              <a:miter lim="800000"/>
              <a:headEnd/>
              <a:tailEnd/>
            </a:ln>
            <a:effectLst/>
          </p:spPr>
          <p:txBody>
            <a:bodyPr wrap="none">
              <a:spAutoFit/>
            </a:bodyPr>
            <a:lstStyle/>
            <a:p>
              <a:pPr algn="l"/>
              <a:r>
                <a:rPr lang="de-DE" sz="1800"/>
                <a:t>Vorwissen</a:t>
              </a:r>
            </a:p>
          </p:txBody>
        </p:sp>
        <p:sp>
          <p:nvSpPr>
            <p:cNvPr id="146450" name="AutoShape 18"/>
            <p:cNvSpPr>
              <a:spLocks noChangeArrowheads="1"/>
            </p:cNvSpPr>
            <p:nvPr/>
          </p:nvSpPr>
          <p:spPr bwMode="auto">
            <a:xfrm>
              <a:off x="975" y="2069"/>
              <a:ext cx="953" cy="363"/>
            </a:xfrm>
            <a:prstGeom prst="roundRect">
              <a:avLst>
                <a:gd name="adj" fmla="val 16667"/>
              </a:avLst>
            </a:prstGeom>
            <a:solidFill>
              <a:schemeClr val="bg1"/>
            </a:solidFill>
            <a:ln w="22225">
              <a:solidFill>
                <a:schemeClr val="tx1"/>
              </a:solidFill>
              <a:round/>
              <a:headEnd/>
              <a:tailEnd/>
            </a:ln>
            <a:effectLst/>
          </p:spPr>
          <p:txBody>
            <a:bodyPr wrap="none" anchor="ctr"/>
            <a:lstStyle/>
            <a:p>
              <a:r>
                <a:rPr lang="de-DE" sz="1800"/>
                <a:t>Sensorisches </a:t>
              </a:r>
            </a:p>
            <a:p>
              <a:r>
                <a:rPr lang="de-DE" sz="1800"/>
                <a:t>Gedächtnis</a:t>
              </a:r>
            </a:p>
          </p:txBody>
        </p:sp>
        <p:sp>
          <p:nvSpPr>
            <p:cNvPr id="146451" name="AutoShape 19"/>
            <p:cNvSpPr>
              <a:spLocks noChangeArrowheads="1"/>
            </p:cNvSpPr>
            <p:nvPr/>
          </p:nvSpPr>
          <p:spPr bwMode="auto">
            <a:xfrm>
              <a:off x="68" y="2069"/>
              <a:ext cx="862" cy="363"/>
            </a:xfrm>
            <a:prstGeom prst="roundRect">
              <a:avLst>
                <a:gd name="adj" fmla="val 16667"/>
              </a:avLst>
            </a:prstGeom>
            <a:solidFill>
              <a:schemeClr val="bg1"/>
            </a:solidFill>
            <a:ln w="22225">
              <a:solidFill>
                <a:schemeClr val="tx1"/>
              </a:solidFill>
              <a:round/>
              <a:headEnd/>
              <a:tailEnd/>
            </a:ln>
            <a:effectLst/>
          </p:spPr>
          <p:txBody>
            <a:bodyPr wrap="none" anchor="ctr"/>
            <a:lstStyle/>
            <a:p>
              <a:r>
                <a:rPr lang="de-DE" sz="1800"/>
                <a:t>Multimedia-</a:t>
              </a:r>
            </a:p>
            <a:p>
              <a:r>
                <a:rPr lang="de-DE" sz="1800"/>
                <a:t>Präsentation</a:t>
              </a:r>
            </a:p>
          </p:txBody>
        </p:sp>
        <p:sp>
          <p:nvSpPr>
            <p:cNvPr id="146452" name="AutoShape 20"/>
            <p:cNvSpPr>
              <a:spLocks noChangeArrowheads="1"/>
            </p:cNvSpPr>
            <p:nvPr/>
          </p:nvSpPr>
          <p:spPr bwMode="auto">
            <a:xfrm>
              <a:off x="4830" y="2069"/>
              <a:ext cx="862" cy="363"/>
            </a:xfrm>
            <a:prstGeom prst="roundRect">
              <a:avLst>
                <a:gd name="adj" fmla="val 16667"/>
              </a:avLst>
            </a:prstGeom>
            <a:solidFill>
              <a:schemeClr val="bg1"/>
            </a:solidFill>
            <a:ln w="22225">
              <a:solidFill>
                <a:schemeClr val="tx1"/>
              </a:solidFill>
              <a:round/>
              <a:headEnd/>
              <a:tailEnd/>
            </a:ln>
            <a:effectLst/>
          </p:spPr>
          <p:txBody>
            <a:bodyPr wrap="none" anchor="ctr"/>
            <a:lstStyle/>
            <a:p>
              <a:r>
                <a:rPr lang="de-DE" sz="1800"/>
                <a:t>Langzeit-</a:t>
              </a:r>
            </a:p>
            <a:p>
              <a:r>
                <a:rPr lang="de-DE" sz="1800"/>
                <a:t>gedächtnis</a:t>
              </a:r>
            </a:p>
          </p:txBody>
        </p:sp>
        <p:sp>
          <p:nvSpPr>
            <p:cNvPr id="146453" name="AutoShape 21"/>
            <p:cNvSpPr>
              <a:spLocks noChangeArrowheads="1"/>
            </p:cNvSpPr>
            <p:nvPr/>
          </p:nvSpPr>
          <p:spPr bwMode="auto">
            <a:xfrm>
              <a:off x="2608" y="2115"/>
              <a:ext cx="1361" cy="317"/>
            </a:xfrm>
            <a:prstGeom prst="roundRect">
              <a:avLst>
                <a:gd name="adj" fmla="val 16667"/>
              </a:avLst>
            </a:prstGeom>
            <a:solidFill>
              <a:schemeClr val="bg1"/>
            </a:solidFill>
            <a:ln w="22225">
              <a:solidFill>
                <a:schemeClr val="tx1"/>
              </a:solidFill>
              <a:round/>
              <a:headEnd/>
              <a:tailEnd/>
            </a:ln>
            <a:effectLst/>
          </p:spPr>
          <p:txBody>
            <a:bodyPr wrap="none" anchor="ctr"/>
            <a:lstStyle/>
            <a:p>
              <a:r>
                <a:rPr lang="de-DE" sz="1800"/>
                <a:t>Arbeitsgedächtnis</a:t>
              </a:r>
            </a:p>
          </p:txBody>
        </p:sp>
        <p:sp>
          <p:nvSpPr>
            <p:cNvPr id="146454" name="Oval 22"/>
            <p:cNvSpPr>
              <a:spLocks noChangeArrowheads="1"/>
            </p:cNvSpPr>
            <p:nvPr/>
          </p:nvSpPr>
          <p:spPr bwMode="auto">
            <a:xfrm>
              <a:off x="158" y="2523"/>
              <a:ext cx="680" cy="363"/>
            </a:xfrm>
            <a:prstGeom prst="ellipse">
              <a:avLst/>
            </a:prstGeom>
            <a:solidFill>
              <a:srgbClr val="003399">
                <a:alpha val="5000"/>
              </a:srgbClr>
            </a:solidFill>
            <a:ln w="22225">
              <a:solidFill>
                <a:schemeClr val="tx1"/>
              </a:solidFill>
              <a:round/>
              <a:headEnd/>
              <a:tailEnd/>
            </a:ln>
            <a:effectLst/>
          </p:spPr>
          <p:txBody>
            <a:bodyPr wrap="none" anchor="ctr"/>
            <a:lstStyle/>
            <a:p>
              <a:r>
                <a:rPr lang="de-DE" sz="1800"/>
                <a:t>Worte</a:t>
              </a:r>
            </a:p>
          </p:txBody>
        </p:sp>
        <p:sp>
          <p:nvSpPr>
            <p:cNvPr id="146455" name="Oval 23"/>
            <p:cNvSpPr>
              <a:spLocks noChangeArrowheads="1"/>
            </p:cNvSpPr>
            <p:nvPr/>
          </p:nvSpPr>
          <p:spPr bwMode="auto">
            <a:xfrm>
              <a:off x="158" y="3067"/>
              <a:ext cx="680" cy="363"/>
            </a:xfrm>
            <a:prstGeom prst="ellipse">
              <a:avLst/>
            </a:prstGeom>
            <a:solidFill>
              <a:srgbClr val="FFCC00">
                <a:alpha val="25000"/>
              </a:srgbClr>
            </a:solidFill>
            <a:ln w="22225">
              <a:solidFill>
                <a:schemeClr val="tx1"/>
              </a:solidFill>
              <a:round/>
              <a:headEnd/>
              <a:tailEnd/>
            </a:ln>
            <a:effectLst/>
          </p:spPr>
          <p:txBody>
            <a:bodyPr wrap="none" anchor="ctr"/>
            <a:lstStyle/>
            <a:p>
              <a:r>
                <a:rPr lang="de-DE" sz="1800" dirty="0" smtClean="0"/>
                <a:t>Bilder</a:t>
              </a:r>
              <a:endParaRPr lang="de-DE" sz="1800" dirty="0"/>
            </a:p>
          </p:txBody>
        </p:sp>
        <p:sp>
          <p:nvSpPr>
            <p:cNvPr id="146456" name="Oval 24"/>
            <p:cNvSpPr>
              <a:spLocks noChangeArrowheads="1"/>
            </p:cNvSpPr>
            <p:nvPr/>
          </p:nvSpPr>
          <p:spPr bwMode="auto">
            <a:xfrm>
              <a:off x="1111" y="3067"/>
              <a:ext cx="680" cy="363"/>
            </a:xfrm>
            <a:prstGeom prst="ellipse">
              <a:avLst/>
            </a:prstGeom>
            <a:solidFill>
              <a:srgbClr val="FFCC00">
                <a:alpha val="39999"/>
              </a:srgbClr>
            </a:solidFill>
            <a:ln w="22225">
              <a:solidFill>
                <a:schemeClr val="tx1"/>
              </a:solidFill>
              <a:round/>
              <a:headEnd/>
              <a:tailEnd/>
            </a:ln>
            <a:effectLst/>
          </p:spPr>
          <p:txBody>
            <a:bodyPr wrap="none" anchor="ctr"/>
            <a:lstStyle/>
            <a:p>
              <a:r>
                <a:rPr lang="de-DE" sz="1800"/>
                <a:t>Augen</a:t>
              </a:r>
            </a:p>
          </p:txBody>
        </p:sp>
        <p:sp>
          <p:nvSpPr>
            <p:cNvPr id="146457" name="Oval 25"/>
            <p:cNvSpPr>
              <a:spLocks noChangeArrowheads="1"/>
            </p:cNvSpPr>
            <p:nvPr/>
          </p:nvSpPr>
          <p:spPr bwMode="auto">
            <a:xfrm>
              <a:off x="1111" y="2523"/>
              <a:ext cx="680" cy="363"/>
            </a:xfrm>
            <a:prstGeom prst="ellipse">
              <a:avLst/>
            </a:prstGeom>
            <a:solidFill>
              <a:srgbClr val="003399">
                <a:alpha val="14999"/>
              </a:srgbClr>
            </a:solidFill>
            <a:ln w="22225">
              <a:solidFill>
                <a:schemeClr val="tx1"/>
              </a:solidFill>
              <a:round/>
              <a:headEnd/>
              <a:tailEnd/>
            </a:ln>
            <a:effectLst/>
          </p:spPr>
          <p:txBody>
            <a:bodyPr wrap="none" anchor="ctr"/>
            <a:lstStyle/>
            <a:p>
              <a:r>
                <a:rPr lang="de-DE" sz="1800"/>
                <a:t>Ohren</a:t>
              </a:r>
            </a:p>
          </p:txBody>
        </p:sp>
        <p:sp>
          <p:nvSpPr>
            <p:cNvPr id="146458" name="Oval 26"/>
            <p:cNvSpPr>
              <a:spLocks noChangeArrowheads="1"/>
            </p:cNvSpPr>
            <p:nvPr/>
          </p:nvSpPr>
          <p:spPr bwMode="auto">
            <a:xfrm>
              <a:off x="2336" y="3067"/>
              <a:ext cx="657" cy="363"/>
            </a:xfrm>
            <a:prstGeom prst="ellipse">
              <a:avLst/>
            </a:prstGeom>
            <a:solidFill>
              <a:srgbClr val="FFCC00">
                <a:alpha val="50000"/>
              </a:srgbClr>
            </a:solidFill>
            <a:ln w="22225">
              <a:solidFill>
                <a:schemeClr val="tx1"/>
              </a:solidFill>
              <a:round/>
              <a:headEnd/>
              <a:tailEnd/>
            </a:ln>
            <a:effectLst/>
          </p:spPr>
          <p:txBody>
            <a:bodyPr wrap="none" anchor="ctr"/>
            <a:lstStyle/>
            <a:p>
              <a:r>
                <a:rPr lang="de-DE" sz="1800"/>
                <a:t>Bilder</a:t>
              </a:r>
            </a:p>
          </p:txBody>
        </p:sp>
        <p:sp>
          <p:nvSpPr>
            <p:cNvPr id="146459" name="Oval 27"/>
            <p:cNvSpPr>
              <a:spLocks noChangeArrowheads="1"/>
            </p:cNvSpPr>
            <p:nvPr/>
          </p:nvSpPr>
          <p:spPr bwMode="auto">
            <a:xfrm>
              <a:off x="3515" y="3022"/>
              <a:ext cx="793" cy="408"/>
            </a:xfrm>
            <a:prstGeom prst="ellipse">
              <a:avLst/>
            </a:prstGeom>
            <a:solidFill>
              <a:srgbClr val="FFCC00">
                <a:alpha val="70000"/>
              </a:srgbClr>
            </a:solidFill>
            <a:ln w="22225">
              <a:solidFill>
                <a:schemeClr val="tx1"/>
              </a:solidFill>
              <a:round/>
              <a:headEnd/>
              <a:tailEnd/>
            </a:ln>
            <a:effectLst/>
          </p:spPr>
          <p:txBody>
            <a:bodyPr wrap="none" anchor="ctr"/>
            <a:lstStyle/>
            <a:p>
              <a:r>
                <a:rPr lang="de-DE" sz="1800"/>
                <a:t>bildhaftes</a:t>
              </a:r>
            </a:p>
            <a:p>
              <a:r>
                <a:rPr lang="de-DE" sz="1800"/>
                <a:t>Modell</a:t>
              </a:r>
            </a:p>
          </p:txBody>
        </p:sp>
        <p:sp>
          <p:nvSpPr>
            <p:cNvPr id="146460" name="Oval 28"/>
            <p:cNvSpPr>
              <a:spLocks noChangeArrowheads="1"/>
            </p:cNvSpPr>
            <p:nvPr/>
          </p:nvSpPr>
          <p:spPr bwMode="auto">
            <a:xfrm>
              <a:off x="3493" y="2523"/>
              <a:ext cx="793" cy="408"/>
            </a:xfrm>
            <a:prstGeom prst="ellipse">
              <a:avLst/>
            </a:prstGeom>
            <a:solidFill>
              <a:srgbClr val="003399">
                <a:alpha val="39999"/>
              </a:srgbClr>
            </a:solidFill>
            <a:ln w="22225">
              <a:solidFill>
                <a:schemeClr val="tx1"/>
              </a:solidFill>
              <a:round/>
              <a:headEnd/>
              <a:tailEnd/>
            </a:ln>
            <a:effectLst/>
          </p:spPr>
          <p:txBody>
            <a:bodyPr wrap="none" anchor="ctr"/>
            <a:lstStyle/>
            <a:p>
              <a:r>
                <a:rPr lang="de-DE" sz="1800"/>
                <a:t>verbales</a:t>
              </a:r>
            </a:p>
            <a:p>
              <a:r>
                <a:rPr lang="de-DE" sz="1800"/>
                <a:t>Modell</a:t>
              </a:r>
            </a:p>
          </p:txBody>
        </p:sp>
        <p:sp>
          <p:nvSpPr>
            <p:cNvPr id="146461" name="Oval 29"/>
            <p:cNvSpPr>
              <a:spLocks noChangeArrowheads="1"/>
            </p:cNvSpPr>
            <p:nvPr/>
          </p:nvSpPr>
          <p:spPr bwMode="auto">
            <a:xfrm>
              <a:off x="2336" y="2523"/>
              <a:ext cx="657" cy="363"/>
            </a:xfrm>
            <a:prstGeom prst="ellipse">
              <a:avLst/>
            </a:prstGeom>
            <a:solidFill>
              <a:srgbClr val="003399">
                <a:alpha val="25000"/>
              </a:srgbClr>
            </a:solidFill>
            <a:ln w="22225">
              <a:solidFill>
                <a:schemeClr val="tx1"/>
              </a:solidFill>
              <a:round/>
              <a:headEnd/>
              <a:tailEnd/>
            </a:ln>
            <a:effectLst/>
          </p:spPr>
          <p:txBody>
            <a:bodyPr wrap="none" anchor="ctr"/>
            <a:lstStyle/>
            <a:p>
              <a:r>
                <a:rPr lang="de-DE" sz="1800"/>
                <a:t>„sounds“</a:t>
              </a:r>
            </a:p>
          </p:txBody>
        </p:sp>
        <p:sp>
          <p:nvSpPr>
            <p:cNvPr id="146462" name="Line 30"/>
            <p:cNvSpPr>
              <a:spLocks noChangeShapeType="1"/>
            </p:cNvSpPr>
            <p:nvPr/>
          </p:nvSpPr>
          <p:spPr bwMode="auto">
            <a:xfrm>
              <a:off x="839" y="2704"/>
              <a:ext cx="272" cy="0"/>
            </a:xfrm>
            <a:prstGeom prst="line">
              <a:avLst/>
            </a:prstGeom>
            <a:noFill/>
            <a:ln w="19050">
              <a:solidFill>
                <a:schemeClr val="tx1"/>
              </a:solidFill>
              <a:round/>
              <a:headEnd/>
              <a:tailEnd type="triangle" w="med" len="med"/>
            </a:ln>
            <a:effectLst/>
          </p:spPr>
          <p:txBody>
            <a:bodyPr/>
            <a:lstStyle/>
            <a:p>
              <a:endParaRPr lang="de-DE"/>
            </a:p>
          </p:txBody>
        </p:sp>
        <p:sp>
          <p:nvSpPr>
            <p:cNvPr id="146463" name="Line 31"/>
            <p:cNvSpPr>
              <a:spLocks noChangeShapeType="1"/>
            </p:cNvSpPr>
            <p:nvPr/>
          </p:nvSpPr>
          <p:spPr bwMode="auto">
            <a:xfrm>
              <a:off x="839" y="2704"/>
              <a:ext cx="363" cy="409"/>
            </a:xfrm>
            <a:prstGeom prst="line">
              <a:avLst/>
            </a:prstGeom>
            <a:noFill/>
            <a:ln w="28575">
              <a:solidFill>
                <a:srgbClr val="FF0000"/>
              </a:solidFill>
              <a:round/>
              <a:headEnd/>
              <a:tailEnd type="triangle" w="med" len="med"/>
            </a:ln>
            <a:effectLst/>
          </p:spPr>
          <p:txBody>
            <a:bodyPr/>
            <a:lstStyle/>
            <a:p>
              <a:endParaRPr lang="de-DE"/>
            </a:p>
          </p:txBody>
        </p:sp>
        <p:sp>
          <p:nvSpPr>
            <p:cNvPr id="146464" name="Line 32"/>
            <p:cNvSpPr>
              <a:spLocks noChangeShapeType="1"/>
            </p:cNvSpPr>
            <p:nvPr/>
          </p:nvSpPr>
          <p:spPr bwMode="auto">
            <a:xfrm>
              <a:off x="839" y="3249"/>
              <a:ext cx="272" cy="0"/>
            </a:xfrm>
            <a:prstGeom prst="line">
              <a:avLst/>
            </a:prstGeom>
            <a:noFill/>
            <a:ln w="19050">
              <a:solidFill>
                <a:schemeClr val="tx1"/>
              </a:solidFill>
              <a:round/>
              <a:headEnd/>
              <a:tailEnd type="triangle" w="med" len="med"/>
            </a:ln>
            <a:effectLst/>
          </p:spPr>
          <p:txBody>
            <a:bodyPr/>
            <a:lstStyle/>
            <a:p>
              <a:endParaRPr lang="de-DE"/>
            </a:p>
          </p:txBody>
        </p:sp>
        <p:sp>
          <p:nvSpPr>
            <p:cNvPr id="146465" name="Line 33"/>
            <p:cNvSpPr>
              <a:spLocks noChangeShapeType="1"/>
            </p:cNvSpPr>
            <p:nvPr/>
          </p:nvSpPr>
          <p:spPr bwMode="auto">
            <a:xfrm>
              <a:off x="1791" y="2704"/>
              <a:ext cx="545" cy="0"/>
            </a:xfrm>
            <a:prstGeom prst="line">
              <a:avLst/>
            </a:prstGeom>
            <a:noFill/>
            <a:ln w="19050">
              <a:solidFill>
                <a:schemeClr val="tx1"/>
              </a:solidFill>
              <a:round/>
              <a:headEnd/>
              <a:tailEnd type="triangle" w="med" len="med"/>
            </a:ln>
            <a:effectLst/>
          </p:spPr>
          <p:txBody>
            <a:bodyPr/>
            <a:lstStyle/>
            <a:p>
              <a:endParaRPr lang="de-DE"/>
            </a:p>
          </p:txBody>
        </p:sp>
        <p:sp>
          <p:nvSpPr>
            <p:cNvPr id="146466" name="Line 34"/>
            <p:cNvSpPr>
              <a:spLocks noChangeShapeType="1"/>
            </p:cNvSpPr>
            <p:nvPr/>
          </p:nvSpPr>
          <p:spPr bwMode="auto">
            <a:xfrm>
              <a:off x="1791" y="3249"/>
              <a:ext cx="545" cy="0"/>
            </a:xfrm>
            <a:prstGeom prst="line">
              <a:avLst/>
            </a:prstGeom>
            <a:noFill/>
            <a:ln w="19050">
              <a:solidFill>
                <a:schemeClr val="tx1"/>
              </a:solidFill>
              <a:round/>
              <a:headEnd/>
              <a:tailEnd type="triangle" w="med" len="med"/>
            </a:ln>
            <a:effectLst/>
          </p:spPr>
          <p:txBody>
            <a:bodyPr/>
            <a:lstStyle/>
            <a:p>
              <a:endParaRPr lang="de-DE"/>
            </a:p>
          </p:txBody>
        </p:sp>
        <p:sp>
          <p:nvSpPr>
            <p:cNvPr id="146467" name="Line 35"/>
            <p:cNvSpPr>
              <a:spLocks noChangeShapeType="1"/>
            </p:cNvSpPr>
            <p:nvPr/>
          </p:nvSpPr>
          <p:spPr bwMode="auto">
            <a:xfrm>
              <a:off x="2608" y="2886"/>
              <a:ext cx="0" cy="181"/>
            </a:xfrm>
            <a:prstGeom prst="line">
              <a:avLst/>
            </a:prstGeom>
            <a:noFill/>
            <a:ln w="9525">
              <a:solidFill>
                <a:schemeClr val="tx1"/>
              </a:solidFill>
              <a:round/>
              <a:headEnd/>
              <a:tailEnd type="triangle" w="med" len="med"/>
            </a:ln>
            <a:effectLst/>
          </p:spPr>
          <p:txBody>
            <a:bodyPr/>
            <a:lstStyle/>
            <a:p>
              <a:endParaRPr lang="de-DE"/>
            </a:p>
          </p:txBody>
        </p:sp>
        <p:sp>
          <p:nvSpPr>
            <p:cNvPr id="146468" name="Line 36"/>
            <p:cNvSpPr>
              <a:spLocks noChangeShapeType="1"/>
            </p:cNvSpPr>
            <p:nvPr/>
          </p:nvSpPr>
          <p:spPr bwMode="auto">
            <a:xfrm flipV="1">
              <a:off x="2744" y="2886"/>
              <a:ext cx="0" cy="181"/>
            </a:xfrm>
            <a:prstGeom prst="line">
              <a:avLst/>
            </a:prstGeom>
            <a:noFill/>
            <a:ln w="9525">
              <a:solidFill>
                <a:schemeClr val="tx1"/>
              </a:solidFill>
              <a:round/>
              <a:headEnd/>
              <a:tailEnd type="triangle" w="med" len="med"/>
            </a:ln>
            <a:effectLst/>
          </p:spPr>
          <p:txBody>
            <a:bodyPr/>
            <a:lstStyle/>
            <a:p>
              <a:endParaRPr lang="de-DE"/>
            </a:p>
          </p:txBody>
        </p:sp>
        <p:sp>
          <p:nvSpPr>
            <p:cNvPr id="146469" name="Line 37"/>
            <p:cNvSpPr>
              <a:spLocks noChangeShapeType="1"/>
            </p:cNvSpPr>
            <p:nvPr/>
          </p:nvSpPr>
          <p:spPr bwMode="auto">
            <a:xfrm>
              <a:off x="3016" y="2704"/>
              <a:ext cx="454" cy="0"/>
            </a:xfrm>
            <a:prstGeom prst="line">
              <a:avLst/>
            </a:prstGeom>
            <a:noFill/>
            <a:ln w="19050">
              <a:solidFill>
                <a:schemeClr val="tx1"/>
              </a:solidFill>
              <a:round/>
              <a:headEnd/>
              <a:tailEnd type="triangle" w="med" len="med"/>
            </a:ln>
            <a:effectLst/>
          </p:spPr>
          <p:txBody>
            <a:bodyPr/>
            <a:lstStyle/>
            <a:p>
              <a:endParaRPr lang="de-DE"/>
            </a:p>
          </p:txBody>
        </p:sp>
        <p:sp>
          <p:nvSpPr>
            <p:cNvPr id="146470" name="Line 38"/>
            <p:cNvSpPr>
              <a:spLocks noChangeShapeType="1"/>
            </p:cNvSpPr>
            <p:nvPr/>
          </p:nvSpPr>
          <p:spPr bwMode="auto">
            <a:xfrm>
              <a:off x="3016" y="3249"/>
              <a:ext cx="499" cy="0"/>
            </a:xfrm>
            <a:prstGeom prst="line">
              <a:avLst/>
            </a:prstGeom>
            <a:noFill/>
            <a:ln w="19050">
              <a:solidFill>
                <a:schemeClr val="tx1"/>
              </a:solidFill>
              <a:round/>
              <a:headEnd/>
              <a:tailEnd type="triangle" w="med" len="med"/>
            </a:ln>
            <a:effectLst/>
          </p:spPr>
          <p:txBody>
            <a:bodyPr/>
            <a:lstStyle/>
            <a:p>
              <a:endParaRPr lang="de-DE"/>
            </a:p>
          </p:txBody>
        </p:sp>
        <p:sp>
          <p:nvSpPr>
            <p:cNvPr id="146471" name="Line 39"/>
            <p:cNvSpPr>
              <a:spLocks noChangeShapeType="1"/>
            </p:cNvSpPr>
            <p:nvPr/>
          </p:nvSpPr>
          <p:spPr bwMode="auto">
            <a:xfrm>
              <a:off x="4309" y="2704"/>
              <a:ext cx="113" cy="0"/>
            </a:xfrm>
            <a:prstGeom prst="line">
              <a:avLst/>
            </a:prstGeom>
            <a:noFill/>
            <a:ln w="19050">
              <a:solidFill>
                <a:schemeClr val="tx1"/>
              </a:solidFill>
              <a:round/>
              <a:headEnd/>
              <a:tailEnd/>
            </a:ln>
            <a:effectLst/>
          </p:spPr>
          <p:txBody>
            <a:bodyPr/>
            <a:lstStyle/>
            <a:p>
              <a:endParaRPr lang="de-DE"/>
            </a:p>
          </p:txBody>
        </p:sp>
        <p:sp>
          <p:nvSpPr>
            <p:cNvPr id="146472" name="Line 40"/>
            <p:cNvSpPr>
              <a:spLocks noChangeShapeType="1"/>
            </p:cNvSpPr>
            <p:nvPr/>
          </p:nvSpPr>
          <p:spPr bwMode="auto">
            <a:xfrm>
              <a:off x="4309" y="3249"/>
              <a:ext cx="113" cy="0"/>
            </a:xfrm>
            <a:prstGeom prst="line">
              <a:avLst/>
            </a:prstGeom>
            <a:noFill/>
            <a:ln w="19050">
              <a:solidFill>
                <a:schemeClr val="tx1"/>
              </a:solidFill>
              <a:round/>
              <a:headEnd/>
              <a:tailEnd/>
            </a:ln>
            <a:effectLst/>
          </p:spPr>
          <p:txBody>
            <a:bodyPr/>
            <a:lstStyle/>
            <a:p>
              <a:endParaRPr lang="de-DE"/>
            </a:p>
          </p:txBody>
        </p:sp>
        <p:sp>
          <p:nvSpPr>
            <p:cNvPr id="146473" name="Line 41"/>
            <p:cNvSpPr>
              <a:spLocks noChangeShapeType="1"/>
            </p:cNvSpPr>
            <p:nvPr/>
          </p:nvSpPr>
          <p:spPr bwMode="auto">
            <a:xfrm>
              <a:off x="4422" y="2704"/>
              <a:ext cx="0" cy="182"/>
            </a:xfrm>
            <a:prstGeom prst="line">
              <a:avLst/>
            </a:prstGeom>
            <a:noFill/>
            <a:ln w="19050">
              <a:solidFill>
                <a:schemeClr val="tx1"/>
              </a:solidFill>
              <a:round/>
              <a:headEnd/>
              <a:tailEnd type="triangle" w="med" len="med"/>
            </a:ln>
            <a:effectLst/>
          </p:spPr>
          <p:txBody>
            <a:bodyPr/>
            <a:lstStyle/>
            <a:p>
              <a:endParaRPr lang="de-DE"/>
            </a:p>
          </p:txBody>
        </p:sp>
        <p:sp>
          <p:nvSpPr>
            <p:cNvPr id="146474" name="Line 42"/>
            <p:cNvSpPr>
              <a:spLocks noChangeShapeType="1"/>
            </p:cNvSpPr>
            <p:nvPr/>
          </p:nvSpPr>
          <p:spPr bwMode="auto">
            <a:xfrm flipV="1">
              <a:off x="4422" y="3067"/>
              <a:ext cx="0" cy="181"/>
            </a:xfrm>
            <a:prstGeom prst="line">
              <a:avLst/>
            </a:prstGeom>
            <a:noFill/>
            <a:ln w="19050">
              <a:solidFill>
                <a:schemeClr val="tx1"/>
              </a:solidFill>
              <a:round/>
              <a:headEnd/>
              <a:tailEnd type="triangle" w="med" len="med"/>
            </a:ln>
            <a:effectLst/>
          </p:spPr>
          <p:txBody>
            <a:bodyPr/>
            <a:lstStyle/>
            <a:p>
              <a:endParaRPr lang="de-DE"/>
            </a:p>
          </p:txBody>
        </p:sp>
        <p:sp>
          <p:nvSpPr>
            <p:cNvPr id="146475" name="Line 43"/>
            <p:cNvSpPr>
              <a:spLocks noChangeShapeType="1"/>
            </p:cNvSpPr>
            <p:nvPr/>
          </p:nvSpPr>
          <p:spPr bwMode="auto">
            <a:xfrm flipH="1" flipV="1">
              <a:off x="4516" y="2976"/>
              <a:ext cx="446" cy="1"/>
            </a:xfrm>
            <a:prstGeom prst="line">
              <a:avLst/>
            </a:prstGeom>
            <a:noFill/>
            <a:ln w="19050">
              <a:solidFill>
                <a:schemeClr val="tx1"/>
              </a:solidFill>
              <a:round/>
              <a:headEnd/>
              <a:tailEnd type="triangle" w="med" len="med"/>
            </a:ln>
            <a:effectLst/>
          </p:spPr>
          <p:txBody>
            <a:bodyPr/>
            <a:lstStyle/>
            <a:p>
              <a:endParaRPr lang="de-DE"/>
            </a:p>
          </p:txBody>
        </p:sp>
        <p:sp>
          <p:nvSpPr>
            <p:cNvPr id="146476" name="AutoShape 44"/>
            <p:cNvSpPr>
              <a:spLocks noChangeArrowheads="1"/>
            </p:cNvSpPr>
            <p:nvPr/>
          </p:nvSpPr>
          <p:spPr bwMode="auto">
            <a:xfrm>
              <a:off x="4332" y="2886"/>
              <a:ext cx="182" cy="181"/>
            </a:xfrm>
            <a:prstGeom prst="octagon">
              <a:avLst>
                <a:gd name="adj" fmla="val 29287"/>
              </a:avLst>
            </a:prstGeom>
            <a:gradFill rotWithShape="1">
              <a:gsLst>
                <a:gs pos="0">
                  <a:srgbClr val="003399">
                    <a:alpha val="92000"/>
                  </a:srgbClr>
                </a:gs>
                <a:gs pos="100000">
                  <a:srgbClr val="FFCC00"/>
                </a:gs>
              </a:gsLst>
              <a:lin ang="5400000" scaled="1"/>
            </a:gradFill>
            <a:ln w="9525">
              <a:solidFill>
                <a:schemeClr val="tx1"/>
              </a:solidFill>
              <a:miter lim="800000"/>
              <a:headEnd/>
              <a:tailEnd/>
            </a:ln>
            <a:effectLst/>
          </p:spPr>
          <p:txBody>
            <a:bodyPr wrap="none" anchor="ctr"/>
            <a:lstStyle/>
            <a:p>
              <a:endParaRPr lang="de-DE"/>
            </a:p>
          </p:txBody>
        </p:sp>
        <p:sp>
          <p:nvSpPr>
            <p:cNvPr id="146477" name="Rectangle 45"/>
            <p:cNvSpPr>
              <a:spLocks noChangeArrowheads="1"/>
            </p:cNvSpPr>
            <p:nvPr/>
          </p:nvSpPr>
          <p:spPr bwMode="auto">
            <a:xfrm>
              <a:off x="4530" y="2704"/>
              <a:ext cx="441" cy="288"/>
            </a:xfrm>
            <a:prstGeom prst="rect">
              <a:avLst/>
            </a:prstGeom>
            <a:noFill/>
            <a:ln w="9525">
              <a:noFill/>
              <a:miter lim="800000"/>
              <a:headEnd/>
              <a:tailEnd/>
            </a:ln>
            <a:effectLst/>
          </p:spPr>
          <p:txBody>
            <a:bodyPr wrap="none">
              <a:spAutoFit/>
            </a:bodyPr>
            <a:lstStyle/>
            <a:p>
              <a:r>
                <a:rPr lang="de-DE" b="1" dirty="0" err="1">
                  <a:solidFill>
                    <a:srgbClr val="FF0000"/>
                  </a:solidFill>
                </a:rPr>
                <a:t>Inte</a:t>
              </a:r>
              <a:r>
                <a:rPr lang="de-DE" b="1" dirty="0">
                  <a:solidFill>
                    <a:srgbClr val="FF0000"/>
                  </a:solidFill>
                </a:rPr>
                <a:t>-</a:t>
              </a:r>
            </a:p>
            <a:p>
              <a:r>
                <a:rPr lang="de-DE" b="1" dirty="0" err="1">
                  <a:solidFill>
                    <a:srgbClr val="FF0000"/>
                  </a:solidFill>
                </a:rPr>
                <a:t>grieren</a:t>
              </a:r>
              <a:endParaRPr lang="de-DE" b="1" dirty="0">
                <a:solidFill>
                  <a:srgbClr val="FF0000"/>
                </a:solidFill>
              </a:endParaRPr>
            </a:p>
          </p:txBody>
        </p:sp>
        <p:sp>
          <p:nvSpPr>
            <p:cNvPr id="146478" name="Rectangle 46"/>
            <p:cNvSpPr>
              <a:spLocks noChangeArrowheads="1"/>
            </p:cNvSpPr>
            <p:nvPr/>
          </p:nvSpPr>
          <p:spPr bwMode="auto">
            <a:xfrm>
              <a:off x="2891" y="2427"/>
              <a:ext cx="698" cy="291"/>
            </a:xfrm>
            <a:prstGeom prst="rect">
              <a:avLst/>
            </a:prstGeom>
            <a:noFill/>
            <a:ln w="9525">
              <a:noFill/>
              <a:miter lim="800000"/>
              <a:headEnd/>
              <a:tailEnd/>
            </a:ln>
            <a:effectLst/>
          </p:spPr>
          <p:txBody>
            <a:bodyPr wrap="none">
              <a:spAutoFit/>
            </a:bodyPr>
            <a:lstStyle/>
            <a:p>
              <a:r>
                <a:rPr lang="de-DE" b="1" dirty="0">
                  <a:solidFill>
                    <a:srgbClr val="FF0000"/>
                  </a:solidFill>
                </a:rPr>
                <a:t>Worte</a:t>
              </a:r>
            </a:p>
            <a:p>
              <a:r>
                <a:rPr lang="de-DE" b="1" dirty="0">
                  <a:solidFill>
                    <a:srgbClr val="FF0000"/>
                  </a:solidFill>
                </a:rPr>
                <a:t>organisieren</a:t>
              </a:r>
            </a:p>
          </p:txBody>
        </p:sp>
        <p:sp>
          <p:nvSpPr>
            <p:cNvPr id="146479" name="Rectangle 47"/>
            <p:cNvSpPr>
              <a:spLocks noChangeArrowheads="1"/>
            </p:cNvSpPr>
            <p:nvPr/>
          </p:nvSpPr>
          <p:spPr bwMode="auto">
            <a:xfrm>
              <a:off x="1724" y="2976"/>
              <a:ext cx="621" cy="291"/>
            </a:xfrm>
            <a:prstGeom prst="rect">
              <a:avLst/>
            </a:prstGeom>
            <a:noFill/>
            <a:ln w="9525">
              <a:noFill/>
              <a:miter lim="800000"/>
              <a:headEnd/>
              <a:tailEnd/>
            </a:ln>
            <a:effectLst/>
          </p:spPr>
          <p:txBody>
            <a:bodyPr wrap="none">
              <a:spAutoFit/>
            </a:bodyPr>
            <a:lstStyle/>
            <a:p>
              <a:r>
                <a:rPr lang="de-DE" b="1" dirty="0">
                  <a:solidFill>
                    <a:srgbClr val="FF0000"/>
                  </a:solidFill>
                </a:rPr>
                <a:t>Bilder</a:t>
              </a:r>
            </a:p>
            <a:p>
              <a:r>
                <a:rPr lang="de-DE" b="1" dirty="0">
                  <a:solidFill>
                    <a:srgbClr val="FF0000"/>
                  </a:solidFill>
                </a:rPr>
                <a:t>selektieren</a:t>
              </a:r>
            </a:p>
          </p:txBody>
        </p:sp>
        <p:sp>
          <p:nvSpPr>
            <p:cNvPr id="146480" name="Rectangle 48"/>
            <p:cNvSpPr>
              <a:spLocks noChangeArrowheads="1"/>
            </p:cNvSpPr>
            <p:nvPr/>
          </p:nvSpPr>
          <p:spPr bwMode="auto">
            <a:xfrm>
              <a:off x="1724" y="2432"/>
              <a:ext cx="621" cy="291"/>
            </a:xfrm>
            <a:prstGeom prst="rect">
              <a:avLst/>
            </a:prstGeom>
            <a:noFill/>
            <a:ln w="9525">
              <a:noFill/>
              <a:miter lim="800000"/>
              <a:headEnd/>
              <a:tailEnd/>
            </a:ln>
            <a:effectLst/>
          </p:spPr>
          <p:txBody>
            <a:bodyPr wrap="none">
              <a:spAutoFit/>
            </a:bodyPr>
            <a:lstStyle/>
            <a:p>
              <a:r>
                <a:rPr lang="de-DE" b="1" dirty="0">
                  <a:solidFill>
                    <a:srgbClr val="FF0000"/>
                  </a:solidFill>
                </a:rPr>
                <a:t>Worte</a:t>
              </a:r>
            </a:p>
            <a:p>
              <a:r>
                <a:rPr lang="de-DE" b="1" dirty="0">
                  <a:solidFill>
                    <a:srgbClr val="FF0000"/>
                  </a:solidFill>
                </a:rPr>
                <a:t>selektieren</a:t>
              </a:r>
            </a:p>
          </p:txBody>
        </p:sp>
        <p:sp>
          <p:nvSpPr>
            <p:cNvPr id="146481" name="Rectangle 49"/>
            <p:cNvSpPr>
              <a:spLocks noChangeArrowheads="1"/>
            </p:cNvSpPr>
            <p:nvPr/>
          </p:nvSpPr>
          <p:spPr bwMode="auto">
            <a:xfrm>
              <a:off x="2891" y="2976"/>
              <a:ext cx="698" cy="291"/>
            </a:xfrm>
            <a:prstGeom prst="rect">
              <a:avLst/>
            </a:prstGeom>
            <a:noFill/>
            <a:ln w="9525">
              <a:noFill/>
              <a:miter lim="800000"/>
              <a:headEnd/>
              <a:tailEnd/>
            </a:ln>
            <a:effectLst/>
          </p:spPr>
          <p:txBody>
            <a:bodyPr wrap="none">
              <a:spAutoFit/>
            </a:bodyPr>
            <a:lstStyle/>
            <a:p>
              <a:r>
                <a:rPr lang="de-DE" b="1" dirty="0">
                  <a:solidFill>
                    <a:srgbClr val="FF0000"/>
                  </a:solidFill>
                </a:rPr>
                <a:t>Bilder</a:t>
              </a:r>
            </a:p>
            <a:p>
              <a:r>
                <a:rPr lang="de-DE" b="1" dirty="0">
                  <a:solidFill>
                    <a:srgbClr val="FF0000"/>
                  </a:solidFill>
                </a:rPr>
                <a:t>organisieren</a:t>
              </a:r>
            </a:p>
          </p:txBody>
        </p:sp>
      </p:grpSp>
      <p:sp>
        <p:nvSpPr>
          <p:cNvPr id="44" name="Fußzeilenplatzhalter 43"/>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4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E22C609-81B3-40AF-ADBA-22014BF2CE6F}" type="slidenum">
              <a:rPr lang="de-DE" sz="1400"/>
              <a:pPr algn="r"/>
              <a:t>14</a:t>
            </a:fld>
            <a:endParaRPr lang="de-DE" sz="1400"/>
          </a:p>
        </p:txBody>
      </p:sp>
      <p:sp>
        <p:nvSpPr>
          <p:cNvPr id="150532"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5" y="935038"/>
            <a:ext cx="8377238" cy="5154612"/>
          </a:xfrm>
          <a:prstGeom prst="rect">
            <a:avLst/>
          </a:prstGeom>
          <a:noFill/>
          <a:ln w="9525">
            <a:noFill/>
            <a:miter lim="800000"/>
            <a:headEnd/>
            <a:tailEnd/>
          </a:ln>
        </p:spPr>
        <p:txBody>
          <a:bodyPr/>
          <a:lstStyle/>
          <a:p>
            <a:pPr marL="990600" lvl="1" indent="-533400" algn="l">
              <a:spcBef>
                <a:spcPct val="20000"/>
              </a:spcBef>
              <a:buFontTx/>
              <a:buChar char="•"/>
            </a:pPr>
            <a:r>
              <a:rPr lang="de-DE" sz="2400" dirty="0" smtClean="0"/>
              <a:t>Redundanz-Effekt</a:t>
            </a:r>
            <a:endParaRPr lang="de-DE" sz="2400"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p:txBody>
      </p:sp>
      <p:sp>
        <p:nvSpPr>
          <p:cNvPr id="150534" name="Text Box 36"/>
          <p:cNvSpPr txBox="1">
            <a:spLocks noChangeArrowheads="1"/>
          </p:cNvSpPr>
          <p:nvPr/>
        </p:nvSpPr>
        <p:spPr bwMode="auto">
          <a:xfrm>
            <a:off x="7175801" y="5773459"/>
            <a:ext cx="1136650" cy="274637"/>
          </a:xfrm>
          <a:prstGeom prst="rect">
            <a:avLst/>
          </a:prstGeom>
          <a:noFill/>
          <a:ln w="9525">
            <a:noFill/>
            <a:miter lim="800000"/>
            <a:headEnd/>
            <a:tailEnd/>
          </a:ln>
        </p:spPr>
        <p:txBody>
          <a:bodyPr wrap="none">
            <a:spAutoFit/>
          </a:bodyPr>
          <a:lstStyle/>
          <a:p>
            <a:pPr algn="l"/>
            <a:r>
              <a:rPr lang="de-DE" b="1" dirty="0"/>
              <a:t>Kramer, 2001</a:t>
            </a:r>
          </a:p>
        </p:txBody>
      </p:sp>
      <p:pic>
        <p:nvPicPr>
          <p:cNvPr id="732193" name="Picture 33"/>
          <p:cNvPicPr>
            <a:picLocks noChangeAspect="1" noChangeArrowheads="1"/>
          </p:cNvPicPr>
          <p:nvPr/>
        </p:nvPicPr>
        <p:blipFill>
          <a:blip r:embed="rId3" cstate="print"/>
          <a:srcRect t="16803" r="37572" b="25154"/>
          <a:stretch>
            <a:fillRect/>
          </a:stretch>
        </p:blipFill>
        <p:spPr bwMode="auto">
          <a:xfrm>
            <a:off x="250808" y="1468321"/>
            <a:ext cx="6904055" cy="4723388"/>
          </a:xfrm>
          <a:prstGeom prst="rect">
            <a:avLst/>
          </a:prstGeom>
          <a:noFill/>
          <a:ln w="9525">
            <a:noFill/>
            <a:miter lim="800000"/>
            <a:headEnd/>
            <a:tailEnd/>
          </a:ln>
        </p:spPr>
      </p:pic>
      <p:sp>
        <p:nvSpPr>
          <p:cNvPr id="150574" name="Rectangle 46"/>
          <p:cNvSpPr>
            <a:spLocks noChangeArrowheads="1"/>
          </p:cNvSpPr>
          <p:nvPr/>
        </p:nvSpPr>
        <p:spPr bwMode="auto">
          <a:xfrm>
            <a:off x="872387" y="1484318"/>
            <a:ext cx="2530236" cy="968741"/>
          </a:xfrm>
          <a:prstGeom prst="rect">
            <a:avLst/>
          </a:prstGeom>
          <a:noFill/>
          <a:ln w="28575" algn="ctr">
            <a:solidFill>
              <a:schemeClr val="hlink"/>
            </a:solidFill>
            <a:miter lim="800000"/>
            <a:headEnd/>
            <a:tailEnd/>
          </a:ln>
          <a:effectLst/>
        </p:spPr>
        <p:txBody>
          <a:bodyPr wrap="none" anchor="ctr"/>
          <a:lstStyle/>
          <a:p>
            <a:endParaRPr lang="de-DE"/>
          </a:p>
        </p:txBody>
      </p:sp>
      <p:sp>
        <p:nvSpPr>
          <p:cNvPr id="150575" name="Rectangle 47"/>
          <p:cNvSpPr>
            <a:spLocks noChangeArrowheads="1"/>
          </p:cNvSpPr>
          <p:nvPr/>
        </p:nvSpPr>
        <p:spPr bwMode="auto">
          <a:xfrm>
            <a:off x="5468764" y="5064341"/>
            <a:ext cx="1345274" cy="932018"/>
          </a:xfrm>
          <a:prstGeom prst="rect">
            <a:avLst/>
          </a:prstGeom>
          <a:noFill/>
          <a:ln w="28575" algn="ctr">
            <a:solidFill>
              <a:schemeClr val="hlink"/>
            </a:solidFill>
            <a:miter lim="800000"/>
            <a:headEnd/>
            <a:tailEnd/>
          </a:ln>
          <a:effectLst/>
        </p:spPr>
        <p:txBody>
          <a:bodyPr wrap="none" anchor="ctr"/>
          <a:lstStyle/>
          <a:p>
            <a:endParaRPr lang="de-DE"/>
          </a:p>
        </p:txBody>
      </p:sp>
      <p:sp>
        <p:nvSpPr>
          <p:cNvPr id="732195" name="Text Box 35"/>
          <p:cNvSpPr txBox="1">
            <a:spLocks noChangeArrowheads="1"/>
          </p:cNvSpPr>
          <p:nvPr/>
        </p:nvSpPr>
        <p:spPr bwMode="auto">
          <a:xfrm>
            <a:off x="2474520" y="4444373"/>
            <a:ext cx="1470025" cy="669925"/>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Identische</a:t>
            </a:r>
          </a:p>
          <a:p>
            <a:pPr algn="l"/>
            <a:r>
              <a:rPr lang="de-DE" sz="1800" b="1"/>
              <a:t>Information</a:t>
            </a:r>
          </a:p>
        </p:txBody>
      </p:sp>
      <p:sp>
        <p:nvSpPr>
          <p:cNvPr id="11" name="Fußzeilenplatzhalter 10"/>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7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732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74" grpId="0" animBg="1"/>
      <p:bldP spid="150575" grpId="0" animBg="1"/>
      <p:bldP spid="7321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790C14C-08F6-497D-94AD-7C958BCE46EA}" type="slidenum">
              <a:rPr lang="de-DE" sz="1400"/>
              <a:pPr algn="r"/>
              <a:t>15</a:t>
            </a:fld>
            <a:endParaRPr lang="de-DE" sz="1400"/>
          </a:p>
        </p:txBody>
      </p:sp>
      <p:sp>
        <p:nvSpPr>
          <p:cNvPr id="152580"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5" y="935038"/>
            <a:ext cx="8377238" cy="5342670"/>
          </a:xfrm>
          <a:prstGeom prst="rect">
            <a:avLst/>
          </a:prstGeom>
          <a:noFill/>
          <a:ln w="9525">
            <a:noFill/>
            <a:miter lim="800000"/>
            <a:headEnd/>
            <a:tailEnd/>
          </a:ln>
        </p:spPr>
        <p:txBody>
          <a:bodyPr/>
          <a:lstStyle/>
          <a:p>
            <a:pPr marL="990600" lvl="1" indent="-533400" algn="l">
              <a:spcBef>
                <a:spcPct val="20000"/>
              </a:spcBef>
              <a:buFontTx/>
              <a:buChar char="•"/>
            </a:pPr>
            <a:r>
              <a:rPr lang="de-DE" sz="2400" dirty="0" smtClean="0"/>
              <a:t>Reverse </a:t>
            </a:r>
            <a:r>
              <a:rPr lang="de-DE" sz="2400" dirty="0" err="1"/>
              <a:t>redundancy</a:t>
            </a:r>
            <a:r>
              <a:rPr lang="de-DE" sz="2400" dirty="0"/>
              <a:t> </a:t>
            </a:r>
            <a:r>
              <a:rPr lang="de-DE" sz="2400" dirty="0" err="1"/>
              <a:t>effect</a:t>
            </a:r>
            <a:endParaRPr lang="de-DE" sz="2400"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smtClean="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r>
              <a:rPr lang="de-DE" sz="2400" dirty="0" smtClean="0">
                <a:sym typeface="Wingdings" pitchFamily="2" charset="2"/>
              </a:rPr>
              <a:t>Lernförderung </a:t>
            </a:r>
            <a:r>
              <a:rPr lang="de-DE" sz="2400" dirty="0">
                <a:sym typeface="Wingdings" pitchFamily="2" charset="2"/>
              </a:rPr>
              <a:t>bei Nicht-Muttersprachlern</a:t>
            </a:r>
            <a:endParaRPr lang="de-DE" sz="2400" dirty="0"/>
          </a:p>
        </p:txBody>
      </p:sp>
      <p:pic>
        <p:nvPicPr>
          <p:cNvPr id="152586" name="Picture 10">
            <a:hlinkClick r:id="rId3" action="ppaction://hlinkfile"/>
          </p:cNvPr>
          <p:cNvPicPr>
            <a:picLocks noChangeAspect="1" noChangeArrowheads="1"/>
          </p:cNvPicPr>
          <p:nvPr/>
        </p:nvPicPr>
        <p:blipFill>
          <a:blip r:embed="rId4" cstate="print"/>
          <a:srcRect l="19987" t="24445" r="29622" b="4639"/>
          <a:stretch>
            <a:fillRect/>
          </a:stretch>
        </p:blipFill>
        <p:spPr bwMode="auto">
          <a:xfrm>
            <a:off x="250825" y="1396835"/>
            <a:ext cx="5151438" cy="4248316"/>
          </a:xfrm>
          <a:prstGeom prst="rect">
            <a:avLst/>
          </a:prstGeom>
          <a:noFill/>
          <a:ln w="9525" algn="ctr">
            <a:noFill/>
            <a:miter lim="800000"/>
            <a:headEnd/>
            <a:tailEnd/>
          </a:ln>
          <a:effectLst/>
        </p:spPr>
      </p:pic>
      <p:sp>
        <p:nvSpPr>
          <p:cNvPr id="152587" name="Text Box 11"/>
          <p:cNvSpPr txBox="1">
            <a:spLocks noChangeArrowheads="1"/>
          </p:cNvSpPr>
          <p:nvPr/>
        </p:nvSpPr>
        <p:spPr bwMode="auto">
          <a:xfrm>
            <a:off x="5572125" y="5289550"/>
            <a:ext cx="1943100" cy="274638"/>
          </a:xfrm>
          <a:prstGeom prst="rect">
            <a:avLst/>
          </a:prstGeom>
          <a:noFill/>
          <a:ln w="9525" algn="ctr">
            <a:noFill/>
            <a:miter lim="800000"/>
            <a:headEnd/>
            <a:tailEnd/>
          </a:ln>
          <a:effectLst/>
        </p:spPr>
        <p:txBody>
          <a:bodyPr wrap="none">
            <a:spAutoFit/>
          </a:bodyPr>
          <a:lstStyle/>
          <a:p>
            <a:r>
              <a:rPr lang="de-DE" b="1"/>
              <a:t>(McKinley &amp; Dean, 2006)</a:t>
            </a:r>
          </a:p>
        </p:txBody>
      </p:sp>
      <p:sp>
        <p:nvSpPr>
          <p:cNvPr id="8" name="Textfeld 7"/>
          <p:cNvSpPr txBox="1"/>
          <p:nvPr/>
        </p:nvSpPr>
        <p:spPr>
          <a:xfrm>
            <a:off x="6242538" y="1617785"/>
            <a:ext cx="2567354" cy="461665"/>
          </a:xfrm>
          <a:prstGeom prst="rect">
            <a:avLst/>
          </a:prstGeom>
          <a:noFill/>
        </p:spPr>
        <p:txBody>
          <a:bodyPr wrap="square" rtlCol="0">
            <a:spAutoFit/>
          </a:bodyPr>
          <a:lstStyle/>
          <a:p>
            <a:r>
              <a:rPr lang="de-DE" b="1" dirty="0" smtClean="0">
                <a:solidFill>
                  <a:srgbClr val="FF00FF"/>
                </a:solidFill>
              </a:rPr>
              <a:t>Programm fehlt</a:t>
            </a:r>
          </a:p>
          <a:p>
            <a:r>
              <a:rPr lang="de-DE" b="1" dirty="0" smtClean="0">
                <a:solidFill>
                  <a:srgbClr val="FF00FF"/>
                </a:solidFill>
              </a:rPr>
              <a:t>Link geht nicht</a:t>
            </a:r>
            <a:endParaRPr lang="de-DE" b="1" dirty="0">
              <a:solidFill>
                <a:srgbClr val="FF00FF"/>
              </a:solidFill>
            </a:endParaRPr>
          </a:p>
        </p:txBody>
      </p:sp>
      <p:sp>
        <p:nvSpPr>
          <p:cNvPr id="9" name="Fußzeilenplatzhalter 8"/>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981CDD9-1A21-4834-9833-47CCB4EB5CCF}" type="slidenum">
              <a:rPr lang="de-DE" sz="1400"/>
              <a:pPr algn="r"/>
              <a:t>16</a:t>
            </a:fld>
            <a:endParaRPr lang="de-DE" sz="1400"/>
          </a:p>
        </p:txBody>
      </p:sp>
      <p:sp>
        <p:nvSpPr>
          <p:cNvPr id="154628"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104" y="935037"/>
            <a:ext cx="8559800" cy="5377839"/>
          </a:xfrm>
          <a:prstGeom prst="rect">
            <a:avLst/>
          </a:prstGeom>
          <a:noFill/>
          <a:ln w="9525">
            <a:noFill/>
            <a:miter lim="800000"/>
            <a:headEnd/>
            <a:tailEnd/>
          </a:ln>
        </p:spPr>
        <p:txBody>
          <a:bodyPr/>
          <a:lstStyle/>
          <a:p>
            <a:pPr marL="720725" lvl="1" indent="-263525" algn="l">
              <a:spcBef>
                <a:spcPct val="20000"/>
              </a:spcBef>
              <a:buFontTx/>
              <a:buChar char="•"/>
            </a:pPr>
            <a:r>
              <a:rPr lang="de-DE" sz="2400" dirty="0" smtClean="0"/>
              <a:t>Expertise-Umkehr-Effekt </a:t>
            </a:r>
            <a:r>
              <a:rPr lang="de-DE" sz="2400" dirty="0"/>
              <a:t>(</a:t>
            </a:r>
            <a:r>
              <a:rPr lang="de-DE" sz="2400" dirty="0" err="1"/>
              <a:t>expertise</a:t>
            </a:r>
            <a:r>
              <a:rPr lang="de-DE" sz="2400" dirty="0"/>
              <a:t> </a:t>
            </a:r>
            <a:r>
              <a:rPr lang="de-DE" sz="2400" dirty="0" err="1"/>
              <a:t>reversal</a:t>
            </a:r>
            <a:r>
              <a:rPr lang="de-DE" sz="2400" dirty="0"/>
              <a:t> </a:t>
            </a:r>
            <a:r>
              <a:rPr lang="de-DE" sz="2400" dirty="0" err="1"/>
              <a:t>effect</a:t>
            </a:r>
            <a:r>
              <a:rPr lang="de-DE" sz="2400" dirty="0"/>
              <a:t>)</a:t>
            </a:r>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smtClean="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720725" lvl="1" indent="-263525" algn="l">
              <a:spcBef>
                <a:spcPct val="20000"/>
              </a:spcBef>
              <a:buFontTx/>
              <a:buChar char="•"/>
            </a:pPr>
            <a:r>
              <a:rPr lang="de-DE" sz="2400" dirty="0" smtClean="0">
                <a:sym typeface="Wingdings" pitchFamily="2" charset="2"/>
              </a:rPr>
              <a:t>Lernförderung </a:t>
            </a:r>
            <a:r>
              <a:rPr lang="de-DE" sz="2400" dirty="0">
                <a:sym typeface="Wingdings" pitchFamily="2" charset="2"/>
              </a:rPr>
              <a:t>nur bei Novizen (</a:t>
            </a:r>
            <a:r>
              <a:rPr lang="de-DE" sz="2400" dirty="0">
                <a:cs typeface="Arial" charset="0"/>
                <a:sym typeface="Wingdings" pitchFamily="2" charset="2"/>
              </a:rPr>
              <a:t>↔ Experten)</a:t>
            </a:r>
            <a:endParaRPr lang="de-DE" sz="2400" dirty="0">
              <a:cs typeface="Arial" charset="0"/>
            </a:endParaRPr>
          </a:p>
        </p:txBody>
      </p:sp>
      <p:pic>
        <p:nvPicPr>
          <p:cNvPr id="154630" name="Picture 6"/>
          <p:cNvPicPr>
            <a:picLocks noChangeAspect="1" noChangeArrowheads="1"/>
          </p:cNvPicPr>
          <p:nvPr/>
        </p:nvPicPr>
        <p:blipFill>
          <a:blip r:embed="rId3" cstate="print"/>
          <a:srcRect l="19987" t="24445" r="29622" b="4639"/>
          <a:stretch>
            <a:fillRect/>
          </a:stretch>
        </p:blipFill>
        <p:spPr bwMode="auto">
          <a:xfrm>
            <a:off x="250825" y="1396835"/>
            <a:ext cx="5151438" cy="4248316"/>
          </a:xfrm>
          <a:prstGeom prst="rect">
            <a:avLst/>
          </a:prstGeom>
          <a:noFill/>
          <a:ln w="9525" algn="ctr">
            <a:noFill/>
            <a:miter lim="800000"/>
            <a:headEnd/>
            <a:tailEnd/>
          </a:ln>
          <a:effectLst/>
        </p:spPr>
      </p:pic>
      <p:sp>
        <p:nvSpPr>
          <p:cNvPr id="154631" name="Text Box 7"/>
          <p:cNvSpPr txBox="1">
            <a:spLocks noChangeArrowheads="1"/>
          </p:cNvSpPr>
          <p:nvPr/>
        </p:nvSpPr>
        <p:spPr bwMode="auto">
          <a:xfrm>
            <a:off x="5572125" y="5289550"/>
            <a:ext cx="1943100" cy="274638"/>
          </a:xfrm>
          <a:prstGeom prst="rect">
            <a:avLst/>
          </a:prstGeom>
          <a:noFill/>
          <a:ln w="9525" algn="ctr">
            <a:noFill/>
            <a:miter lim="800000"/>
            <a:headEnd/>
            <a:tailEnd/>
          </a:ln>
          <a:effectLst/>
        </p:spPr>
        <p:txBody>
          <a:bodyPr wrap="none">
            <a:spAutoFit/>
          </a:bodyPr>
          <a:lstStyle/>
          <a:p>
            <a:r>
              <a:rPr lang="de-DE" b="1"/>
              <a:t>(McKinley &amp; Dean, 2006)</a:t>
            </a:r>
          </a:p>
        </p:txBody>
      </p:sp>
      <p:sp>
        <p:nvSpPr>
          <p:cNvPr id="154633" name="Rectangle 9"/>
          <p:cNvSpPr>
            <a:spLocks noChangeArrowheads="1"/>
          </p:cNvSpPr>
          <p:nvPr/>
        </p:nvSpPr>
        <p:spPr bwMode="auto">
          <a:xfrm>
            <a:off x="465992" y="4991959"/>
            <a:ext cx="4529514" cy="417512"/>
          </a:xfrm>
          <a:prstGeom prst="rect">
            <a:avLst/>
          </a:prstGeom>
          <a:noFill/>
          <a:ln w="28575" algn="ctr">
            <a:solidFill>
              <a:schemeClr val="hlink"/>
            </a:solidFill>
            <a:miter lim="800000"/>
            <a:headEnd/>
            <a:tailEnd/>
          </a:ln>
          <a:effectLst/>
        </p:spPr>
        <p:txBody>
          <a:bodyPr wrap="none" anchor="ctr"/>
          <a:lstStyle/>
          <a:p>
            <a:endParaRPr lang="de-DE"/>
          </a:p>
        </p:txBody>
      </p:sp>
      <p:sp>
        <p:nvSpPr>
          <p:cNvPr id="9" name="Fußzeilenplatzhalter 8"/>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4633"/>
                                        </p:tgtEl>
                                        <p:attrNameLst>
                                          <p:attrName>style.visibility</p:attrName>
                                        </p:attrNameLst>
                                      </p:cBhvr>
                                      <p:to>
                                        <p:strVal val="visible"/>
                                      </p:to>
                                    </p:set>
                                    <p:animEffect transition="in" filter="wheel(1)">
                                      <p:cBhvr>
                                        <p:cTn id="13" dur="500"/>
                                        <p:tgtEl>
                                          <p:spTgt spid="154633"/>
                                        </p:tgtEl>
                                      </p:cBhvr>
                                    </p:animEffect>
                                  </p:childTnLst>
                                </p:cTn>
                              </p:par>
                              <p:par>
                                <p:cTn id="14" presetID="1" presetClass="entr" presetSubtype="0" fill="hold" nodeType="withEffect">
                                  <p:stCondLst>
                                    <p:cond delay="0"/>
                                  </p:stCondLst>
                                  <p:childTnLst>
                                    <p:set>
                                      <p:cBhvr>
                                        <p:cTn id="15" dur="1" fill="hold">
                                          <p:stCondLst>
                                            <p:cond delay="0"/>
                                          </p:stCondLst>
                                        </p:cTn>
                                        <p:tgtEl>
                                          <p:spTgt spid="40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1" grpId="0"/>
      <p:bldP spid="1546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6736346-5F46-4D2C-B282-0F3B9A827E6A}" type="slidenum">
              <a:rPr lang="de-DE" sz="1400"/>
              <a:pPr algn="r"/>
              <a:t>17</a:t>
            </a:fld>
            <a:endParaRPr lang="de-DE" sz="1400"/>
          </a:p>
        </p:txBody>
      </p:sp>
      <p:sp>
        <p:nvSpPr>
          <p:cNvPr id="156676"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t>Eigenschaften</a:t>
            </a:r>
            <a:endParaRPr lang="de-DE" sz="3600" b="1" dirty="0"/>
          </a:p>
        </p:txBody>
      </p:sp>
      <p:pic>
        <p:nvPicPr>
          <p:cNvPr id="156682" name="Picture 10"/>
          <p:cNvPicPr>
            <a:picLocks noChangeAspect="1" noChangeArrowheads="1"/>
          </p:cNvPicPr>
          <p:nvPr/>
        </p:nvPicPr>
        <p:blipFill>
          <a:blip r:embed="rId3" cstate="print"/>
          <a:srcRect l="19987" t="24445" r="29622" b="4639"/>
          <a:stretch>
            <a:fillRect/>
          </a:stretch>
        </p:blipFill>
        <p:spPr bwMode="auto">
          <a:xfrm>
            <a:off x="2097088" y="1984375"/>
            <a:ext cx="4038600" cy="3330575"/>
          </a:xfrm>
          <a:prstGeom prst="rect">
            <a:avLst/>
          </a:prstGeom>
          <a:noFill/>
          <a:ln w="9525" algn="ctr">
            <a:noFill/>
            <a:miter lim="800000"/>
            <a:headEnd/>
            <a:tailEnd/>
          </a:ln>
          <a:effectLst/>
        </p:spPr>
      </p:pic>
      <p:sp>
        <p:nvSpPr>
          <p:cNvPr id="732195" name="Text Box 35"/>
          <p:cNvSpPr txBox="1">
            <a:spLocks noChangeArrowheads="1"/>
          </p:cNvSpPr>
          <p:nvPr/>
        </p:nvSpPr>
        <p:spPr bwMode="auto">
          <a:xfrm>
            <a:off x="631825" y="4800600"/>
            <a:ext cx="1165225" cy="395288"/>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Englisch</a:t>
            </a:r>
          </a:p>
        </p:txBody>
      </p:sp>
      <p:sp>
        <p:nvSpPr>
          <p:cNvPr id="156685" name="Line 13"/>
          <p:cNvSpPr>
            <a:spLocks noChangeShapeType="1"/>
          </p:cNvSpPr>
          <p:nvPr/>
        </p:nvSpPr>
        <p:spPr bwMode="auto">
          <a:xfrm flipH="1">
            <a:off x="1768475" y="4976813"/>
            <a:ext cx="509588" cy="14287"/>
          </a:xfrm>
          <a:prstGeom prst="line">
            <a:avLst/>
          </a:prstGeom>
          <a:noFill/>
          <a:ln w="9525">
            <a:solidFill>
              <a:schemeClr val="tx1"/>
            </a:solidFill>
            <a:round/>
            <a:headEnd/>
            <a:tailEnd type="triangle" w="med" len="med"/>
          </a:ln>
          <a:effectLst/>
        </p:spPr>
        <p:txBody>
          <a:bodyPr anchor="ctr"/>
          <a:lstStyle/>
          <a:p>
            <a:endParaRPr lang="de-DE"/>
          </a:p>
        </p:txBody>
      </p:sp>
      <p:pic>
        <p:nvPicPr>
          <p:cNvPr id="156687" name="Picture 15"/>
          <p:cNvPicPr>
            <a:picLocks noChangeAspect="1" noChangeArrowheads="1"/>
          </p:cNvPicPr>
          <p:nvPr/>
        </p:nvPicPr>
        <p:blipFill>
          <a:blip r:embed="rId4" cstate="print"/>
          <a:srcRect l="77522" t="94444"/>
          <a:stretch>
            <a:fillRect/>
          </a:stretch>
        </p:blipFill>
        <p:spPr bwMode="auto">
          <a:xfrm>
            <a:off x="311150" y="2066925"/>
            <a:ext cx="2192338" cy="317500"/>
          </a:xfrm>
          <a:prstGeom prst="rect">
            <a:avLst/>
          </a:prstGeom>
          <a:noFill/>
          <a:ln w="9525" algn="ctr">
            <a:noFill/>
            <a:miter lim="800000"/>
            <a:headEnd/>
            <a:tailEnd/>
          </a:ln>
          <a:effectLst/>
        </p:spPr>
      </p:pic>
      <p:sp>
        <p:nvSpPr>
          <p:cNvPr id="156688" name="Rectangle 16"/>
          <p:cNvSpPr>
            <a:spLocks noChangeArrowheads="1"/>
          </p:cNvSpPr>
          <p:nvPr/>
        </p:nvSpPr>
        <p:spPr bwMode="auto">
          <a:xfrm>
            <a:off x="1092200" y="2006600"/>
            <a:ext cx="352425" cy="571500"/>
          </a:xfrm>
          <a:prstGeom prst="rect">
            <a:avLst/>
          </a:prstGeom>
          <a:noFill/>
          <a:ln w="28575" algn="ctr">
            <a:solidFill>
              <a:schemeClr val="hlink"/>
            </a:solidFill>
            <a:miter lim="800000"/>
            <a:headEnd/>
            <a:tailEnd/>
          </a:ln>
          <a:effectLst/>
        </p:spPr>
        <p:txBody>
          <a:bodyPr wrap="none" anchor="ctr"/>
          <a:lstStyle/>
          <a:p>
            <a:endParaRPr lang="de-DE"/>
          </a:p>
        </p:txBody>
      </p:sp>
      <p:sp>
        <p:nvSpPr>
          <p:cNvPr id="156692" name="Line 20"/>
          <p:cNvSpPr>
            <a:spLocks noChangeShapeType="1"/>
          </p:cNvSpPr>
          <p:nvPr/>
        </p:nvSpPr>
        <p:spPr bwMode="auto">
          <a:xfrm>
            <a:off x="4860925" y="3321050"/>
            <a:ext cx="1708150" cy="0"/>
          </a:xfrm>
          <a:prstGeom prst="line">
            <a:avLst/>
          </a:prstGeom>
          <a:noFill/>
          <a:ln w="9525">
            <a:solidFill>
              <a:schemeClr val="tx1"/>
            </a:solidFill>
            <a:round/>
            <a:headEnd/>
            <a:tailEnd type="triangle" w="med" len="med"/>
          </a:ln>
          <a:effectLst/>
        </p:spPr>
        <p:txBody>
          <a:bodyPr anchor="ctr"/>
          <a:lstStyle/>
          <a:p>
            <a:endParaRPr lang="de-DE"/>
          </a:p>
        </p:txBody>
      </p:sp>
      <p:sp>
        <p:nvSpPr>
          <p:cNvPr id="2" name="Text Box 35"/>
          <p:cNvSpPr txBox="1">
            <a:spLocks noChangeArrowheads="1"/>
          </p:cNvSpPr>
          <p:nvPr/>
        </p:nvSpPr>
        <p:spPr bwMode="auto">
          <a:xfrm>
            <a:off x="6551613" y="3116263"/>
            <a:ext cx="2592387" cy="944562"/>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dirty="0"/>
              <a:t>Schematisch</a:t>
            </a:r>
          </a:p>
          <a:p>
            <a:pPr algn="l"/>
            <a:r>
              <a:rPr lang="de-DE" sz="1800" b="1" dirty="0"/>
              <a:t>vs. </a:t>
            </a:r>
            <a:r>
              <a:rPr lang="de-DE" sz="1800" b="1" dirty="0">
                <a:hlinkClick r:id="rId5"/>
              </a:rPr>
              <a:t>quasi-realistisch </a:t>
            </a:r>
            <a:r>
              <a:rPr lang="de-DE" sz="1800" b="1" dirty="0"/>
              <a:t>o. </a:t>
            </a:r>
            <a:r>
              <a:rPr lang="de-DE" sz="1800" b="1" dirty="0">
                <a:hlinkClick r:id="rId6"/>
              </a:rPr>
              <a:t>realistisch</a:t>
            </a:r>
            <a:endParaRPr lang="de-DE" sz="1800" b="1" dirty="0"/>
          </a:p>
        </p:txBody>
      </p:sp>
      <p:sp>
        <p:nvSpPr>
          <p:cNvPr id="156694" name="Text Box 22"/>
          <p:cNvSpPr txBox="1">
            <a:spLocks noChangeArrowheads="1"/>
          </p:cNvSpPr>
          <p:nvPr/>
        </p:nvSpPr>
        <p:spPr bwMode="auto">
          <a:xfrm>
            <a:off x="6140450" y="5005388"/>
            <a:ext cx="1943100" cy="274637"/>
          </a:xfrm>
          <a:prstGeom prst="rect">
            <a:avLst/>
          </a:prstGeom>
          <a:noFill/>
          <a:ln w="9525" algn="ctr">
            <a:noFill/>
            <a:miter lim="800000"/>
            <a:headEnd/>
            <a:tailEnd/>
          </a:ln>
          <a:effectLst/>
        </p:spPr>
        <p:txBody>
          <a:bodyPr wrap="none">
            <a:spAutoFit/>
          </a:bodyPr>
          <a:lstStyle/>
          <a:p>
            <a:r>
              <a:rPr lang="de-DE" b="1"/>
              <a:t>(McKinley &amp; Dean, 2006)</a:t>
            </a:r>
          </a:p>
        </p:txBody>
      </p:sp>
      <p:sp>
        <p:nvSpPr>
          <p:cNvPr id="13" name="Fußzeilenplatzhalter 12"/>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2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6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66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6688"/>
                                        </p:tgtEl>
                                        <p:attrNameLst>
                                          <p:attrName>style.visibility</p:attrName>
                                        </p:attrNameLst>
                                      </p:cBhvr>
                                      <p:to>
                                        <p:strVal val="visible"/>
                                      </p:to>
                                    </p:set>
                                    <p:animEffect transition="in" filter="wheel(1)">
                                      <p:cBhvr>
                                        <p:cTn id="17" dur="500"/>
                                        <p:tgtEl>
                                          <p:spTgt spid="15668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669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156685" grpId="0" animBg="1"/>
      <p:bldP spid="156688" grpId="0" animBg="1"/>
      <p:bldP spid="156692" grpId="0" animBg="1"/>
      <p:bldP spid="2" grpId="0" animBg="1"/>
      <p:bldP spid="1566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5144C3-E1A1-414A-8D6F-CDBF4C5F54B2}" type="slidenum">
              <a:rPr lang="de-DE" sz="1400"/>
              <a:pPr algn="r"/>
              <a:t>18</a:t>
            </a:fld>
            <a:endParaRPr lang="de-DE" sz="1400"/>
          </a:p>
        </p:txBody>
      </p:sp>
      <p:sp>
        <p:nvSpPr>
          <p:cNvPr id="165892"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t>Eigenschaften</a:t>
            </a:r>
            <a:endParaRPr lang="de-DE" sz="3600" b="1" dirty="0"/>
          </a:p>
        </p:txBody>
      </p:sp>
      <p:pic>
        <p:nvPicPr>
          <p:cNvPr id="165894" name="Picture 6"/>
          <p:cNvPicPr>
            <a:picLocks noChangeAspect="1" noChangeArrowheads="1"/>
          </p:cNvPicPr>
          <p:nvPr/>
        </p:nvPicPr>
        <p:blipFill>
          <a:blip r:embed="rId3" cstate="print"/>
          <a:srcRect l="19987" t="24445" r="29622" b="4639"/>
          <a:stretch>
            <a:fillRect/>
          </a:stretch>
        </p:blipFill>
        <p:spPr bwMode="auto">
          <a:xfrm>
            <a:off x="3731472" y="2009775"/>
            <a:ext cx="4038600" cy="3330575"/>
          </a:xfrm>
          <a:prstGeom prst="rect">
            <a:avLst/>
          </a:prstGeom>
          <a:noFill/>
          <a:ln w="9525" algn="ctr">
            <a:noFill/>
            <a:miter lim="800000"/>
            <a:headEnd/>
            <a:tailEnd/>
          </a:ln>
          <a:effectLst/>
        </p:spPr>
      </p:pic>
      <p:pic>
        <p:nvPicPr>
          <p:cNvPr id="165900" name="Picture 12" descr="http://upload.wikimedia.org/wikipedia/commons/c/c2/Motion_of_Insectwing.gif"/>
          <p:cNvPicPr>
            <a:picLocks noChangeAspect="1" noChangeArrowheads="1" noCrop="1"/>
          </p:cNvPicPr>
          <p:nvPr/>
        </p:nvPicPr>
        <p:blipFill>
          <a:blip r:embed="rId4" cstate="print"/>
          <a:srcRect/>
          <a:stretch>
            <a:fillRect/>
          </a:stretch>
        </p:blipFill>
        <p:spPr bwMode="auto">
          <a:xfrm>
            <a:off x="814388" y="2439988"/>
            <a:ext cx="2751137" cy="2293937"/>
          </a:xfrm>
          <a:prstGeom prst="rect">
            <a:avLst/>
          </a:prstGeom>
          <a:noFill/>
        </p:spPr>
      </p:pic>
      <p:sp>
        <p:nvSpPr>
          <p:cNvPr id="165901" name="Text Box 13"/>
          <p:cNvSpPr txBox="1">
            <a:spLocks noChangeArrowheads="1"/>
          </p:cNvSpPr>
          <p:nvPr/>
        </p:nvSpPr>
        <p:spPr bwMode="auto">
          <a:xfrm>
            <a:off x="1973263" y="4203700"/>
            <a:ext cx="1030287" cy="274638"/>
          </a:xfrm>
          <a:prstGeom prst="rect">
            <a:avLst/>
          </a:prstGeom>
          <a:noFill/>
          <a:ln w="9525" algn="ctr">
            <a:noFill/>
            <a:miter lim="800000"/>
            <a:headEnd/>
            <a:tailEnd/>
          </a:ln>
          <a:effectLst/>
        </p:spPr>
        <p:txBody>
          <a:bodyPr wrap="none">
            <a:spAutoFit/>
          </a:bodyPr>
          <a:lstStyle/>
          <a:p>
            <a:r>
              <a:rPr lang="de-DE" b="1"/>
              <a:t>(Siga, 2007)</a:t>
            </a:r>
          </a:p>
        </p:txBody>
      </p:sp>
      <p:sp>
        <p:nvSpPr>
          <p:cNvPr id="165904" name="Text Box 16"/>
          <p:cNvSpPr txBox="1">
            <a:spLocks noChangeArrowheads="1"/>
          </p:cNvSpPr>
          <p:nvPr/>
        </p:nvSpPr>
        <p:spPr bwMode="auto">
          <a:xfrm>
            <a:off x="6909289" y="5414719"/>
            <a:ext cx="1943100" cy="274637"/>
          </a:xfrm>
          <a:prstGeom prst="rect">
            <a:avLst/>
          </a:prstGeom>
          <a:noFill/>
          <a:ln w="9525" algn="ctr">
            <a:noFill/>
            <a:miter lim="800000"/>
            <a:headEnd/>
            <a:tailEnd/>
          </a:ln>
          <a:effectLst/>
        </p:spPr>
        <p:txBody>
          <a:bodyPr wrap="none">
            <a:spAutoFit/>
          </a:bodyPr>
          <a:lstStyle/>
          <a:p>
            <a:r>
              <a:rPr lang="de-DE" b="1" dirty="0"/>
              <a:t>(McKinley &amp; Dean, 2006)</a:t>
            </a:r>
          </a:p>
        </p:txBody>
      </p:sp>
      <p:sp>
        <p:nvSpPr>
          <p:cNvPr id="9" name="Fußzeilenplatzhalter 8"/>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9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ED0F4AB-6F88-4F8B-840B-2E72356B8FDA}" type="slidenum">
              <a:rPr lang="de-DE" sz="1400"/>
              <a:pPr algn="r"/>
              <a:t>19</a:t>
            </a:fld>
            <a:endParaRPr lang="de-DE" sz="1400"/>
          </a:p>
        </p:txBody>
      </p:sp>
      <p:sp>
        <p:nvSpPr>
          <p:cNvPr id="158724"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t>Eigenschaften</a:t>
            </a:r>
            <a:endParaRPr lang="de-DE" sz="3600" b="1" dirty="0"/>
          </a:p>
        </p:txBody>
      </p:sp>
      <p:pic>
        <p:nvPicPr>
          <p:cNvPr id="158726" name="Picture 6"/>
          <p:cNvPicPr>
            <a:picLocks noChangeAspect="1" noChangeArrowheads="1"/>
          </p:cNvPicPr>
          <p:nvPr/>
        </p:nvPicPr>
        <p:blipFill>
          <a:blip r:embed="rId3" cstate="print"/>
          <a:srcRect l="19987" t="24445" r="29622" b="4639"/>
          <a:stretch>
            <a:fillRect/>
          </a:stretch>
        </p:blipFill>
        <p:spPr bwMode="auto">
          <a:xfrm>
            <a:off x="2097088" y="1984375"/>
            <a:ext cx="4038600" cy="3330575"/>
          </a:xfrm>
          <a:prstGeom prst="rect">
            <a:avLst/>
          </a:prstGeom>
          <a:noFill/>
          <a:ln w="9525" algn="ctr">
            <a:noFill/>
            <a:miter lim="800000"/>
            <a:headEnd/>
            <a:tailEnd/>
          </a:ln>
          <a:effectLst/>
        </p:spPr>
      </p:pic>
      <p:sp>
        <p:nvSpPr>
          <p:cNvPr id="732195" name="Text Box 35"/>
          <p:cNvSpPr txBox="1">
            <a:spLocks noChangeArrowheads="1"/>
          </p:cNvSpPr>
          <p:nvPr/>
        </p:nvSpPr>
        <p:spPr bwMode="auto">
          <a:xfrm>
            <a:off x="247650" y="3097213"/>
            <a:ext cx="1556836" cy="646331"/>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dirty="0"/>
              <a:t>Durchlaufend</a:t>
            </a:r>
            <a:br>
              <a:rPr lang="de-DE" sz="1800" dirty="0"/>
            </a:br>
            <a:r>
              <a:rPr lang="de-DE" sz="1800" dirty="0"/>
              <a:t>vs. gegliedert</a:t>
            </a:r>
          </a:p>
        </p:txBody>
      </p:sp>
      <p:sp>
        <p:nvSpPr>
          <p:cNvPr id="158729" name="Line 9"/>
          <p:cNvSpPr>
            <a:spLocks noChangeShapeType="1"/>
          </p:cNvSpPr>
          <p:nvPr/>
        </p:nvSpPr>
        <p:spPr bwMode="auto">
          <a:xfrm flipH="1" flipV="1">
            <a:off x="1935163" y="3394075"/>
            <a:ext cx="387350" cy="1163638"/>
          </a:xfrm>
          <a:prstGeom prst="line">
            <a:avLst/>
          </a:prstGeom>
          <a:noFill/>
          <a:ln w="9525">
            <a:solidFill>
              <a:schemeClr val="tx1"/>
            </a:solidFill>
            <a:round/>
            <a:headEnd/>
            <a:tailEnd type="triangle" w="med" len="med"/>
          </a:ln>
          <a:effectLst/>
        </p:spPr>
        <p:txBody>
          <a:bodyPr anchor="ctr"/>
          <a:lstStyle/>
          <a:p>
            <a:endParaRPr lang="de-DE"/>
          </a:p>
        </p:txBody>
      </p:sp>
      <p:sp>
        <p:nvSpPr>
          <p:cNvPr id="2" name="Text Box 35"/>
          <p:cNvSpPr txBox="1">
            <a:spLocks noChangeArrowheads="1"/>
          </p:cNvSpPr>
          <p:nvPr/>
        </p:nvSpPr>
        <p:spPr bwMode="auto">
          <a:xfrm>
            <a:off x="6167437" y="1976685"/>
            <a:ext cx="2196277" cy="669925"/>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b="1" dirty="0"/>
              <a:t>Szenen-Zahl</a:t>
            </a:r>
            <a:r>
              <a:rPr lang="de-DE" sz="1800" b="1" dirty="0" smtClean="0"/>
              <a:t>:</a:t>
            </a:r>
            <a:br>
              <a:rPr lang="de-DE" sz="1800" b="1" dirty="0" smtClean="0"/>
            </a:br>
            <a:r>
              <a:rPr lang="de-DE" sz="1800" dirty="0" smtClean="0"/>
              <a:t>1 vs</a:t>
            </a:r>
            <a:r>
              <a:rPr lang="de-DE" sz="1800" dirty="0"/>
              <a:t>. </a:t>
            </a:r>
            <a:r>
              <a:rPr lang="de-DE" sz="1800" dirty="0">
                <a:cs typeface="Arial" charset="0"/>
              </a:rPr>
              <a:t>≥ 2</a:t>
            </a:r>
          </a:p>
        </p:txBody>
      </p:sp>
      <p:sp>
        <p:nvSpPr>
          <p:cNvPr id="3" name="Text Box 35"/>
          <p:cNvSpPr txBox="1">
            <a:spLocks noChangeArrowheads="1"/>
          </p:cNvSpPr>
          <p:nvPr/>
        </p:nvSpPr>
        <p:spPr bwMode="auto">
          <a:xfrm>
            <a:off x="6191250" y="2773610"/>
            <a:ext cx="2179027" cy="923330"/>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b="1" dirty="0"/>
              <a:t>Setting:</a:t>
            </a:r>
            <a:br>
              <a:rPr lang="de-DE" sz="1800" b="1" dirty="0"/>
            </a:br>
            <a:r>
              <a:rPr lang="de-DE" sz="1800" dirty="0" smtClean="0"/>
              <a:t>unabhängig </a:t>
            </a:r>
            <a:r>
              <a:rPr lang="de-DE" sz="1800" dirty="0"/>
              <a:t>vs</a:t>
            </a:r>
            <a:r>
              <a:rPr lang="de-DE" sz="1800" dirty="0" smtClean="0"/>
              <a:t>.</a:t>
            </a:r>
          </a:p>
          <a:p>
            <a:pPr algn="l"/>
            <a:r>
              <a:rPr lang="de-DE" sz="1800" dirty="0" smtClean="0">
                <a:cs typeface="Arial" charset="0"/>
              </a:rPr>
              <a:t>in </a:t>
            </a:r>
            <a:r>
              <a:rPr lang="de-DE" sz="1800" dirty="0">
                <a:cs typeface="Arial" charset="0"/>
              </a:rPr>
              <a:t>Tutorium</a:t>
            </a:r>
          </a:p>
        </p:txBody>
      </p:sp>
      <p:sp>
        <p:nvSpPr>
          <p:cNvPr id="4" name="Text Box 35"/>
          <p:cNvSpPr txBox="1">
            <a:spLocks noChangeArrowheads="1"/>
          </p:cNvSpPr>
          <p:nvPr/>
        </p:nvSpPr>
        <p:spPr bwMode="auto">
          <a:xfrm>
            <a:off x="6191250" y="3790950"/>
            <a:ext cx="2179027" cy="1477328"/>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b="1" dirty="0"/>
              <a:t>Erklärungen: </a:t>
            </a:r>
          </a:p>
          <a:p>
            <a:pPr algn="l"/>
            <a:r>
              <a:rPr lang="de-DE" sz="1800" dirty="0"/>
              <a:t>nicht vorhanden, </a:t>
            </a:r>
            <a:r>
              <a:rPr lang="de-DE" sz="1800" dirty="0" smtClean="0"/>
              <a:t>schriftlich,</a:t>
            </a:r>
          </a:p>
          <a:p>
            <a:pPr algn="l"/>
            <a:r>
              <a:rPr lang="de-DE" sz="1800" dirty="0" smtClean="0"/>
              <a:t>akustisch,</a:t>
            </a:r>
          </a:p>
          <a:p>
            <a:pPr algn="l"/>
            <a:r>
              <a:rPr lang="de-DE" sz="1800" dirty="0" smtClean="0"/>
              <a:t>beides </a:t>
            </a:r>
            <a:endParaRPr lang="de-DE" sz="1800" dirty="0"/>
          </a:p>
        </p:txBody>
      </p:sp>
      <p:sp>
        <p:nvSpPr>
          <p:cNvPr id="158740" name="Text Box 20"/>
          <p:cNvSpPr txBox="1">
            <a:spLocks noChangeArrowheads="1"/>
          </p:cNvSpPr>
          <p:nvPr/>
        </p:nvSpPr>
        <p:spPr bwMode="auto">
          <a:xfrm>
            <a:off x="6146799" y="5350353"/>
            <a:ext cx="2095279" cy="274638"/>
          </a:xfrm>
          <a:prstGeom prst="rect">
            <a:avLst/>
          </a:prstGeom>
          <a:noFill/>
          <a:ln w="9525" algn="ctr">
            <a:noFill/>
            <a:miter lim="800000"/>
            <a:headEnd/>
            <a:tailEnd/>
          </a:ln>
          <a:effectLst/>
        </p:spPr>
        <p:txBody>
          <a:bodyPr wrap="square">
            <a:spAutoFit/>
          </a:bodyPr>
          <a:lstStyle/>
          <a:p>
            <a:r>
              <a:rPr lang="de-DE" b="1" dirty="0"/>
              <a:t>(McKinley &amp; Dean, 2006)</a:t>
            </a:r>
          </a:p>
        </p:txBody>
      </p:sp>
      <p:sp>
        <p:nvSpPr>
          <p:cNvPr id="12" name="Fußzeilenplatzhalter 11"/>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2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158729" grpId="0" animBg="1"/>
      <p:bldP spid="2" grpId="0" animBg="1"/>
      <p:bldP spid="3" grpId="0" animBg="1"/>
      <p:bldP spid="4" grpId="0" animBg="1"/>
      <p:bldP spid="15874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1027"/>
          <p:cNvSpPr>
            <a:spLocks noGrp="1" noChangeArrowheads="1"/>
          </p:cNvSpPr>
          <p:nvPr>
            <p:ph idx="4294967295"/>
          </p:nvPr>
        </p:nvSpPr>
        <p:spPr>
          <a:xfrm>
            <a:off x="250825" y="671278"/>
            <a:ext cx="8893175" cy="5373687"/>
          </a:xfrm>
        </p:spPr>
        <p:txBody>
          <a:bodyPr/>
          <a:lstStyle/>
          <a:p>
            <a:pPr marL="720725" lvl="1" indent="-263525" eaLnBrk="1" hangingPunct="1">
              <a:buFontTx/>
              <a:buChar char="•"/>
            </a:pPr>
            <a:r>
              <a:rPr lang="de-DE" sz="2000" dirty="0" smtClean="0">
                <a:solidFill>
                  <a:schemeClr val="tx1"/>
                </a:solidFill>
              </a:rPr>
              <a:t>“Darstellung eines Prozesses mittels gezeichneter Bilder, deren graphische Struktur sich im Ablauf dynamisch ändert“</a:t>
            </a:r>
            <a:br>
              <a:rPr lang="de-DE" sz="2000" dirty="0" smtClean="0">
                <a:solidFill>
                  <a:schemeClr val="tx1"/>
                </a:solidFill>
              </a:rPr>
            </a:br>
            <a:r>
              <a:rPr lang="de-DE" sz="1400" b="1" dirty="0" smtClean="0">
                <a:solidFill>
                  <a:schemeClr val="tx1"/>
                </a:solidFill>
              </a:rPr>
              <a:t>(Herrmann, 2012, S. 16)</a:t>
            </a:r>
          </a:p>
          <a:p>
            <a:pPr marL="720725" lvl="1" indent="-263525" eaLnBrk="1" hangingPunct="1">
              <a:buFontTx/>
              <a:buChar char="•"/>
            </a:pPr>
            <a:r>
              <a:rPr lang="de-DE" sz="2000" dirty="0" smtClean="0">
                <a:solidFill>
                  <a:schemeClr val="tx1"/>
                </a:solidFill>
              </a:rPr>
              <a:t>Änderungen der graphischen Darstellung</a:t>
            </a:r>
          </a:p>
          <a:p>
            <a:pPr marL="1257300" lvl="2" indent="-342900"/>
            <a:r>
              <a:rPr lang="de-DE" sz="1800" b="1" dirty="0" smtClean="0">
                <a:solidFill>
                  <a:schemeClr val="tx1"/>
                </a:solidFill>
              </a:rPr>
              <a:t>Transformation: </a:t>
            </a:r>
            <a:r>
              <a:rPr lang="de-DE" sz="1800" dirty="0" smtClean="0">
                <a:solidFill>
                  <a:schemeClr val="tx1"/>
                </a:solidFill>
              </a:rPr>
              <a:t>Änderung von Eigenschaften eines Objekts</a:t>
            </a:r>
            <a:endParaRPr lang="de-DE" sz="1800" b="1" dirty="0" smtClean="0">
              <a:solidFill>
                <a:schemeClr val="tx1"/>
              </a:solidFill>
            </a:endParaRPr>
          </a:p>
          <a:p>
            <a:pPr marL="1257300" lvl="2" indent="-342900"/>
            <a:r>
              <a:rPr lang="de-DE" sz="1800" b="1" dirty="0" smtClean="0">
                <a:solidFill>
                  <a:schemeClr val="tx1"/>
                </a:solidFill>
              </a:rPr>
              <a:t>Translation: </a:t>
            </a:r>
            <a:r>
              <a:rPr lang="de-DE" sz="1800" dirty="0" smtClean="0">
                <a:solidFill>
                  <a:schemeClr val="tx1"/>
                </a:solidFill>
              </a:rPr>
              <a:t>Änderung der Position von Objekten</a:t>
            </a:r>
            <a:r>
              <a:rPr lang="de-DE" sz="1800" b="1" dirty="0" smtClean="0">
                <a:solidFill>
                  <a:schemeClr val="tx1"/>
                </a:solidFill>
              </a:rPr>
              <a:t> </a:t>
            </a:r>
          </a:p>
          <a:p>
            <a:pPr marL="1257300" lvl="2" indent="-342900"/>
            <a:r>
              <a:rPr lang="de-DE" sz="1800" b="1" dirty="0" smtClean="0">
                <a:solidFill>
                  <a:schemeClr val="tx1"/>
                </a:solidFill>
              </a:rPr>
              <a:t>Transition: </a:t>
            </a:r>
            <a:r>
              <a:rPr lang="de-DE" sz="1800" dirty="0" smtClean="0">
                <a:solidFill>
                  <a:schemeClr val="tx1"/>
                </a:solidFill>
              </a:rPr>
              <a:t>Erscheinen oder Verschwinden von Objekten</a:t>
            </a:r>
            <a:r>
              <a:rPr lang="de-DE" sz="1800" b="1" dirty="0" smtClean="0">
                <a:solidFill>
                  <a:schemeClr val="tx1"/>
                </a:solidFill>
              </a:rPr>
              <a:t> </a:t>
            </a:r>
            <a:r>
              <a:rPr lang="de-DE" sz="1400" b="1" dirty="0" smtClean="0">
                <a:solidFill>
                  <a:schemeClr val="tx1"/>
                </a:solidFill>
              </a:rPr>
              <a:t>(Lowe, 2003)</a:t>
            </a:r>
          </a:p>
        </p:txBody>
      </p:sp>
      <p:sp>
        <p:nvSpPr>
          <p:cNvPr id="115715" name="Rectangle 1026"/>
          <p:cNvSpPr>
            <a:spLocks noGrp="1" noChangeArrowheads="1"/>
          </p:cNvSpPr>
          <p:nvPr>
            <p:ph type="title" idx="4294967295"/>
          </p:nvPr>
        </p:nvSpPr>
        <p:spPr/>
        <p:txBody>
          <a:bodyPr/>
          <a:lstStyle/>
          <a:p>
            <a:pPr eaLnBrk="1" hangingPunct="1"/>
            <a:r>
              <a:rPr lang="de-DE" dirty="0" smtClean="0"/>
              <a:t>Animationen</a:t>
            </a:r>
          </a:p>
        </p:txBody>
      </p:sp>
      <p:pic>
        <p:nvPicPr>
          <p:cNvPr id="115724" name="Picture 12"/>
          <p:cNvPicPr>
            <a:picLocks noChangeAspect="1" noChangeArrowheads="1"/>
          </p:cNvPicPr>
          <p:nvPr/>
        </p:nvPicPr>
        <p:blipFill>
          <a:blip r:embed="rId3" cstate="print"/>
          <a:srcRect l="19710" t="18445" r="29802" b="8611"/>
          <a:stretch>
            <a:fillRect/>
          </a:stretch>
        </p:blipFill>
        <p:spPr bwMode="auto">
          <a:xfrm>
            <a:off x="1767254" y="2943496"/>
            <a:ext cx="3991063" cy="3378456"/>
          </a:xfrm>
          <a:prstGeom prst="rect">
            <a:avLst/>
          </a:prstGeom>
          <a:noFill/>
          <a:ln w="9525" algn="ctr">
            <a:noFill/>
            <a:miter lim="800000"/>
            <a:headEnd/>
            <a:tailEnd/>
          </a:ln>
          <a:effectLst/>
        </p:spPr>
      </p:pic>
      <p:sp>
        <p:nvSpPr>
          <p:cNvPr id="115725" name="Text Box 13"/>
          <p:cNvSpPr txBox="1">
            <a:spLocks noChangeArrowheads="1"/>
          </p:cNvSpPr>
          <p:nvPr/>
        </p:nvSpPr>
        <p:spPr bwMode="auto">
          <a:xfrm>
            <a:off x="5745163" y="5948363"/>
            <a:ext cx="2232025" cy="304800"/>
          </a:xfrm>
          <a:prstGeom prst="rect">
            <a:avLst/>
          </a:prstGeom>
          <a:noFill/>
          <a:ln w="9525" algn="ctr">
            <a:noFill/>
            <a:miter lim="800000"/>
            <a:headEnd/>
            <a:tailEnd/>
          </a:ln>
          <a:effectLst/>
        </p:spPr>
        <p:txBody>
          <a:bodyPr wrap="none">
            <a:spAutoFit/>
          </a:bodyPr>
          <a:lstStyle/>
          <a:p>
            <a:r>
              <a:rPr lang="de-DE" sz="1400" b="1"/>
              <a:t>(McKinley &amp; Dean, 2006)</a:t>
            </a:r>
          </a:p>
        </p:txBody>
      </p:sp>
      <p:sp>
        <p:nvSpPr>
          <p:cNvPr id="7" name="Fußzeilenplatzhalter 6"/>
          <p:cNvSpPr>
            <a:spLocks noGrp="1"/>
          </p:cNvSpPr>
          <p:nvPr>
            <p:ph type="ftr" sz="quarter" idx="10"/>
          </p:nvPr>
        </p:nvSpPr>
        <p:spPr/>
        <p:txBody>
          <a:bodyPr/>
          <a:lstStyle/>
          <a:p>
            <a:r>
              <a:rPr lang="de-DE" dirty="0" smtClean="0"/>
              <a:t>AD W. Wagner, Didaktik Chemie; AD Dr. F.-J. </a:t>
            </a:r>
            <a:r>
              <a:rPr lang="de-DE" dirty="0" err="1" smtClean="0"/>
              <a:t>Scharfenberg</a:t>
            </a:r>
            <a:r>
              <a:rPr lang="de-DE" dirty="0" smtClean="0"/>
              <a:t>,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0963">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57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5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15F31FF-3F00-4DDB-81DB-98F67953669E}" type="slidenum">
              <a:rPr lang="de-DE" sz="1400"/>
              <a:pPr algn="r"/>
              <a:t>20</a:t>
            </a:fld>
            <a:endParaRPr lang="de-DE" sz="1400"/>
          </a:p>
        </p:txBody>
      </p:sp>
      <p:sp>
        <p:nvSpPr>
          <p:cNvPr id="160772"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t>Eigenschaften</a:t>
            </a:r>
            <a:endParaRPr lang="de-DE" sz="3600" b="1" dirty="0"/>
          </a:p>
        </p:txBody>
      </p:sp>
      <p:pic>
        <p:nvPicPr>
          <p:cNvPr id="160774" name="Picture 6"/>
          <p:cNvPicPr>
            <a:picLocks noChangeAspect="1" noChangeArrowheads="1"/>
          </p:cNvPicPr>
          <p:nvPr/>
        </p:nvPicPr>
        <p:blipFill>
          <a:blip r:embed="rId3" cstate="print"/>
          <a:srcRect l="19987" t="24445" r="29622" b="4639"/>
          <a:stretch>
            <a:fillRect/>
          </a:stretch>
        </p:blipFill>
        <p:spPr bwMode="auto">
          <a:xfrm>
            <a:off x="227955" y="1090247"/>
            <a:ext cx="4945708" cy="4078654"/>
          </a:xfrm>
          <a:prstGeom prst="rect">
            <a:avLst/>
          </a:prstGeom>
          <a:noFill/>
          <a:ln w="9525" algn="ctr">
            <a:noFill/>
            <a:miter lim="800000"/>
            <a:headEnd/>
            <a:tailEnd/>
          </a:ln>
          <a:effectLst/>
        </p:spPr>
      </p:pic>
      <p:sp>
        <p:nvSpPr>
          <p:cNvPr id="732195" name="Text Box 35"/>
          <p:cNvSpPr txBox="1">
            <a:spLocks noChangeArrowheads="1"/>
          </p:cNvSpPr>
          <p:nvPr/>
        </p:nvSpPr>
        <p:spPr bwMode="auto">
          <a:xfrm>
            <a:off x="5541963" y="1264533"/>
            <a:ext cx="2976562" cy="669925"/>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a:t>Redundanz oder </a:t>
            </a:r>
            <a:br>
              <a:rPr lang="de-DE" sz="1800" b="1"/>
            </a:br>
            <a:r>
              <a:rPr lang="de-DE" sz="1800" b="1"/>
              <a:t>reverse Redundanz</a:t>
            </a:r>
            <a:endParaRPr lang="de-DE" sz="1800" b="1">
              <a:cs typeface="Arial" charset="0"/>
            </a:endParaRPr>
          </a:p>
        </p:txBody>
      </p:sp>
      <p:sp>
        <p:nvSpPr>
          <p:cNvPr id="2" name="Text Box 35"/>
          <p:cNvSpPr txBox="1">
            <a:spLocks noChangeArrowheads="1"/>
          </p:cNvSpPr>
          <p:nvPr/>
        </p:nvSpPr>
        <p:spPr bwMode="auto">
          <a:xfrm>
            <a:off x="5541963" y="2061458"/>
            <a:ext cx="2952750" cy="395287"/>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a:t>Modalitätsprinzip</a:t>
            </a:r>
            <a:endParaRPr lang="de-DE" sz="1800" b="1">
              <a:cs typeface="Arial" charset="0"/>
            </a:endParaRPr>
          </a:p>
        </p:txBody>
      </p:sp>
      <p:sp>
        <p:nvSpPr>
          <p:cNvPr id="3" name="Text Box 35"/>
          <p:cNvSpPr txBox="1">
            <a:spLocks noChangeArrowheads="1"/>
          </p:cNvSpPr>
          <p:nvPr/>
        </p:nvSpPr>
        <p:spPr bwMode="auto">
          <a:xfrm>
            <a:off x="5541963" y="2590095"/>
            <a:ext cx="2952750" cy="1493838"/>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dirty="0"/>
              <a:t>Split </a:t>
            </a:r>
            <a:r>
              <a:rPr lang="de-DE" sz="1800" b="1" dirty="0" err="1"/>
              <a:t>attention</a:t>
            </a:r>
            <a:r>
              <a:rPr lang="de-DE" sz="1800" b="1" dirty="0"/>
              <a:t>: </a:t>
            </a:r>
          </a:p>
          <a:p>
            <a:pPr algn="l"/>
            <a:r>
              <a:rPr lang="de-DE" sz="1800" dirty="0" smtClean="0"/>
              <a:t>Räumlich separat </a:t>
            </a:r>
            <a:r>
              <a:rPr lang="de-DE" sz="1800" dirty="0"/>
              <a:t>vs</a:t>
            </a:r>
            <a:r>
              <a:rPr lang="de-DE" sz="1800" dirty="0" smtClean="0"/>
              <a:t>.</a:t>
            </a:r>
            <a:br>
              <a:rPr lang="de-DE" sz="1800" dirty="0" smtClean="0"/>
            </a:br>
            <a:r>
              <a:rPr lang="de-DE" sz="1800" dirty="0" smtClean="0"/>
              <a:t>integriert</a:t>
            </a:r>
            <a:endParaRPr lang="de-DE" sz="1800" dirty="0"/>
          </a:p>
          <a:p>
            <a:pPr algn="l"/>
            <a:r>
              <a:rPr lang="de-DE" sz="1800" dirty="0" smtClean="0"/>
              <a:t>Zeitlich synchron </a:t>
            </a:r>
            <a:r>
              <a:rPr lang="de-DE" sz="1800" dirty="0"/>
              <a:t>vs</a:t>
            </a:r>
            <a:r>
              <a:rPr lang="de-DE" sz="1800" dirty="0" smtClean="0"/>
              <a:t>.</a:t>
            </a:r>
            <a:br>
              <a:rPr lang="de-DE" sz="1800" dirty="0" smtClean="0"/>
            </a:br>
            <a:r>
              <a:rPr lang="de-DE" sz="1800" dirty="0" smtClean="0"/>
              <a:t>asynchron</a:t>
            </a:r>
            <a:endParaRPr lang="de-DE" sz="1800" dirty="0"/>
          </a:p>
        </p:txBody>
      </p:sp>
      <p:sp>
        <p:nvSpPr>
          <p:cNvPr id="4" name="Text Box 35"/>
          <p:cNvSpPr txBox="1">
            <a:spLocks noChangeArrowheads="1"/>
          </p:cNvSpPr>
          <p:nvPr/>
        </p:nvSpPr>
        <p:spPr bwMode="auto">
          <a:xfrm>
            <a:off x="5527918" y="4201408"/>
            <a:ext cx="2952750" cy="669925"/>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dirty="0"/>
              <a:t>Störfaktoren</a:t>
            </a:r>
            <a:r>
              <a:rPr lang="de-DE" sz="1800" b="1" dirty="0" smtClean="0"/>
              <a:t>:</a:t>
            </a:r>
          </a:p>
          <a:p>
            <a:pPr algn="l"/>
            <a:r>
              <a:rPr lang="de-DE" sz="1800" dirty="0" smtClean="0"/>
              <a:t>Musik</a:t>
            </a:r>
            <a:r>
              <a:rPr lang="de-DE" sz="1800" dirty="0"/>
              <a:t>, Links, Werbung</a:t>
            </a:r>
          </a:p>
        </p:txBody>
      </p:sp>
      <p:sp>
        <p:nvSpPr>
          <p:cNvPr id="160781" name="Text Box 13"/>
          <p:cNvSpPr txBox="1">
            <a:spLocks noChangeArrowheads="1"/>
          </p:cNvSpPr>
          <p:nvPr/>
        </p:nvSpPr>
        <p:spPr bwMode="auto">
          <a:xfrm>
            <a:off x="1135063" y="5184775"/>
            <a:ext cx="1943100" cy="274638"/>
          </a:xfrm>
          <a:prstGeom prst="rect">
            <a:avLst/>
          </a:prstGeom>
          <a:noFill/>
          <a:ln w="9525" algn="ctr">
            <a:noFill/>
            <a:miter lim="800000"/>
            <a:headEnd/>
            <a:tailEnd/>
          </a:ln>
          <a:effectLst/>
        </p:spPr>
        <p:txBody>
          <a:bodyPr wrap="none">
            <a:spAutoFit/>
          </a:bodyPr>
          <a:lstStyle/>
          <a:p>
            <a:r>
              <a:rPr lang="de-DE" b="1"/>
              <a:t>(McKinley &amp; Dean, 2006)</a:t>
            </a:r>
          </a:p>
        </p:txBody>
      </p:sp>
      <p:sp>
        <p:nvSpPr>
          <p:cNvPr id="11" name="Fußzeilenplatzhalter 10"/>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2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9BAAAC9-75B9-4D80-902D-2A423A5E80E2}" type="slidenum">
              <a:rPr lang="de-DE" sz="1400"/>
              <a:pPr algn="r"/>
              <a:t>21</a:t>
            </a:fld>
            <a:endParaRPr lang="de-DE" sz="1400"/>
          </a:p>
        </p:txBody>
      </p:sp>
      <p:sp>
        <p:nvSpPr>
          <p:cNvPr id="162820"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t>Eigenschaften: Hilfestellungen</a:t>
            </a:r>
            <a:endParaRPr lang="de-DE" sz="3600" b="1" dirty="0"/>
          </a:p>
        </p:txBody>
      </p:sp>
      <p:sp>
        <p:nvSpPr>
          <p:cNvPr id="732195" name="Text Box 35"/>
          <p:cNvSpPr txBox="1">
            <a:spLocks noChangeArrowheads="1"/>
          </p:cNvSpPr>
          <p:nvPr/>
        </p:nvSpPr>
        <p:spPr bwMode="auto">
          <a:xfrm>
            <a:off x="5435234" y="1874838"/>
            <a:ext cx="3418620" cy="669925"/>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a:t>Inhaltliche (instruktionale) Hilfen</a:t>
            </a:r>
          </a:p>
        </p:txBody>
      </p:sp>
      <p:sp>
        <p:nvSpPr>
          <p:cNvPr id="2" name="Text Box 35"/>
          <p:cNvSpPr txBox="1">
            <a:spLocks noChangeArrowheads="1"/>
          </p:cNvSpPr>
          <p:nvPr/>
        </p:nvSpPr>
        <p:spPr bwMode="auto">
          <a:xfrm>
            <a:off x="5439264" y="2708279"/>
            <a:ext cx="3405798" cy="944563"/>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dirty="0"/>
              <a:t>Aufgaben, </a:t>
            </a:r>
            <a:r>
              <a:rPr lang="de-DE" sz="1800" dirty="0" smtClean="0"/>
              <a:t>Lernkontrollfragen</a:t>
            </a:r>
            <a:r>
              <a:rPr lang="de-DE" sz="1800" dirty="0"/>
              <a:t>, Checklisten, </a:t>
            </a:r>
            <a:r>
              <a:rPr lang="de-DE" sz="1800" dirty="0" smtClean="0"/>
              <a:t>inhaltliche </a:t>
            </a:r>
            <a:r>
              <a:rPr lang="de-DE" sz="1800" dirty="0"/>
              <a:t>Basisinformationen </a:t>
            </a:r>
          </a:p>
        </p:txBody>
      </p:sp>
      <p:sp>
        <p:nvSpPr>
          <p:cNvPr id="3" name="Text Box 35"/>
          <p:cNvSpPr txBox="1">
            <a:spLocks noChangeArrowheads="1"/>
          </p:cNvSpPr>
          <p:nvPr/>
        </p:nvSpPr>
        <p:spPr bwMode="auto">
          <a:xfrm>
            <a:off x="5468815" y="3814888"/>
            <a:ext cx="3372096" cy="369332"/>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dirty="0"/>
              <a:t>Strategische Hilfen</a:t>
            </a:r>
          </a:p>
        </p:txBody>
      </p:sp>
      <p:sp>
        <p:nvSpPr>
          <p:cNvPr id="4" name="Text Box 35"/>
          <p:cNvSpPr txBox="1">
            <a:spLocks noChangeArrowheads="1"/>
          </p:cNvSpPr>
          <p:nvPr/>
        </p:nvSpPr>
        <p:spPr bwMode="auto">
          <a:xfrm>
            <a:off x="5451231" y="4586288"/>
            <a:ext cx="3407264" cy="369332"/>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a:t>Erleichterung des Umgangs</a:t>
            </a:r>
          </a:p>
        </p:txBody>
      </p:sp>
      <p:pic>
        <p:nvPicPr>
          <p:cNvPr id="162827" name="Picture 11"/>
          <p:cNvPicPr>
            <a:picLocks noChangeAspect="1" noChangeArrowheads="1"/>
          </p:cNvPicPr>
          <p:nvPr/>
        </p:nvPicPr>
        <p:blipFill>
          <a:blip r:embed="rId3" cstate="print"/>
          <a:srcRect l="18990" t="26649" r="28889" b="13933"/>
          <a:stretch>
            <a:fillRect/>
          </a:stretch>
        </p:blipFill>
        <p:spPr bwMode="auto">
          <a:xfrm>
            <a:off x="290146" y="1873250"/>
            <a:ext cx="5083542" cy="4346575"/>
          </a:xfrm>
          <a:prstGeom prst="rect">
            <a:avLst/>
          </a:prstGeom>
          <a:noFill/>
          <a:ln w="9525" algn="ctr">
            <a:noFill/>
            <a:miter lim="800000"/>
            <a:headEnd/>
            <a:tailEnd/>
          </a:ln>
          <a:effectLst/>
        </p:spPr>
      </p:pic>
      <p:sp>
        <p:nvSpPr>
          <p:cNvPr id="162828" name="Text Box 12"/>
          <p:cNvSpPr txBox="1">
            <a:spLocks noChangeArrowheads="1"/>
          </p:cNvSpPr>
          <p:nvPr/>
        </p:nvSpPr>
        <p:spPr bwMode="auto">
          <a:xfrm>
            <a:off x="5362575" y="5929313"/>
            <a:ext cx="1943100" cy="274637"/>
          </a:xfrm>
          <a:prstGeom prst="rect">
            <a:avLst/>
          </a:prstGeom>
          <a:noFill/>
          <a:ln w="9525" algn="ctr">
            <a:noFill/>
            <a:miter lim="800000"/>
            <a:headEnd/>
            <a:tailEnd/>
          </a:ln>
          <a:effectLst/>
        </p:spPr>
        <p:txBody>
          <a:bodyPr wrap="none">
            <a:spAutoFit/>
          </a:bodyPr>
          <a:lstStyle/>
          <a:p>
            <a:r>
              <a:rPr lang="de-DE" b="1"/>
              <a:t>(McKinley &amp; Dean, 2006)</a:t>
            </a:r>
          </a:p>
        </p:txBody>
      </p:sp>
      <p:sp>
        <p:nvSpPr>
          <p:cNvPr id="162829" name="Line 13"/>
          <p:cNvSpPr>
            <a:spLocks noChangeShapeType="1"/>
          </p:cNvSpPr>
          <p:nvPr/>
        </p:nvSpPr>
        <p:spPr bwMode="auto">
          <a:xfrm flipV="1">
            <a:off x="3267075" y="2211388"/>
            <a:ext cx="2147888" cy="636587"/>
          </a:xfrm>
          <a:prstGeom prst="line">
            <a:avLst/>
          </a:prstGeom>
          <a:noFill/>
          <a:ln w="28575">
            <a:solidFill>
              <a:schemeClr val="hlink"/>
            </a:solidFill>
            <a:round/>
            <a:headEnd/>
            <a:tailEnd type="triangle" w="med" len="med"/>
          </a:ln>
          <a:effectLst/>
        </p:spPr>
        <p:txBody>
          <a:bodyPr anchor="ctr"/>
          <a:lstStyle/>
          <a:p>
            <a:endParaRPr lang="de-DE"/>
          </a:p>
        </p:txBody>
      </p:sp>
      <p:sp>
        <p:nvSpPr>
          <p:cNvPr id="162830" name="Line 14"/>
          <p:cNvSpPr>
            <a:spLocks noChangeShapeType="1"/>
          </p:cNvSpPr>
          <p:nvPr/>
        </p:nvSpPr>
        <p:spPr bwMode="auto">
          <a:xfrm flipV="1">
            <a:off x="1019175" y="4144963"/>
            <a:ext cx="4503738" cy="1281112"/>
          </a:xfrm>
          <a:prstGeom prst="line">
            <a:avLst/>
          </a:prstGeom>
          <a:noFill/>
          <a:ln w="28575">
            <a:solidFill>
              <a:schemeClr val="hlink"/>
            </a:solidFill>
            <a:round/>
            <a:headEnd/>
            <a:tailEnd type="triangle" w="med" len="med"/>
          </a:ln>
          <a:effectLst/>
        </p:spPr>
        <p:txBody>
          <a:bodyPr anchor="ctr"/>
          <a:lstStyle/>
          <a:p>
            <a:endParaRPr lang="de-DE"/>
          </a:p>
        </p:txBody>
      </p:sp>
      <p:cxnSp>
        <p:nvCxnSpPr>
          <p:cNvPr id="162831" name="AutoShape 15"/>
          <p:cNvCxnSpPr>
            <a:cxnSpLocks noChangeShapeType="1"/>
            <a:stCxn id="732195" idx="2"/>
            <a:endCxn id="4" idx="0"/>
          </p:cNvCxnSpPr>
          <p:nvPr/>
        </p:nvCxnSpPr>
        <p:spPr bwMode="auto">
          <a:xfrm>
            <a:off x="7144544" y="2544763"/>
            <a:ext cx="10319" cy="2041525"/>
          </a:xfrm>
          <a:prstGeom prst="straightConnector1">
            <a:avLst/>
          </a:prstGeom>
          <a:noFill/>
          <a:ln w="9525">
            <a:solidFill>
              <a:schemeClr val="tx1"/>
            </a:solidFill>
            <a:round/>
            <a:headEnd/>
            <a:tailEnd type="triangle" w="med" len="med"/>
          </a:ln>
          <a:effectLst/>
        </p:spPr>
      </p:cxnSp>
      <p:cxnSp>
        <p:nvCxnSpPr>
          <p:cNvPr id="162832" name="AutoShape 16"/>
          <p:cNvCxnSpPr>
            <a:cxnSpLocks noChangeShapeType="1"/>
            <a:stCxn id="0" idx="2"/>
            <a:endCxn id="0" idx="0"/>
          </p:cNvCxnSpPr>
          <p:nvPr/>
        </p:nvCxnSpPr>
        <p:spPr bwMode="auto">
          <a:xfrm>
            <a:off x="7154863" y="4321175"/>
            <a:ext cx="0" cy="250825"/>
          </a:xfrm>
          <a:prstGeom prst="straightConnector1">
            <a:avLst/>
          </a:prstGeom>
          <a:noFill/>
          <a:ln w="9525">
            <a:solidFill>
              <a:schemeClr val="tx1"/>
            </a:solidFill>
            <a:round/>
            <a:headEnd/>
            <a:tailEnd type="triangle" w="med" len="med"/>
          </a:ln>
          <a:effectLst/>
        </p:spPr>
      </p:cxnSp>
      <p:sp>
        <p:nvSpPr>
          <p:cNvPr id="15" name="Fußzeilenplatzhalter 14"/>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2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28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2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2" grpId="0" animBg="1"/>
      <p:bldP spid="3" grpId="0" animBg="1"/>
      <p:bldP spid="4" grpId="0" animBg="1"/>
      <p:bldP spid="162829" grpId="0" animBg="1"/>
      <p:bldP spid="1628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97118C5-9158-4D65-95BF-C0369D72098A}" type="slidenum">
              <a:rPr lang="de-DE" sz="1400"/>
              <a:pPr algn="r"/>
              <a:t>22</a:t>
            </a:fld>
            <a:endParaRPr lang="de-DE" sz="1400"/>
          </a:p>
        </p:txBody>
      </p:sp>
      <p:sp>
        <p:nvSpPr>
          <p:cNvPr id="176132"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t>Hilfestellungen</a:t>
            </a:r>
            <a:endParaRPr lang="de-DE" sz="3600" b="1" dirty="0"/>
          </a:p>
        </p:txBody>
      </p:sp>
      <p:sp>
        <p:nvSpPr>
          <p:cNvPr id="176148"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36D3D76-44F9-49BD-B956-2BE070BB3C72}" type="slidenum">
              <a:rPr lang="de-DE" sz="1400"/>
              <a:pPr algn="r"/>
              <a:t>22</a:t>
            </a:fld>
            <a:endParaRPr lang="de-DE" sz="1400"/>
          </a:p>
        </p:txBody>
      </p:sp>
      <p:pic>
        <p:nvPicPr>
          <p:cNvPr id="176151" name="Picture 16"/>
          <p:cNvPicPr>
            <a:picLocks noChangeAspect="1" noChangeArrowheads="1"/>
          </p:cNvPicPr>
          <p:nvPr/>
        </p:nvPicPr>
        <p:blipFill>
          <a:blip r:embed="rId3" cstate="print"/>
          <a:srcRect/>
          <a:stretch>
            <a:fillRect/>
          </a:stretch>
        </p:blipFill>
        <p:spPr bwMode="auto">
          <a:xfrm>
            <a:off x="1812144" y="761234"/>
            <a:ext cx="5511800" cy="4409861"/>
          </a:xfrm>
          <a:prstGeom prst="rect">
            <a:avLst/>
          </a:prstGeom>
          <a:noFill/>
          <a:ln w="9525">
            <a:noFill/>
            <a:miter lim="800000"/>
            <a:headEnd/>
            <a:tailEnd/>
          </a:ln>
        </p:spPr>
      </p:pic>
      <p:sp>
        <p:nvSpPr>
          <p:cNvPr id="139272" name="Text Box 8"/>
          <p:cNvSpPr txBox="1">
            <a:spLocks noChangeArrowheads="1"/>
          </p:cNvSpPr>
          <p:nvPr/>
        </p:nvSpPr>
        <p:spPr bwMode="auto">
          <a:xfrm>
            <a:off x="304799" y="5349875"/>
            <a:ext cx="8584223" cy="346075"/>
          </a:xfrm>
          <a:prstGeom prst="rect">
            <a:avLst/>
          </a:prstGeom>
          <a:solidFill>
            <a:srgbClr val="FFCC66"/>
          </a:solidFill>
          <a:ln w="9525">
            <a:solidFill>
              <a:schemeClr val="tx1"/>
            </a:solidFill>
            <a:miter lim="800000"/>
            <a:headEnd/>
            <a:tailEnd/>
          </a:ln>
        </p:spPr>
        <p:txBody>
          <a:bodyPr wrap="square">
            <a:spAutoFit/>
          </a:bodyPr>
          <a:lstStyle/>
          <a:p>
            <a:pPr>
              <a:spcBef>
                <a:spcPct val="50000"/>
              </a:spcBef>
            </a:pPr>
            <a:r>
              <a:rPr lang="de-DE" sz="1600" b="1" dirty="0" smtClean="0"/>
              <a:t>Problem</a:t>
            </a:r>
            <a:r>
              <a:rPr lang="de-DE" sz="1600" b="1" dirty="0"/>
              <a:t>: </a:t>
            </a:r>
            <a:r>
              <a:rPr lang="de-DE" sz="1600" b="1" dirty="0" err="1"/>
              <a:t>instruktionale</a:t>
            </a:r>
            <a:r>
              <a:rPr lang="de-DE" sz="1600" b="1" dirty="0"/>
              <a:t> Hilfen nicht immer sinnvoll</a:t>
            </a:r>
          </a:p>
        </p:txBody>
      </p:sp>
      <p:sp>
        <p:nvSpPr>
          <p:cNvPr id="176155" name="Text Box 15"/>
          <p:cNvSpPr txBox="1">
            <a:spLocks noChangeArrowheads="1"/>
          </p:cNvSpPr>
          <p:nvPr/>
        </p:nvSpPr>
        <p:spPr bwMode="auto">
          <a:xfrm>
            <a:off x="7457953" y="4885103"/>
            <a:ext cx="1257300" cy="274638"/>
          </a:xfrm>
          <a:prstGeom prst="rect">
            <a:avLst/>
          </a:prstGeom>
          <a:noFill/>
          <a:ln w="9525">
            <a:noFill/>
            <a:miter lim="800000"/>
            <a:headEnd/>
            <a:tailEnd/>
          </a:ln>
        </p:spPr>
        <p:txBody>
          <a:bodyPr wrap="none">
            <a:spAutoFit/>
          </a:bodyPr>
          <a:lstStyle/>
          <a:p>
            <a:pPr algn="l"/>
            <a:r>
              <a:rPr lang="de-DE" b="1" dirty="0"/>
              <a:t>Eckhardt, 2011</a:t>
            </a:r>
          </a:p>
        </p:txBody>
      </p:sp>
      <p:sp>
        <p:nvSpPr>
          <p:cNvPr id="10" name="Fußzeilenplatzhalter 9"/>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001" name="Picture 17"/>
          <p:cNvPicPr>
            <a:picLocks noChangeAspect="1" noChangeArrowheads="1"/>
          </p:cNvPicPr>
          <p:nvPr/>
        </p:nvPicPr>
        <p:blipFill>
          <a:blip r:embed="rId3" cstate="print"/>
          <a:srcRect l="24109" t="18445" r="24396" b="5333"/>
          <a:stretch>
            <a:fillRect/>
          </a:stretch>
        </p:blipFill>
        <p:spPr bwMode="auto">
          <a:xfrm>
            <a:off x="250825" y="1677161"/>
            <a:ext cx="4549775" cy="3945764"/>
          </a:xfrm>
          <a:prstGeom prst="rect">
            <a:avLst/>
          </a:prstGeom>
          <a:noFill/>
          <a:ln w="9525" algn="ctr">
            <a:noFill/>
            <a:miter lim="800000"/>
            <a:headEnd/>
            <a:tailEnd/>
          </a:ln>
          <a:effectLst/>
        </p:spPr>
      </p:pic>
      <p:sp>
        <p:nvSpPr>
          <p:cNvPr id="169987"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E81B9D8-7B3C-4BB7-8DCA-9820F28995E1}" type="slidenum">
              <a:rPr lang="de-DE" sz="1400"/>
              <a:pPr algn="r"/>
              <a:t>23</a:t>
            </a:fld>
            <a:endParaRPr lang="de-DE" sz="1400"/>
          </a:p>
        </p:txBody>
      </p:sp>
      <p:sp>
        <p:nvSpPr>
          <p:cNvPr id="169988"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smtClean="0"/>
              <a:t>Parameter</a:t>
            </a:r>
            <a:endParaRPr lang="de-DE" sz="3600" b="1" dirty="0"/>
          </a:p>
        </p:txBody>
      </p:sp>
      <p:sp>
        <p:nvSpPr>
          <p:cNvPr id="732195" name="Text Box 35"/>
          <p:cNvSpPr txBox="1">
            <a:spLocks noChangeArrowheads="1"/>
          </p:cNvSpPr>
          <p:nvPr/>
        </p:nvSpPr>
        <p:spPr bwMode="auto">
          <a:xfrm>
            <a:off x="5706208" y="1836738"/>
            <a:ext cx="3174023" cy="669925"/>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dirty="0"/>
              <a:t>Anzahl der wählbaren Parameter</a:t>
            </a:r>
          </a:p>
        </p:txBody>
      </p:sp>
      <p:sp>
        <p:nvSpPr>
          <p:cNvPr id="2" name="Text Box 35"/>
          <p:cNvSpPr txBox="1">
            <a:spLocks noChangeArrowheads="1"/>
          </p:cNvSpPr>
          <p:nvPr/>
        </p:nvSpPr>
        <p:spPr bwMode="auto">
          <a:xfrm>
            <a:off x="5697655" y="2822575"/>
            <a:ext cx="3178175" cy="944563"/>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a:t>Kombination u./o. Größenbestimmung von Parametern </a:t>
            </a:r>
          </a:p>
        </p:txBody>
      </p:sp>
      <p:sp>
        <p:nvSpPr>
          <p:cNvPr id="169996" name="Line 12"/>
          <p:cNvSpPr>
            <a:spLocks noChangeShapeType="1"/>
          </p:cNvSpPr>
          <p:nvPr/>
        </p:nvSpPr>
        <p:spPr bwMode="auto">
          <a:xfrm>
            <a:off x="4756638" y="2004645"/>
            <a:ext cx="940777" cy="184639"/>
          </a:xfrm>
          <a:prstGeom prst="line">
            <a:avLst/>
          </a:prstGeom>
          <a:noFill/>
          <a:ln w="28575">
            <a:solidFill>
              <a:schemeClr val="hlink"/>
            </a:solidFill>
            <a:round/>
            <a:headEnd/>
            <a:tailEnd type="triangle" w="med" len="med"/>
          </a:ln>
          <a:effectLst/>
        </p:spPr>
        <p:txBody>
          <a:bodyPr anchor="ctr"/>
          <a:lstStyle/>
          <a:p>
            <a:endParaRPr lang="de-DE"/>
          </a:p>
        </p:txBody>
      </p:sp>
      <p:sp>
        <p:nvSpPr>
          <p:cNvPr id="169997" name="Line 13"/>
          <p:cNvSpPr>
            <a:spLocks noChangeShapeType="1"/>
          </p:cNvSpPr>
          <p:nvPr/>
        </p:nvSpPr>
        <p:spPr bwMode="auto">
          <a:xfrm>
            <a:off x="4773491" y="2008803"/>
            <a:ext cx="906340" cy="1279520"/>
          </a:xfrm>
          <a:prstGeom prst="line">
            <a:avLst/>
          </a:prstGeom>
          <a:noFill/>
          <a:ln w="28575">
            <a:solidFill>
              <a:schemeClr val="hlink"/>
            </a:solidFill>
            <a:round/>
            <a:headEnd/>
            <a:tailEnd type="triangle" w="med" len="med"/>
          </a:ln>
          <a:effectLst/>
        </p:spPr>
        <p:txBody>
          <a:bodyPr anchor="ctr"/>
          <a:lstStyle/>
          <a:p>
            <a:endParaRPr lang="de-DE"/>
          </a:p>
        </p:txBody>
      </p:sp>
      <p:cxnSp>
        <p:nvCxnSpPr>
          <p:cNvPr id="169998" name="AutoShape 14"/>
          <p:cNvCxnSpPr>
            <a:cxnSpLocks noChangeShapeType="1"/>
            <a:stCxn id="732195" idx="2"/>
            <a:endCxn id="2" idx="0"/>
          </p:cNvCxnSpPr>
          <p:nvPr/>
        </p:nvCxnSpPr>
        <p:spPr bwMode="auto">
          <a:xfrm flipH="1">
            <a:off x="7286743" y="2506663"/>
            <a:ext cx="6477" cy="315912"/>
          </a:xfrm>
          <a:prstGeom prst="straightConnector1">
            <a:avLst/>
          </a:prstGeom>
          <a:noFill/>
          <a:ln w="9525">
            <a:solidFill>
              <a:schemeClr val="tx1"/>
            </a:solidFill>
            <a:round/>
            <a:headEnd/>
            <a:tailEnd type="triangle" w="med" len="med"/>
          </a:ln>
          <a:effectLst/>
        </p:spPr>
      </p:cxnSp>
      <p:sp>
        <p:nvSpPr>
          <p:cNvPr id="170000" name="Text Box 16"/>
          <p:cNvSpPr txBox="1">
            <a:spLocks noChangeArrowheads="1"/>
          </p:cNvSpPr>
          <p:nvPr/>
        </p:nvSpPr>
        <p:spPr bwMode="auto">
          <a:xfrm>
            <a:off x="284163" y="5581650"/>
            <a:ext cx="1495425" cy="304800"/>
          </a:xfrm>
          <a:prstGeom prst="rect">
            <a:avLst/>
          </a:prstGeom>
          <a:noFill/>
          <a:ln w="9525" algn="ctr">
            <a:noFill/>
            <a:miter lim="800000"/>
            <a:headEnd/>
            <a:tailEnd/>
          </a:ln>
          <a:effectLst/>
        </p:spPr>
        <p:txBody>
          <a:bodyPr wrap="none">
            <a:spAutoFit/>
          </a:bodyPr>
          <a:lstStyle/>
          <a:p>
            <a:r>
              <a:rPr lang="de-DE" sz="1400"/>
              <a:t>(KScience, o.J.))</a:t>
            </a:r>
          </a:p>
        </p:txBody>
      </p:sp>
      <p:sp>
        <p:nvSpPr>
          <p:cNvPr id="12" name="Fußzeilenplatzhalter 11"/>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2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9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99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2" grpId="0" animBg="1"/>
      <p:bldP spid="169996" grpId="0" animBg="1"/>
      <p:bldP spid="16999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1027"/>
          <p:cNvSpPr>
            <a:spLocks noGrp="1" noChangeArrowheads="1"/>
          </p:cNvSpPr>
          <p:nvPr>
            <p:ph idx="4294967295"/>
          </p:nvPr>
        </p:nvSpPr>
        <p:spPr>
          <a:xfrm>
            <a:off x="250826" y="935038"/>
            <a:ext cx="8629406" cy="5373687"/>
          </a:xfrm>
        </p:spPr>
        <p:txBody>
          <a:bodyPr/>
          <a:lstStyle/>
          <a:p>
            <a:pPr marL="720725" lvl="1" indent="-263525" eaLnBrk="1" hangingPunct="1">
              <a:buFontTx/>
              <a:buChar char="•"/>
            </a:pPr>
            <a:r>
              <a:rPr lang="de-DE" sz="2000" dirty="0" smtClean="0">
                <a:solidFill>
                  <a:schemeClr val="tx1"/>
                </a:solidFill>
              </a:rPr>
              <a:t>„A </a:t>
            </a:r>
            <a:r>
              <a:rPr lang="de-DE" sz="2000" dirty="0" err="1" smtClean="0">
                <a:solidFill>
                  <a:schemeClr val="tx1"/>
                </a:solidFill>
              </a:rPr>
              <a:t>special</a:t>
            </a:r>
            <a:r>
              <a:rPr lang="de-DE" sz="2000" dirty="0" smtClean="0">
                <a:solidFill>
                  <a:schemeClr val="tx1"/>
                </a:solidFill>
              </a:rPr>
              <a:t> </a:t>
            </a:r>
            <a:r>
              <a:rPr lang="de-DE" sz="2000" dirty="0" err="1" smtClean="0">
                <a:solidFill>
                  <a:schemeClr val="tx1"/>
                </a:solidFill>
              </a:rPr>
              <a:t>kind</a:t>
            </a:r>
            <a:r>
              <a:rPr lang="de-DE" sz="2000" dirty="0" smtClean="0">
                <a:solidFill>
                  <a:schemeClr val="tx1"/>
                </a:solidFill>
              </a:rPr>
              <a:t> </a:t>
            </a:r>
            <a:r>
              <a:rPr lang="de-DE" sz="2000" dirty="0" err="1" smtClean="0">
                <a:solidFill>
                  <a:schemeClr val="tx1"/>
                </a:solidFill>
              </a:rPr>
              <a:t>of</a:t>
            </a:r>
            <a:r>
              <a:rPr lang="de-DE" sz="2000" dirty="0" smtClean="0">
                <a:solidFill>
                  <a:schemeClr val="tx1"/>
                </a:solidFill>
              </a:rPr>
              <a:t> </a:t>
            </a:r>
            <a:r>
              <a:rPr lang="de-DE" sz="2000" dirty="0" err="1" smtClean="0">
                <a:solidFill>
                  <a:schemeClr val="tx1"/>
                </a:solidFill>
              </a:rPr>
              <a:t>interactive</a:t>
            </a:r>
            <a:r>
              <a:rPr lang="de-DE" sz="2000" dirty="0" smtClean="0">
                <a:solidFill>
                  <a:schemeClr val="tx1"/>
                </a:solidFill>
              </a:rPr>
              <a:t> </a:t>
            </a:r>
            <a:r>
              <a:rPr lang="de-DE" sz="2000" dirty="0" err="1" smtClean="0">
                <a:solidFill>
                  <a:schemeClr val="tx1"/>
                </a:solidFill>
              </a:rPr>
              <a:t>animation</a:t>
            </a:r>
            <a:r>
              <a:rPr lang="de-DE" sz="2000" dirty="0" smtClean="0">
                <a:solidFill>
                  <a:schemeClr val="tx1"/>
                </a:solidFill>
              </a:rPr>
              <a:t>. </a:t>
            </a:r>
            <a:r>
              <a:rPr lang="en-US" sz="2000" dirty="0" smtClean="0">
                <a:solidFill>
                  <a:schemeClr val="tx1"/>
                </a:solidFill>
              </a:rPr>
              <a:t>In addition to animated pictures and texts, simulations provide interactivity for the learner by the means of parameter choice” </a:t>
            </a:r>
            <a:r>
              <a:rPr lang="de-DE" sz="1400" b="1" dirty="0" smtClean="0">
                <a:solidFill>
                  <a:schemeClr val="tx1"/>
                </a:solidFill>
              </a:rPr>
              <a:t>(</a:t>
            </a:r>
            <a:r>
              <a:rPr lang="de-DE" sz="1400" b="1" dirty="0" err="1" smtClean="0">
                <a:solidFill>
                  <a:schemeClr val="tx1"/>
                </a:solidFill>
              </a:rPr>
              <a:t>Nerdel</a:t>
            </a:r>
            <a:r>
              <a:rPr lang="de-DE" sz="1400" b="1" dirty="0" smtClean="0">
                <a:solidFill>
                  <a:schemeClr val="tx1"/>
                </a:solidFill>
              </a:rPr>
              <a:t> &amp; Prechtl, 2004, S. 160)</a:t>
            </a:r>
          </a:p>
          <a:p>
            <a:pPr marL="720725" lvl="1" indent="-263525" eaLnBrk="1" hangingPunct="1">
              <a:buFontTx/>
              <a:buChar char="•"/>
            </a:pPr>
            <a:r>
              <a:rPr lang="de-DE" sz="2000" dirty="0" smtClean="0">
                <a:solidFill>
                  <a:schemeClr val="tx1"/>
                </a:solidFill>
              </a:rPr>
              <a:t>Beeinflussung des Ablaufs und des Endzustands durch den Lernenden „erhebliche[r] Anteil an der Steuerung und der aktive[n] Gestaltung seines Lernprozesses“ </a:t>
            </a:r>
            <a:r>
              <a:rPr lang="de-DE" sz="1400" b="1" dirty="0" smtClean="0">
                <a:solidFill>
                  <a:schemeClr val="tx1"/>
                </a:solidFill>
              </a:rPr>
              <a:t>(</a:t>
            </a:r>
            <a:r>
              <a:rPr lang="de-DE" sz="1400" b="1" dirty="0" err="1" smtClean="0">
                <a:solidFill>
                  <a:schemeClr val="tx1"/>
                </a:solidFill>
              </a:rPr>
              <a:t>Nerdel</a:t>
            </a:r>
            <a:r>
              <a:rPr lang="de-DE" sz="1400" b="1" dirty="0" smtClean="0">
                <a:solidFill>
                  <a:schemeClr val="tx1"/>
                </a:solidFill>
              </a:rPr>
              <a:t>, 2002, S. 9)</a:t>
            </a:r>
            <a:endParaRPr lang="de-DE" sz="1400" dirty="0" smtClean="0">
              <a:solidFill>
                <a:schemeClr val="tx1"/>
              </a:solidFill>
            </a:endParaRPr>
          </a:p>
        </p:txBody>
      </p:sp>
      <p:sp>
        <p:nvSpPr>
          <p:cNvPr id="117763" name="Rectangle 1026"/>
          <p:cNvSpPr>
            <a:spLocks noGrp="1" noChangeArrowheads="1"/>
          </p:cNvSpPr>
          <p:nvPr>
            <p:ph type="title" idx="4294967295"/>
          </p:nvPr>
        </p:nvSpPr>
        <p:spPr/>
        <p:txBody>
          <a:bodyPr/>
          <a:lstStyle/>
          <a:p>
            <a:pPr eaLnBrk="1" hangingPunct="1"/>
            <a:r>
              <a:rPr lang="de-DE" dirty="0" smtClean="0"/>
              <a:t>Simulationen</a:t>
            </a:r>
          </a:p>
        </p:txBody>
      </p:sp>
      <p:sp>
        <p:nvSpPr>
          <p:cNvPr id="5" name="Rectangle 45"/>
          <p:cNvSpPr>
            <a:spLocks noChangeArrowheads="1"/>
          </p:cNvSpPr>
          <p:nvPr/>
        </p:nvSpPr>
        <p:spPr bwMode="auto">
          <a:xfrm>
            <a:off x="995739" y="999096"/>
            <a:ext cx="4481879" cy="268287"/>
          </a:xfrm>
          <a:prstGeom prst="rect">
            <a:avLst/>
          </a:prstGeom>
          <a:noFill/>
          <a:ln w="19050" algn="ctr">
            <a:solidFill>
              <a:srgbClr val="FF0000"/>
            </a:solidFill>
            <a:miter lim="800000"/>
            <a:headEnd/>
            <a:tailEnd/>
          </a:ln>
          <a:effectLst/>
        </p:spPr>
        <p:txBody>
          <a:bodyPr wrap="none" anchor="ctr"/>
          <a:lstStyle/>
          <a:p>
            <a:endParaRPr lang="de-DE"/>
          </a:p>
        </p:txBody>
      </p:sp>
      <p:sp>
        <p:nvSpPr>
          <p:cNvPr id="6" name="Rectangle 45"/>
          <p:cNvSpPr>
            <a:spLocks noChangeArrowheads="1"/>
          </p:cNvSpPr>
          <p:nvPr/>
        </p:nvSpPr>
        <p:spPr bwMode="auto">
          <a:xfrm>
            <a:off x="4486286" y="1324410"/>
            <a:ext cx="3884001" cy="268287"/>
          </a:xfrm>
          <a:prstGeom prst="rect">
            <a:avLst/>
          </a:prstGeom>
          <a:noFill/>
          <a:ln w="19050" algn="ctr">
            <a:solidFill>
              <a:srgbClr val="FF0000"/>
            </a:solidFill>
            <a:miter lim="800000"/>
            <a:headEnd/>
            <a:tailEnd/>
          </a:ln>
          <a:effectLst/>
        </p:spPr>
        <p:txBody>
          <a:bodyPr wrap="none" anchor="ctr"/>
          <a:lstStyle/>
          <a:p>
            <a:endParaRPr lang="de-DE"/>
          </a:p>
        </p:txBody>
      </p:sp>
      <p:sp>
        <p:nvSpPr>
          <p:cNvPr id="7" name="Fußzeilenplatzhalter 6"/>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par>
                          <p:cTn id="12" fill="hold">
                            <p:stCondLst>
                              <p:cond delay="1500"/>
                            </p:stCondLst>
                            <p:childTnLst>
                              <p:par>
                                <p:cTn id="13" presetID="21" presetClass="entr" presetSubtype="1"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0963">
                                            <p:txEl>
                                              <p:pRg st="1" end="1"/>
                                            </p:txEl>
                                          </p:spTgt>
                                        </p:tgtEl>
                                        <p:attrNameLst>
                                          <p:attrName>style.visibility</p:attrName>
                                        </p:attrNameLst>
                                      </p:cBhvr>
                                      <p:to>
                                        <p:strVal val="visible"/>
                                      </p:to>
                                    </p:set>
                                    <p:animEffect transition="in" filter="wipe(left)">
                                      <p:cBhvr>
                                        <p:cTn id="20"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815" name="Picture 7"/>
          <p:cNvPicPr>
            <a:picLocks noChangeAspect="1" noChangeArrowheads="1"/>
          </p:cNvPicPr>
          <p:nvPr/>
        </p:nvPicPr>
        <p:blipFill>
          <a:blip r:embed="rId3" cstate="print"/>
          <a:srcRect l="24127" t="19671" r="21875" b="6139"/>
          <a:stretch>
            <a:fillRect/>
          </a:stretch>
        </p:blipFill>
        <p:spPr bwMode="auto">
          <a:xfrm>
            <a:off x="448408" y="2074985"/>
            <a:ext cx="4268055" cy="3435228"/>
          </a:xfrm>
          <a:prstGeom prst="rect">
            <a:avLst/>
          </a:prstGeom>
          <a:noFill/>
          <a:ln w="9525" algn="ctr">
            <a:noFill/>
            <a:miter lim="800000"/>
            <a:headEnd/>
            <a:tailEnd/>
          </a:ln>
          <a:effectLst/>
        </p:spPr>
      </p:pic>
      <p:sp>
        <p:nvSpPr>
          <p:cNvPr id="119811" name="Rectangle 1026"/>
          <p:cNvSpPr>
            <a:spLocks noGrp="1" noChangeArrowheads="1"/>
          </p:cNvSpPr>
          <p:nvPr>
            <p:ph type="title" idx="4294967295"/>
          </p:nvPr>
        </p:nvSpPr>
        <p:spPr/>
        <p:txBody>
          <a:bodyPr/>
          <a:lstStyle/>
          <a:p>
            <a:pPr eaLnBrk="1" hangingPunct="1"/>
            <a:r>
              <a:rPr lang="de-DE" dirty="0" smtClean="0"/>
              <a:t>Simulationen</a:t>
            </a:r>
          </a:p>
        </p:txBody>
      </p:sp>
      <p:sp>
        <p:nvSpPr>
          <p:cNvPr id="119813" name="Text Box 5"/>
          <p:cNvSpPr txBox="1">
            <a:spLocks noChangeArrowheads="1"/>
          </p:cNvSpPr>
          <p:nvPr/>
        </p:nvSpPr>
        <p:spPr bwMode="auto">
          <a:xfrm>
            <a:off x="333375" y="5686425"/>
            <a:ext cx="1562100" cy="304800"/>
          </a:xfrm>
          <a:prstGeom prst="rect">
            <a:avLst/>
          </a:prstGeom>
          <a:noFill/>
          <a:ln w="9525" algn="ctr">
            <a:noFill/>
            <a:miter lim="800000"/>
            <a:headEnd/>
            <a:tailEnd/>
          </a:ln>
          <a:effectLst/>
        </p:spPr>
        <p:txBody>
          <a:bodyPr wrap="none">
            <a:spAutoFit/>
          </a:bodyPr>
          <a:lstStyle/>
          <a:p>
            <a:r>
              <a:rPr lang="de-DE" sz="1400" b="1"/>
              <a:t>(KScience, o.J.))</a:t>
            </a:r>
          </a:p>
        </p:txBody>
      </p:sp>
      <p:pic>
        <p:nvPicPr>
          <p:cNvPr id="119816" name="Picture 8"/>
          <p:cNvPicPr>
            <a:picLocks noChangeAspect="1" noChangeArrowheads="1"/>
          </p:cNvPicPr>
          <p:nvPr/>
        </p:nvPicPr>
        <p:blipFill>
          <a:blip r:embed="rId4" cstate="print"/>
          <a:srcRect l="24102" t="18651" r="22119" b="5333"/>
          <a:stretch>
            <a:fillRect/>
          </a:stretch>
        </p:blipFill>
        <p:spPr bwMode="auto">
          <a:xfrm>
            <a:off x="2611315" y="1951892"/>
            <a:ext cx="4441948" cy="3678971"/>
          </a:xfrm>
          <a:prstGeom prst="rect">
            <a:avLst/>
          </a:prstGeom>
          <a:noFill/>
          <a:ln w="9525" algn="ctr">
            <a:noFill/>
            <a:miter lim="800000"/>
            <a:headEnd/>
            <a:tailEnd/>
          </a:ln>
          <a:effectLst/>
        </p:spPr>
      </p:pic>
      <p:pic>
        <p:nvPicPr>
          <p:cNvPr id="119817" name="Picture 9"/>
          <p:cNvPicPr>
            <a:picLocks noChangeAspect="1" noChangeArrowheads="1"/>
          </p:cNvPicPr>
          <p:nvPr/>
        </p:nvPicPr>
        <p:blipFill>
          <a:blip r:embed="rId5" cstate="print"/>
          <a:srcRect l="24383" t="18445" r="24378" b="5333"/>
          <a:stretch>
            <a:fillRect/>
          </a:stretch>
        </p:blipFill>
        <p:spPr bwMode="auto">
          <a:xfrm>
            <a:off x="4633546" y="1790700"/>
            <a:ext cx="4378569" cy="3816350"/>
          </a:xfrm>
          <a:prstGeom prst="rect">
            <a:avLst/>
          </a:prstGeom>
          <a:noFill/>
          <a:ln w="9525" algn="ctr">
            <a:noFill/>
            <a:miter lim="800000"/>
            <a:headEnd/>
            <a:tailEnd/>
          </a:ln>
          <a:effectLst/>
        </p:spPr>
      </p:pic>
      <p:sp>
        <p:nvSpPr>
          <p:cNvPr id="8" name="Fußzeilenplatzhalter 7"/>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8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98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9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1026"/>
          <p:cNvSpPr>
            <a:spLocks noGrp="1" noChangeArrowheads="1"/>
          </p:cNvSpPr>
          <p:nvPr>
            <p:ph type="title" idx="4294967295"/>
          </p:nvPr>
        </p:nvSpPr>
        <p:spPr/>
        <p:txBody>
          <a:bodyPr/>
          <a:lstStyle/>
          <a:p>
            <a:pPr eaLnBrk="1" hangingPunct="1"/>
            <a:r>
              <a:rPr lang="de-DE" dirty="0" err="1" smtClean="0">
                <a:cs typeface="Times New Roman" pitchFamily="18" charset="0"/>
              </a:rPr>
              <a:t>Cognitive</a:t>
            </a:r>
            <a:r>
              <a:rPr lang="de-DE" dirty="0" smtClean="0">
                <a:cs typeface="Times New Roman" pitchFamily="18" charset="0"/>
              </a:rPr>
              <a:t>-</a:t>
            </a:r>
            <a:r>
              <a:rPr lang="de-DE" dirty="0" err="1" smtClean="0">
                <a:cs typeface="Times New Roman" pitchFamily="18" charset="0"/>
              </a:rPr>
              <a:t>Load</a:t>
            </a:r>
            <a:r>
              <a:rPr lang="de-DE" dirty="0" smtClean="0">
                <a:cs typeface="Times New Roman" pitchFamily="18" charset="0"/>
              </a:rPr>
              <a:t>-Theorie (CLT)</a:t>
            </a:r>
          </a:p>
        </p:txBody>
      </p:sp>
      <p:sp>
        <p:nvSpPr>
          <p:cNvPr id="40963" name="Rectangle 1027"/>
          <p:cNvSpPr>
            <a:spLocks noGrp="1" noChangeArrowheads="1"/>
          </p:cNvSpPr>
          <p:nvPr>
            <p:ph idx="4294967295"/>
          </p:nvPr>
        </p:nvSpPr>
        <p:spPr>
          <a:xfrm>
            <a:off x="254968" y="713885"/>
            <a:ext cx="8642350" cy="543413"/>
          </a:xfrm>
        </p:spPr>
        <p:txBody>
          <a:bodyPr/>
          <a:lstStyle/>
          <a:p>
            <a:pPr lvl="1" eaLnBrk="1" hangingPunct="1">
              <a:buFontTx/>
              <a:buChar char="•"/>
            </a:pPr>
            <a:r>
              <a:rPr lang="de-DE" sz="2400" dirty="0" smtClean="0">
                <a:solidFill>
                  <a:schemeClr val="tx1"/>
                </a:solidFill>
                <a:cs typeface="Times New Roman" pitchFamily="18" charset="0"/>
              </a:rPr>
              <a:t>Mehrspeichermodell des Gedächtnisses</a:t>
            </a:r>
            <a:r>
              <a:rPr lang="de-DE" sz="1400" b="1" dirty="0" smtClean="0">
                <a:solidFill>
                  <a:schemeClr val="tx1"/>
                </a:solidFill>
                <a:cs typeface="Times New Roman" pitchFamily="18" charset="0"/>
              </a:rPr>
              <a:t> (</a:t>
            </a:r>
            <a:r>
              <a:rPr lang="de-DE" sz="1400" b="1" dirty="0" err="1" smtClean="0">
                <a:solidFill>
                  <a:schemeClr val="tx1"/>
                </a:solidFill>
                <a:cs typeface="Times New Roman" pitchFamily="18" charset="0"/>
              </a:rPr>
              <a:t>Sweller</a:t>
            </a:r>
            <a:r>
              <a:rPr lang="de-DE" sz="1400" b="1" dirty="0" smtClean="0">
                <a:solidFill>
                  <a:schemeClr val="tx1"/>
                </a:solidFill>
                <a:cs typeface="Times New Roman" pitchFamily="18" charset="0"/>
              </a:rPr>
              <a:t> et al, 1998)</a:t>
            </a:r>
            <a:endParaRPr lang="de-DE" sz="2400" dirty="0" smtClean="0">
              <a:solidFill>
                <a:schemeClr val="tx1"/>
              </a:solidFill>
              <a:cs typeface="Times New Roman" pitchFamily="18" charset="0"/>
            </a:endParaRPr>
          </a:p>
          <a:p>
            <a:pPr lvl="1" eaLnBrk="1" hangingPunct="1">
              <a:buFontTx/>
              <a:buChar char="•"/>
            </a:pPr>
            <a:endParaRPr lang="de-DE" sz="2400" dirty="0" smtClean="0">
              <a:solidFill>
                <a:schemeClr val="tx1"/>
              </a:solidFill>
              <a:cs typeface="Times New Roman" pitchFamily="18" charset="0"/>
            </a:endParaRPr>
          </a:p>
          <a:p>
            <a:pPr lvl="1" eaLnBrk="1" hangingPunct="1">
              <a:buFontTx/>
              <a:buNone/>
            </a:pPr>
            <a:endParaRPr lang="de-DE" sz="1400" b="1" dirty="0" smtClean="0">
              <a:solidFill>
                <a:schemeClr val="tx1"/>
              </a:solidFill>
              <a:cs typeface="Times New Roman" pitchFamily="18" charset="0"/>
            </a:endParaRPr>
          </a:p>
          <a:p>
            <a:pPr lvl="1" eaLnBrk="1" hangingPunct="1">
              <a:buFontTx/>
              <a:buChar char="•"/>
            </a:pPr>
            <a:endParaRPr lang="de-DE" dirty="0" smtClean="0">
              <a:solidFill>
                <a:schemeClr val="tx1"/>
              </a:solidFill>
            </a:endParaRPr>
          </a:p>
        </p:txBody>
      </p:sp>
      <p:grpSp>
        <p:nvGrpSpPr>
          <p:cNvPr id="2" name="Group 11"/>
          <p:cNvGrpSpPr>
            <a:grpSpLocks/>
          </p:cNvGrpSpPr>
          <p:nvPr/>
        </p:nvGrpSpPr>
        <p:grpSpPr bwMode="auto">
          <a:xfrm>
            <a:off x="248630" y="1632821"/>
            <a:ext cx="3675063" cy="4392612"/>
            <a:chOff x="3061" y="618"/>
            <a:chExt cx="2315" cy="2767"/>
          </a:xfrm>
        </p:grpSpPr>
        <p:sp>
          <p:nvSpPr>
            <p:cNvPr id="105486" name="Rectangle 12"/>
            <p:cNvSpPr>
              <a:spLocks noChangeArrowheads="1"/>
            </p:cNvSpPr>
            <p:nvPr/>
          </p:nvSpPr>
          <p:spPr bwMode="auto">
            <a:xfrm>
              <a:off x="3061" y="618"/>
              <a:ext cx="2314" cy="545"/>
            </a:xfrm>
            <a:prstGeom prst="rect">
              <a:avLst/>
            </a:prstGeom>
            <a:solidFill>
              <a:schemeClr val="accent1"/>
            </a:solidFill>
            <a:ln w="9525">
              <a:solidFill>
                <a:schemeClr val="tx1"/>
              </a:solidFill>
              <a:miter lim="800000"/>
              <a:headEnd/>
              <a:tailEnd/>
            </a:ln>
          </p:spPr>
          <p:txBody>
            <a:bodyPr wrap="none" anchor="ctr"/>
            <a:lstStyle/>
            <a:p>
              <a:r>
                <a:rPr lang="de-DE" sz="1800" b="1" dirty="0"/>
                <a:t>Sensorisches Gedächtnis</a:t>
              </a:r>
            </a:p>
          </p:txBody>
        </p:sp>
        <p:sp>
          <p:nvSpPr>
            <p:cNvPr id="105487" name="Rectangle 13"/>
            <p:cNvSpPr>
              <a:spLocks noChangeArrowheads="1"/>
            </p:cNvSpPr>
            <p:nvPr/>
          </p:nvSpPr>
          <p:spPr bwMode="auto">
            <a:xfrm>
              <a:off x="3061" y="1661"/>
              <a:ext cx="2314" cy="590"/>
            </a:xfrm>
            <a:prstGeom prst="rect">
              <a:avLst/>
            </a:prstGeom>
            <a:solidFill>
              <a:srgbClr val="FF6600"/>
            </a:solidFill>
            <a:ln w="9525">
              <a:solidFill>
                <a:schemeClr val="tx1"/>
              </a:solidFill>
              <a:miter lim="800000"/>
              <a:headEnd/>
              <a:tailEnd/>
            </a:ln>
          </p:spPr>
          <p:txBody>
            <a:bodyPr wrap="none" anchor="ctr"/>
            <a:lstStyle/>
            <a:p>
              <a:r>
                <a:rPr lang="de-DE" sz="1800" b="1"/>
                <a:t>Arbeitsgedächtnis</a:t>
              </a:r>
            </a:p>
          </p:txBody>
        </p:sp>
        <p:sp>
          <p:nvSpPr>
            <p:cNvPr id="105488" name="Rectangle 14"/>
            <p:cNvSpPr>
              <a:spLocks noChangeArrowheads="1"/>
            </p:cNvSpPr>
            <p:nvPr/>
          </p:nvSpPr>
          <p:spPr bwMode="auto">
            <a:xfrm>
              <a:off x="3063" y="2795"/>
              <a:ext cx="2313" cy="590"/>
            </a:xfrm>
            <a:prstGeom prst="rect">
              <a:avLst/>
            </a:prstGeom>
            <a:solidFill>
              <a:srgbClr val="66FF33"/>
            </a:solidFill>
            <a:ln w="9525">
              <a:solidFill>
                <a:schemeClr val="tx1"/>
              </a:solidFill>
              <a:miter lim="800000"/>
              <a:headEnd/>
              <a:tailEnd/>
            </a:ln>
          </p:spPr>
          <p:txBody>
            <a:bodyPr wrap="none" anchor="ctr"/>
            <a:lstStyle/>
            <a:p>
              <a:r>
                <a:rPr lang="de-DE" sz="1800" b="1"/>
                <a:t>Langzeitgedächtnis</a:t>
              </a:r>
            </a:p>
          </p:txBody>
        </p:sp>
        <p:sp>
          <p:nvSpPr>
            <p:cNvPr id="105489" name="AutoShape 15"/>
            <p:cNvSpPr>
              <a:spLocks noChangeArrowheads="1"/>
            </p:cNvSpPr>
            <p:nvPr/>
          </p:nvSpPr>
          <p:spPr bwMode="auto">
            <a:xfrm>
              <a:off x="3651" y="1071"/>
              <a:ext cx="182" cy="681"/>
            </a:xfrm>
            <a:prstGeom prst="downArrow">
              <a:avLst>
                <a:gd name="adj1" fmla="val 50000"/>
                <a:gd name="adj2" fmla="val 93544"/>
              </a:avLst>
            </a:prstGeom>
            <a:solidFill>
              <a:schemeClr val="accent1"/>
            </a:solidFill>
            <a:ln w="9525">
              <a:solidFill>
                <a:schemeClr val="tx1"/>
              </a:solidFill>
              <a:miter lim="800000"/>
              <a:headEnd/>
              <a:tailEnd/>
            </a:ln>
          </p:spPr>
          <p:txBody>
            <a:bodyPr wrap="none" anchor="ctr"/>
            <a:lstStyle/>
            <a:p>
              <a:pPr algn="l"/>
              <a:endParaRPr lang="de-DE" sz="1800"/>
            </a:p>
          </p:txBody>
        </p:sp>
        <p:sp>
          <p:nvSpPr>
            <p:cNvPr id="105490" name="Text Box 16"/>
            <p:cNvSpPr txBox="1">
              <a:spLocks noChangeArrowheads="1"/>
            </p:cNvSpPr>
            <p:nvPr/>
          </p:nvSpPr>
          <p:spPr bwMode="auto">
            <a:xfrm>
              <a:off x="3923" y="1207"/>
              <a:ext cx="580" cy="404"/>
            </a:xfrm>
            <a:prstGeom prst="rect">
              <a:avLst/>
            </a:prstGeom>
            <a:noFill/>
            <a:ln w="9525">
              <a:noFill/>
              <a:miter lim="800000"/>
              <a:headEnd/>
              <a:tailEnd/>
            </a:ln>
          </p:spPr>
          <p:txBody>
            <a:bodyPr wrap="none">
              <a:spAutoFit/>
            </a:bodyPr>
            <a:lstStyle/>
            <a:p>
              <a:pPr algn="l"/>
              <a:r>
                <a:rPr lang="de-DE" sz="1800" b="1"/>
                <a:t>visuell</a:t>
              </a:r>
              <a:br>
                <a:rPr lang="de-DE" sz="1800" b="1"/>
              </a:br>
              <a:r>
                <a:rPr lang="de-DE" sz="1800" b="1"/>
                <a:t>auditiv</a:t>
              </a:r>
            </a:p>
          </p:txBody>
        </p:sp>
        <p:sp>
          <p:nvSpPr>
            <p:cNvPr id="105491" name="AutoShape 17"/>
            <p:cNvSpPr>
              <a:spLocks noChangeArrowheads="1"/>
            </p:cNvSpPr>
            <p:nvPr/>
          </p:nvSpPr>
          <p:spPr bwMode="auto">
            <a:xfrm>
              <a:off x="4558" y="1071"/>
              <a:ext cx="182" cy="681"/>
            </a:xfrm>
            <a:prstGeom prst="downArrow">
              <a:avLst>
                <a:gd name="adj1" fmla="val 50000"/>
                <a:gd name="adj2" fmla="val 93544"/>
              </a:avLst>
            </a:prstGeom>
            <a:solidFill>
              <a:schemeClr val="accent1"/>
            </a:solidFill>
            <a:ln w="9525">
              <a:solidFill>
                <a:schemeClr val="tx1"/>
              </a:solidFill>
              <a:miter lim="800000"/>
              <a:headEnd/>
              <a:tailEnd/>
            </a:ln>
          </p:spPr>
          <p:txBody>
            <a:bodyPr wrap="none" anchor="ctr"/>
            <a:lstStyle/>
            <a:p>
              <a:pPr algn="l"/>
              <a:endParaRPr lang="de-DE" sz="1800"/>
            </a:p>
          </p:txBody>
        </p:sp>
        <p:sp>
          <p:nvSpPr>
            <p:cNvPr id="105492" name="AutoShape 18"/>
            <p:cNvSpPr>
              <a:spLocks noChangeArrowheads="1"/>
            </p:cNvSpPr>
            <p:nvPr/>
          </p:nvSpPr>
          <p:spPr bwMode="auto">
            <a:xfrm>
              <a:off x="4017" y="2177"/>
              <a:ext cx="182" cy="726"/>
            </a:xfrm>
            <a:prstGeom prst="downArrow">
              <a:avLst>
                <a:gd name="adj1" fmla="val 50000"/>
                <a:gd name="adj2" fmla="val 99725"/>
              </a:avLst>
            </a:prstGeom>
            <a:solidFill>
              <a:schemeClr val="tx1"/>
            </a:solidFill>
            <a:ln w="9525">
              <a:solidFill>
                <a:schemeClr val="tx1"/>
              </a:solidFill>
              <a:miter lim="800000"/>
              <a:headEnd/>
              <a:tailEnd/>
            </a:ln>
          </p:spPr>
          <p:txBody>
            <a:bodyPr wrap="none" anchor="ctr"/>
            <a:lstStyle/>
            <a:p>
              <a:pPr algn="l"/>
              <a:endParaRPr lang="de-DE" sz="1800"/>
            </a:p>
          </p:txBody>
        </p:sp>
        <p:sp>
          <p:nvSpPr>
            <p:cNvPr id="105493" name="AutoShape 19"/>
            <p:cNvSpPr>
              <a:spLocks noChangeArrowheads="1"/>
            </p:cNvSpPr>
            <p:nvPr/>
          </p:nvSpPr>
          <p:spPr bwMode="auto">
            <a:xfrm rot="10800000">
              <a:off x="4192" y="2160"/>
              <a:ext cx="181" cy="726"/>
            </a:xfrm>
            <a:prstGeom prst="downArrow">
              <a:avLst>
                <a:gd name="adj1" fmla="val 50000"/>
                <a:gd name="adj2" fmla="val 100276"/>
              </a:avLst>
            </a:prstGeom>
            <a:solidFill>
              <a:schemeClr val="tx1"/>
            </a:solidFill>
            <a:ln w="9525">
              <a:solidFill>
                <a:schemeClr val="tx1"/>
              </a:solidFill>
              <a:miter lim="800000"/>
              <a:headEnd/>
              <a:tailEnd/>
            </a:ln>
          </p:spPr>
          <p:txBody>
            <a:bodyPr rot="10800000" wrap="none" anchor="ctr"/>
            <a:lstStyle/>
            <a:p>
              <a:pPr algn="l"/>
              <a:endParaRPr lang="de-DE" sz="1800"/>
            </a:p>
          </p:txBody>
        </p:sp>
      </p:grpSp>
      <p:sp>
        <p:nvSpPr>
          <p:cNvPr id="701451" name="Text Box 11"/>
          <p:cNvSpPr txBox="1">
            <a:spLocks noChangeArrowheads="1"/>
          </p:cNvSpPr>
          <p:nvPr/>
        </p:nvSpPr>
        <p:spPr bwMode="auto">
          <a:xfrm>
            <a:off x="4366605" y="3617196"/>
            <a:ext cx="4689475" cy="346075"/>
          </a:xfrm>
          <a:prstGeom prst="rect">
            <a:avLst/>
          </a:prstGeom>
          <a:solidFill>
            <a:srgbClr val="FF822D"/>
          </a:solidFill>
          <a:ln w="9525">
            <a:solidFill>
              <a:schemeClr val="tx1"/>
            </a:solidFill>
            <a:miter lim="800000"/>
            <a:headEnd/>
            <a:tailEnd/>
          </a:ln>
        </p:spPr>
        <p:txBody>
          <a:bodyPr wrap="none">
            <a:spAutoFit/>
          </a:bodyPr>
          <a:lstStyle/>
          <a:p>
            <a:pPr algn="l"/>
            <a:r>
              <a:rPr lang="de-DE" sz="1600" b="1"/>
              <a:t>Begrenzte Kapazität, Zentrale d. Bewusstseins</a:t>
            </a:r>
          </a:p>
        </p:txBody>
      </p:sp>
      <p:sp>
        <p:nvSpPr>
          <p:cNvPr id="701452" name="Line 12"/>
          <p:cNvSpPr>
            <a:spLocks noChangeShapeType="1"/>
          </p:cNvSpPr>
          <p:nvPr/>
        </p:nvSpPr>
        <p:spPr bwMode="auto">
          <a:xfrm flipV="1">
            <a:off x="3921369" y="3763109"/>
            <a:ext cx="474785" cy="8792"/>
          </a:xfrm>
          <a:prstGeom prst="line">
            <a:avLst/>
          </a:prstGeom>
          <a:noFill/>
          <a:ln w="57150">
            <a:solidFill>
              <a:schemeClr val="tx1"/>
            </a:solidFill>
            <a:round/>
            <a:headEnd/>
            <a:tailEnd type="triangle" w="med" len="med"/>
          </a:ln>
        </p:spPr>
        <p:txBody>
          <a:bodyPr/>
          <a:lstStyle/>
          <a:p>
            <a:endParaRPr lang="de-DE"/>
          </a:p>
        </p:txBody>
      </p:sp>
      <p:sp>
        <p:nvSpPr>
          <p:cNvPr id="701453" name="Text Box 13"/>
          <p:cNvSpPr txBox="1">
            <a:spLocks noChangeArrowheads="1"/>
          </p:cNvSpPr>
          <p:nvPr/>
        </p:nvSpPr>
        <p:spPr bwMode="auto">
          <a:xfrm>
            <a:off x="4379305" y="5382496"/>
            <a:ext cx="4676775" cy="346075"/>
          </a:xfrm>
          <a:prstGeom prst="rect">
            <a:avLst/>
          </a:prstGeom>
          <a:solidFill>
            <a:schemeClr val="folHlink"/>
          </a:solidFill>
          <a:ln w="9525">
            <a:solidFill>
              <a:schemeClr val="tx1"/>
            </a:solidFill>
            <a:miter lim="800000"/>
            <a:headEnd/>
            <a:tailEnd/>
          </a:ln>
        </p:spPr>
        <p:txBody>
          <a:bodyPr wrap="none">
            <a:spAutoFit/>
          </a:bodyPr>
          <a:lstStyle/>
          <a:p>
            <a:pPr algn="l"/>
            <a:r>
              <a:rPr lang="de-DE" sz="1600" b="1"/>
              <a:t>Unbegrenzte Kapazität für kognitive Schemata</a:t>
            </a:r>
          </a:p>
        </p:txBody>
      </p:sp>
      <p:sp>
        <p:nvSpPr>
          <p:cNvPr id="701454" name="Line 14"/>
          <p:cNvSpPr>
            <a:spLocks noChangeShapeType="1"/>
          </p:cNvSpPr>
          <p:nvPr/>
        </p:nvSpPr>
        <p:spPr bwMode="auto">
          <a:xfrm>
            <a:off x="3921370" y="5574323"/>
            <a:ext cx="459276" cy="260"/>
          </a:xfrm>
          <a:prstGeom prst="line">
            <a:avLst/>
          </a:prstGeom>
          <a:noFill/>
          <a:ln w="57150">
            <a:solidFill>
              <a:schemeClr val="tx1"/>
            </a:solidFill>
            <a:round/>
            <a:headEnd/>
            <a:tailEnd type="triangle" w="med" len="med"/>
          </a:ln>
        </p:spPr>
        <p:txBody>
          <a:bodyPr/>
          <a:lstStyle/>
          <a:p>
            <a:endParaRPr lang="de-DE"/>
          </a:p>
        </p:txBody>
      </p:sp>
      <p:cxnSp>
        <p:nvCxnSpPr>
          <p:cNvPr id="701455" name="AutoShape 15"/>
          <p:cNvCxnSpPr>
            <a:cxnSpLocks noChangeShapeType="1"/>
            <a:stCxn id="701453" idx="0"/>
            <a:endCxn id="701451" idx="2"/>
          </p:cNvCxnSpPr>
          <p:nvPr/>
        </p:nvCxnSpPr>
        <p:spPr bwMode="auto">
          <a:xfrm flipH="1" flipV="1">
            <a:off x="6711343" y="3963271"/>
            <a:ext cx="6350" cy="1419225"/>
          </a:xfrm>
          <a:prstGeom prst="straightConnector1">
            <a:avLst/>
          </a:prstGeom>
          <a:noFill/>
          <a:ln w="57150">
            <a:solidFill>
              <a:schemeClr val="tx1"/>
            </a:solidFill>
            <a:round/>
            <a:headEnd type="triangle" w="med" len="med"/>
            <a:tailEnd type="triangle" w="med" len="med"/>
          </a:ln>
        </p:spPr>
      </p:cxnSp>
      <p:sp>
        <p:nvSpPr>
          <p:cNvPr id="701456" name="Text Box 16"/>
          <p:cNvSpPr txBox="1">
            <a:spLocks noChangeArrowheads="1"/>
          </p:cNvSpPr>
          <p:nvPr/>
        </p:nvSpPr>
        <p:spPr bwMode="auto">
          <a:xfrm>
            <a:off x="5424851" y="4433175"/>
            <a:ext cx="1309247" cy="523220"/>
          </a:xfrm>
          <a:prstGeom prst="rect">
            <a:avLst/>
          </a:prstGeom>
          <a:noFill/>
          <a:ln w="9525">
            <a:noFill/>
            <a:miter lim="800000"/>
            <a:headEnd/>
            <a:tailEnd/>
          </a:ln>
        </p:spPr>
        <p:txBody>
          <a:bodyPr wrap="square">
            <a:spAutoFit/>
          </a:bodyPr>
          <a:lstStyle/>
          <a:p>
            <a:pPr algn="r"/>
            <a:r>
              <a:rPr lang="de-DE" sz="1400" b="1" dirty="0"/>
              <a:t>Unbewusste Verarbeitung</a:t>
            </a:r>
          </a:p>
        </p:txBody>
      </p:sp>
      <p:sp>
        <p:nvSpPr>
          <p:cNvPr id="20" name="Fußzeilenplatzhalter 19"/>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14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14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14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14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14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1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51" grpId="0" animBg="1"/>
      <p:bldP spid="701452" grpId="0" animBg="1"/>
      <p:bldP spid="701453" grpId="0" animBg="1"/>
      <p:bldP spid="701454" grpId="0" animBg="1"/>
      <p:bldP spid="70145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1026"/>
          <p:cNvSpPr>
            <a:spLocks noGrp="1" noChangeArrowheads="1"/>
          </p:cNvSpPr>
          <p:nvPr>
            <p:ph type="title" idx="4294967295"/>
          </p:nvPr>
        </p:nvSpPr>
        <p:spPr/>
        <p:txBody>
          <a:bodyPr/>
          <a:lstStyle/>
          <a:p>
            <a:pPr eaLnBrk="1" hangingPunct="1"/>
            <a:r>
              <a:rPr lang="de-DE" dirty="0" err="1" smtClean="0">
                <a:latin typeface="+mn-lt"/>
              </a:rPr>
              <a:t>Cognitive</a:t>
            </a:r>
            <a:r>
              <a:rPr lang="de-DE" dirty="0" smtClean="0">
                <a:latin typeface="+mn-lt"/>
              </a:rPr>
              <a:t> </a:t>
            </a:r>
            <a:r>
              <a:rPr lang="de-DE" dirty="0" err="1" smtClean="0">
                <a:latin typeface="+mn-lt"/>
              </a:rPr>
              <a:t>Load</a:t>
            </a:r>
            <a:endParaRPr lang="de-DE" dirty="0" smtClean="0">
              <a:latin typeface="+mn-lt"/>
            </a:endParaRPr>
          </a:p>
        </p:txBody>
      </p:sp>
      <p:sp>
        <p:nvSpPr>
          <p:cNvPr id="40963" name="Rectangle 1027"/>
          <p:cNvSpPr>
            <a:spLocks noGrp="1" noChangeArrowheads="1"/>
          </p:cNvSpPr>
          <p:nvPr>
            <p:ph idx="4294967295"/>
          </p:nvPr>
        </p:nvSpPr>
        <p:spPr>
          <a:xfrm>
            <a:off x="250825" y="935038"/>
            <a:ext cx="8642350" cy="1263039"/>
          </a:xfrm>
        </p:spPr>
        <p:txBody>
          <a:bodyPr/>
          <a:lstStyle/>
          <a:p>
            <a:pPr marL="720725" lvl="1" indent="-263525" eaLnBrk="1" hangingPunct="1">
              <a:buFontTx/>
              <a:buChar char="•"/>
            </a:pPr>
            <a:r>
              <a:rPr lang="de-DE" sz="2400" dirty="0" smtClean="0">
                <a:solidFill>
                  <a:schemeClr val="tx1"/>
                </a:solidFill>
                <a:cs typeface="Times New Roman" pitchFamily="18" charset="0"/>
              </a:rPr>
              <a:t>Kognitive Aus- oder Belastung:</a:t>
            </a:r>
            <a:br>
              <a:rPr lang="de-DE" sz="2400" dirty="0" smtClean="0">
                <a:solidFill>
                  <a:schemeClr val="tx1"/>
                </a:solidFill>
                <a:cs typeface="Times New Roman" pitchFamily="18" charset="0"/>
              </a:rPr>
            </a:br>
            <a:r>
              <a:rPr lang="de-DE" sz="2400" dirty="0" smtClean="0">
                <a:solidFill>
                  <a:schemeClr val="tx1"/>
                </a:solidFill>
                <a:cs typeface="Times New Roman" pitchFamily="18" charset="0"/>
              </a:rPr>
              <a:t>mentale Aktivität des Arbeitsgedächtnisses bedingt durch eine zu lösende Aufgabe </a:t>
            </a:r>
            <a:r>
              <a:rPr lang="de-DE" sz="1400" b="1" dirty="0" smtClean="0">
                <a:solidFill>
                  <a:schemeClr val="tx1"/>
                </a:solidFill>
                <a:cs typeface="Times New Roman" pitchFamily="18" charset="0"/>
              </a:rPr>
              <a:t>(Paas &amp; </a:t>
            </a:r>
            <a:r>
              <a:rPr lang="de-DE" sz="1400" b="1" dirty="0" smtClean="0">
                <a:solidFill>
                  <a:schemeClr val="tx1"/>
                </a:solidFill>
              </a:rPr>
              <a:t>van </a:t>
            </a:r>
            <a:r>
              <a:rPr lang="de-DE" sz="1400" b="1" dirty="0" err="1" smtClean="0">
                <a:solidFill>
                  <a:schemeClr val="tx1"/>
                </a:solidFill>
              </a:rPr>
              <a:t>Merri</a:t>
            </a:r>
            <a:r>
              <a:rPr lang="en-US" sz="1400" b="1" dirty="0" smtClean="0">
                <a:solidFill>
                  <a:schemeClr val="tx1"/>
                </a:solidFill>
              </a:rPr>
              <a:t>ë</a:t>
            </a:r>
            <a:r>
              <a:rPr lang="de-DE" sz="1400" b="1" dirty="0" err="1" smtClean="0">
                <a:solidFill>
                  <a:schemeClr val="tx1"/>
                </a:solidFill>
              </a:rPr>
              <a:t>nbo</a:t>
            </a:r>
            <a:r>
              <a:rPr lang="en-US" sz="1400" b="1" dirty="0" smtClean="0">
                <a:solidFill>
                  <a:schemeClr val="tx1"/>
                </a:solidFill>
              </a:rPr>
              <a:t>e</a:t>
            </a:r>
            <a:r>
              <a:rPr lang="de-DE" sz="1400" b="1" dirty="0" smtClean="0">
                <a:solidFill>
                  <a:schemeClr val="tx1"/>
                </a:solidFill>
              </a:rPr>
              <a:t>r, 1994)</a:t>
            </a:r>
            <a:endParaRPr lang="de-DE" sz="1400" dirty="0" smtClean="0">
              <a:solidFill>
                <a:schemeClr val="tx1"/>
              </a:solidFill>
              <a:cs typeface="Times New Roman" pitchFamily="18" charset="0"/>
            </a:endParaRPr>
          </a:p>
          <a:p>
            <a:pPr lvl="1" eaLnBrk="1" hangingPunct="1">
              <a:buFontTx/>
              <a:buNone/>
            </a:pPr>
            <a:endParaRPr lang="de-DE" dirty="0" smtClean="0">
              <a:solidFill>
                <a:schemeClr val="tx1"/>
              </a:solidFill>
            </a:endParaRPr>
          </a:p>
        </p:txBody>
      </p:sp>
      <p:sp>
        <p:nvSpPr>
          <p:cNvPr id="592912" name="Rectangle 16"/>
          <p:cNvSpPr>
            <a:spLocks noChangeArrowheads="1"/>
          </p:cNvSpPr>
          <p:nvPr/>
        </p:nvSpPr>
        <p:spPr bwMode="auto">
          <a:xfrm>
            <a:off x="2167161" y="2974113"/>
            <a:ext cx="1295400" cy="647700"/>
          </a:xfrm>
          <a:prstGeom prst="rect">
            <a:avLst/>
          </a:prstGeom>
          <a:solidFill>
            <a:srgbClr val="D3FDA1"/>
          </a:solidFill>
          <a:ln w="9525">
            <a:solidFill>
              <a:schemeClr val="tx1"/>
            </a:solidFill>
            <a:miter lim="800000"/>
            <a:headEnd/>
            <a:tailEnd/>
          </a:ln>
        </p:spPr>
        <p:txBody>
          <a:bodyPr wrap="none" anchor="ctr"/>
          <a:lstStyle/>
          <a:p>
            <a:r>
              <a:rPr lang="de-DE" sz="1800" dirty="0">
                <a:latin typeface="+mn-lt"/>
              </a:rPr>
              <a:t>Aufgaben-</a:t>
            </a:r>
            <a:br>
              <a:rPr lang="de-DE" sz="1800" dirty="0">
                <a:latin typeface="+mn-lt"/>
              </a:rPr>
            </a:br>
            <a:r>
              <a:rPr lang="de-DE" sz="1800" dirty="0" err="1">
                <a:latin typeface="+mn-lt"/>
              </a:rPr>
              <a:t>stellung</a:t>
            </a:r>
            <a:endParaRPr lang="de-DE" sz="1800" dirty="0">
              <a:latin typeface="+mn-lt"/>
            </a:endParaRPr>
          </a:p>
        </p:txBody>
      </p:sp>
      <p:sp>
        <p:nvSpPr>
          <p:cNvPr id="592913" name="Rectangle 17"/>
          <p:cNvSpPr>
            <a:spLocks noChangeArrowheads="1"/>
          </p:cNvSpPr>
          <p:nvPr/>
        </p:nvSpPr>
        <p:spPr bwMode="auto">
          <a:xfrm>
            <a:off x="2179861" y="4548913"/>
            <a:ext cx="1295400" cy="342900"/>
          </a:xfrm>
          <a:prstGeom prst="rect">
            <a:avLst/>
          </a:prstGeom>
          <a:solidFill>
            <a:srgbClr val="D3FDA1"/>
          </a:solidFill>
          <a:ln w="9525">
            <a:solidFill>
              <a:schemeClr val="tx1"/>
            </a:solidFill>
            <a:miter lim="800000"/>
            <a:headEnd/>
            <a:tailEnd/>
          </a:ln>
        </p:spPr>
        <p:txBody>
          <a:bodyPr wrap="none" anchor="ctr"/>
          <a:lstStyle/>
          <a:p>
            <a:r>
              <a:rPr lang="de-DE" sz="1800" dirty="0" smtClean="0">
                <a:latin typeface="+mn-lt"/>
              </a:rPr>
              <a:t>Lernender</a:t>
            </a:r>
            <a:endParaRPr lang="de-DE" sz="1800" dirty="0">
              <a:latin typeface="+mn-lt"/>
            </a:endParaRPr>
          </a:p>
        </p:txBody>
      </p:sp>
      <p:sp>
        <p:nvSpPr>
          <p:cNvPr id="592914" name="Rectangle 18"/>
          <p:cNvSpPr>
            <a:spLocks noChangeArrowheads="1"/>
          </p:cNvSpPr>
          <p:nvPr/>
        </p:nvSpPr>
        <p:spPr bwMode="auto">
          <a:xfrm>
            <a:off x="2522761" y="3850413"/>
            <a:ext cx="1295400" cy="368300"/>
          </a:xfrm>
          <a:prstGeom prst="rect">
            <a:avLst/>
          </a:prstGeom>
          <a:solidFill>
            <a:srgbClr val="D3FDA1"/>
          </a:solidFill>
          <a:ln w="9525">
            <a:solidFill>
              <a:schemeClr val="tx1"/>
            </a:solidFill>
            <a:miter lim="800000"/>
            <a:headEnd/>
            <a:tailEnd/>
          </a:ln>
        </p:spPr>
        <p:txBody>
          <a:bodyPr wrap="none" anchor="ctr"/>
          <a:lstStyle/>
          <a:p>
            <a:r>
              <a:rPr lang="de-DE" sz="1800">
                <a:latin typeface="+mn-lt"/>
              </a:rPr>
              <a:t>Interaktion</a:t>
            </a:r>
          </a:p>
        </p:txBody>
      </p:sp>
      <p:sp>
        <p:nvSpPr>
          <p:cNvPr id="592920" name="Line 24"/>
          <p:cNvSpPr>
            <a:spLocks noChangeShapeType="1"/>
          </p:cNvSpPr>
          <p:nvPr/>
        </p:nvSpPr>
        <p:spPr bwMode="auto">
          <a:xfrm>
            <a:off x="2764061" y="3621813"/>
            <a:ext cx="215900" cy="228600"/>
          </a:xfrm>
          <a:prstGeom prst="line">
            <a:avLst/>
          </a:prstGeom>
          <a:noFill/>
          <a:ln w="9525">
            <a:solidFill>
              <a:schemeClr val="tx1"/>
            </a:solidFill>
            <a:round/>
            <a:headEnd/>
            <a:tailEnd type="triangle" w="med" len="med"/>
          </a:ln>
        </p:spPr>
        <p:txBody>
          <a:bodyPr/>
          <a:lstStyle/>
          <a:p>
            <a:endParaRPr lang="de-DE">
              <a:latin typeface="+mn-lt"/>
            </a:endParaRPr>
          </a:p>
        </p:txBody>
      </p:sp>
      <p:sp>
        <p:nvSpPr>
          <p:cNvPr id="592921" name="Line 25"/>
          <p:cNvSpPr>
            <a:spLocks noChangeShapeType="1"/>
          </p:cNvSpPr>
          <p:nvPr/>
        </p:nvSpPr>
        <p:spPr bwMode="auto">
          <a:xfrm flipV="1">
            <a:off x="2776761" y="4218713"/>
            <a:ext cx="215900" cy="330200"/>
          </a:xfrm>
          <a:prstGeom prst="line">
            <a:avLst/>
          </a:prstGeom>
          <a:noFill/>
          <a:ln w="9525">
            <a:solidFill>
              <a:schemeClr val="tx1"/>
            </a:solidFill>
            <a:round/>
            <a:headEnd/>
            <a:tailEnd type="triangle" w="med" len="med"/>
          </a:ln>
        </p:spPr>
        <p:txBody>
          <a:bodyPr/>
          <a:lstStyle/>
          <a:p>
            <a:endParaRPr lang="de-DE">
              <a:latin typeface="+mn-lt"/>
            </a:endParaRPr>
          </a:p>
        </p:txBody>
      </p:sp>
      <p:sp>
        <p:nvSpPr>
          <p:cNvPr id="128032" name="Rectangle 15"/>
          <p:cNvSpPr>
            <a:spLocks noChangeArrowheads="1"/>
          </p:cNvSpPr>
          <p:nvPr/>
        </p:nvSpPr>
        <p:spPr bwMode="auto">
          <a:xfrm>
            <a:off x="5178648" y="3078888"/>
            <a:ext cx="1676400" cy="1905000"/>
          </a:xfrm>
          <a:prstGeom prst="rect">
            <a:avLst/>
          </a:prstGeom>
          <a:solidFill>
            <a:srgbClr val="FF6600"/>
          </a:solidFill>
          <a:ln w="9525">
            <a:solidFill>
              <a:schemeClr val="tx1"/>
            </a:solidFill>
            <a:miter lim="800000"/>
            <a:headEnd/>
            <a:tailEnd/>
          </a:ln>
        </p:spPr>
        <p:txBody>
          <a:bodyPr wrap="none" anchor="ctr"/>
          <a:lstStyle/>
          <a:p>
            <a:r>
              <a:rPr lang="de-DE" sz="2400" dirty="0">
                <a:latin typeface="+mn-lt"/>
              </a:rPr>
              <a:t>Kognitive</a:t>
            </a:r>
          </a:p>
          <a:p>
            <a:r>
              <a:rPr lang="de-DE" sz="2400" dirty="0" smtClean="0">
                <a:latin typeface="+mn-lt"/>
              </a:rPr>
              <a:t> </a:t>
            </a:r>
            <a:r>
              <a:rPr lang="de-DE" sz="2400" dirty="0">
                <a:latin typeface="+mn-lt"/>
              </a:rPr>
              <a:t>Auslastung</a:t>
            </a:r>
          </a:p>
        </p:txBody>
      </p:sp>
      <p:sp>
        <p:nvSpPr>
          <p:cNvPr id="592915" name="Line 19"/>
          <p:cNvSpPr>
            <a:spLocks noChangeShapeType="1"/>
          </p:cNvSpPr>
          <p:nvPr/>
        </p:nvSpPr>
        <p:spPr bwMode="auto">
          <a:xfrm>
            <a:off x="3853086" y="4042500"/>
            <a:ext cx="1325562" cy="0"/>
          </a:xfrm>
          <a:prstGeom prst="line">
            <a:avLst/>
          </a:prstGeom>
          <a:noFill/>
          <a:ln w="9525">
            <a:solidFill>
              <a:schemeClr val="tx1"/>
            </a:solidFill>
            <a:round/>
            <a:headEnd/>
            <a:tailEnd type="triangle" w="med" len="med"/>
          </a:ln>
        </p:spPr>
        <p:txBody>
          <a:bodyPr/>
          <a:lstStyle/>
          <a:p>
            <a:endParaRPr lang="de-DE">
              <a:latin typeface="+mn-lt"/>
            </a:endParaRPr>
          </a:p>
        </p:txBody>
      </p:sp>
      <p:sp>
        <p:nvSpPr>
          <p:cNvPr id="12" name="Fußzeilenplatzhalter 11"/>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29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29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29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29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29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29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12" grpId="0" animBg="1"/>
      <p:bldP spid="592913" grpId="0" animBg="1"/>
      <p:bldP spid="592914" grpId="0" animBg="1"/>
      <p:bldP spid="592920" grpId="0" animBg="1"/>
      <p:bldP spid="592921" grpId="0" animBg="1"/>
      <p:bldP spid="128032" grpId="0" animBg="1"/>
      <p:bldP spid="5929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1026"/>
          <p:cNvSpPr>
            <a:spLocks noGrp="1" noChangeArrowheads="1"/>
          </p:cNvSpPr>
          <p:nvPr>
            <p:ph type="title" idx="4294967295"/>
          </p:nvPr>
        </p:nvSpPr>
        <p:spPr/>
        <p:txBody>
          <a:bodyPr/>
          <a:lstStyle/>
          <a:p>
            <a:pPr eaLnBrk="1" hangingPunct="1"/>
            <a:r>
              <a:rPr lang="de-DE" dirty="0" smtClean="0"/>
              <a:t>CL-Komponenten</a:t>
            </a:r>
          </a:p>
        </p:txBody>
      </p:sp>
      <p:grpSp>
        <p:nvGrpSpPr>
          <p:cNvPr id="2" name="Group 12"/>
          <p:cNvGrpSpPr>
            <a:grpSpLocks/>
          </p:cNvGrpSpPr>
          <p:nvPr/>
        </p:nvGrpSpPr>
        <p:grpSpPr bwMode="auto">
          <a:xfrm>
            <a:off x="1077054" y="2381760"/>
            <a:ext cx="6985000" cy="1752600"/>
            <a:chOff x="612" y="1888"/>
            <a:chExt cx="4400" cy="1104"/>
          </a:xfrm>
        </p:grpSpPr>
        <p:sp>
          <p:nvSpPr>
            <p:cNvPr id="140294" name="Text Box 13"/>
            <p:cNvSpPr txBox="1">
              <a:spLocks noChangeArrowheads="1"/>
            </p:cNvSpPr>
            <p:nvPr/>
          </p:nvSpPr>
          <p:spPr bwMode="auto">
            <a:xfrm>
              <a:off x="612" y="2656"/>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40295" name="Text Box 14"/>
            <p:cNvSpPr txBox="1">
              <a:spLocks noChangeArrowheads="1"/>
            </p:cNvSpPr>
            <p:nvPr/>
          </p:nvSpPr>
          <p:spPr bwMode="auto">
            <a:xfrm>
              <a:off x="612" y="2069"/>
              <a:ext cx="1361" cy="231"/>
            </a:xfrm>
            <a:prstGeom prst="rect">
              <a:avLst/>
            </a:prstGeom>
            <a:solidFill>
              <a:srgbClr val="D3FDA1"/>
            </a:solidFill>
            <a:ln w="9525">
              <a:noFill/>
              <a:miter lim="800000"/>
              <a:headEnd/>
              <a:tailEnd/>
            </a:ln>
          </p:spPr>
          <p:txBody>
            <a:bodyPr>
              <a:spAutoFit/>
            </a:bodyPr>
            <a:lstStyle/>
            <a:p>
              <a:pPr>
                <a:spcBef>
                  <a:spcPct val="50000"/>
                </a:spcBef>
              </a:pPr>
              <a:r>
                <a:rPr lang="de-DE" sz="1800" b="1" dirty="0">
                  <a:latin typeface="+mn-lt"/>
                </a:rPr>
                <a:t>inhaltsbezogen</a:t>
              </a:r>
            </a:p>
          </p:txBody>
        </p:sp>
        <p:sp>
          <p:nvSpPr>
            <p:cNvPr id="140296" name="Line 15"/>
            <p:cNvSpPr>
              <a:spLocks noChangeShapeType="1"/>
            </p:cNvSpPr>
            <p:nvPr/>
          </p:nvSpPr>
          <p:spPr bwMode="auto">
            <a:xfrm>
              <a:off x="612" y="1888"/>
              <a:ext cx="0" cy="1104"/>
            </a:xfrm>
            <a:prstGeom prst="line">
              <a:avLst/>
            </a:prstGeom>
            <a:noFill/>
            <a:ln w="9525">
              <a:solidFill>
                <a:schemeClr val="tx1"/>
              </a:solidFill>
              <a:round/>
              <a:headEnd/>
              <a:tailEnd/>
            </a:ln>
          </p:spPr>
          <p:txBody>
            <a:bodyPr/>
            <a:lstStyle/>
            <a:p>
              <a:endParaRPr lang="de-DE">
                <a:latin typeface="+mn-lt"/>
              </a:endParaRPr>
            </a:p>
          </p:txBody>
        </p:sp>
        <p:sp>
          <p:nvSpPr>
            <p:cNvPr id="140297" name="Text Box 16"/>
            <p:cNvSpPr txBox="1">
              <a:spLocks noChangeArrowheads="1"/>
            </p:cNvSpPr>
            <p:nvPr/>
          </p:nvSpPr>
          <p:spPr bwMode="auto">
            <a:xfrm>
              <a:off x="1973" y="2069"/>
              <a:ext cx="1633" cy="231"/>
            </a:xfrm>
            <a:prstGeom prst="rect">
              <a:avLst/>
            </a:prstGeom>
            <a:solidFill>
              <a:srgbClr val="00CC99"/>
            </a:solidFill>
            <a:ln w="9525">
              <a:noFill/>
              <a:miter lim="800000"/>
              <a:headEnd/>
              <a:tailEnd/>
            </a:ln>
          </p:spPr>
          <p:txBody>
            <a:bodyPr>
              <a:spAutoFit/>
            </a:bodyPr>
            <a:lstStyle/>
            <a:p>
              <a:pPr eaLnBrk="0" hangingPunct="0"/>
              <a:r>
                <a:rPr lang="de-DE" sz="1800" b="1">
                  <a:latin typeface="+mn-lt"/>
                </a:rPr>
                <a:t>unterrichtsbezogen</a:t>
              </a:r>
            </a:p>
          </p:txBody>
        </p:sp>
        <p:sp>
          <p:nvSpPr>
            <p:cNvPr id="140298" name="Text Box 17"/>
            <p:cNvSpPr txBox="1">
              <a:spLocks noChangeArrowheads="1"/>
            </p:cNvSpPr>
            <p:nvPr/>
          </p:nvSpPr>
          <p:spPr bwMode="auto">
            <a:xfrm>
              <a:off x="3606" y="2069"/>
              <a:ext cx="1406"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40299" name="Line 18"/>
            <p:cNvSpPr>
              <a:spLocks noChangeShapeType="1"/>
            </p:cNvSpPr>
            <p:nvPr/>
          </p:nvSpPr>
          <p:spPr bwMode="auto">
            <a:xfrm>
              <a:off x="5012" y="1888"/>
              <a:ext cx="0" cy="1104"/>
            </a:xfrm>
            <a:prstGeom prst="line">
              <a:avLst/>
            </a:prstGeom>
            <a:noFill/>
            <a:ln w="9525">
              <a:solidFill>
                <a:schemeClr val="tx1"/>
              </a:solidFill>
              <a:round/>
              <a:headEnd/>
              <a:tailEnd/>
            </a:ln>
          </p:spPr>
          <p:txBody>
            <a:bodyPr/>
            <a:lstStyle/>
            <a:p>
              <a:endParaRPr lang="de-DE">
                <a:latin typeface="+mn-lt"/>
              </a:endParaRPr>
            </a:p>
          </p:txBody>
        </p:sp>
      </p:grpSp>
      <p:sp>
        <p:nvSpPr>
          <p:cNvPr id="701451" name="Text Box 11"/>
          <p:cNvSpPr txBox="1">
            <a:spLocks noChangeArrowheads="1"/>
          </p:cNvSpPr>
          <p:nvPr/>
        </p:nvSpPr>
        <p:spPr bwMode="auto">
          <a:xfrm>
            <a:off x="1229454" y="4694748"/>
            <a:ext cx="2195513" cy="346075"/>
          </a:xfrm>
          <a:prstGeom prst="rect">
            <a:avLst/>
          </a:prstGeom>
          <a:solidFill>
            <a:srgbClr val="D3FDA1"/>
          </a:solidFill>
          <a:ln w="9525">
            <a:solidFill>
              <a:schemeClr val="tx1"/>
            </a:solidFill>
            <a:miter lim="800000"/>
            <a:headEnd/>
            <a:tailEnd/>
          </a:ln>
        </p:spPr>
        <p:txBody>
          <a:bodyPr wrap="none">
            <a:spAutoFit/>
          </a:bodyPr>
          <a:lstStyle/>
          <a:p>
            <a:pPr algn="l"/>
            <a:r>
              <a:rPr lang="de-DE" sz="1600" b="1" dirty="0"/>
              <a:t>Elementinteraktivität</a:t>
            </a:r>
          </a:p>
        </p:txBody>
      </p:sp>
      <p:sp>
        <p:nvSpPr>
          <p:cNvPr id="140301" name="Line 13"/>
          <p:cNvSpPr>
            <a:spLocks noChangeShapeType="1"/>
          </p:cNvSpPr>
          <p:nvPr/>
        </p:nvSpPr>
        <p:spPr bwMode="auto">
          <a:xfrm>
            <a:off x="2239104" y="3042160"/>
            <a:ext cx="93663" cy="1617663"/>
          </a:xfrm>
          <a:prstGeom prst="line">
            <a:avLst/>
          </a:prstGeom>
          <a:noFill/>
          <a:ln w="9525">
            <a:solidFill>
              <a:schemeClr val="tx1"/>
            </a:solidFill>
            <a:round/>
            <a:headEnd/>
            <a:tailEnd type="triangle" w="med" len="med"/>
          </a:ln>
          <a:effectLst/>
        </p:spPr>
        <p:txBody>
          <a:bodyPr anchor="ctr"/>
          <a:lstStyle/>
          <a:p>
            <a:endParaRPr lang="de-DE"/>
          </a:p>
        </p:txBody>
      </p:sp>
      <p:sp>
        <p:nvSpPr>
          <p:cNvPr id="3" name="Text Box 11"/>
          <p:cNvSpPr txBox="1">
            <a:spLocks noChangeArrowheads="1"/>
          </p:cNvSpPr>
          <p:nvPr/>
        </p:nvSpPr>
        <p:spPr bwMode="auto">
          <a:xfrm>
            <a:off x="3691667" y="4694748"/>
            <a:ext cx="2803525" cy="346075"/>
          </a:xfrm>
          <a:prstGeom prst="rect">
            <a:avLst/>
          </a:prstGeom>
          <a:solidFill>
            <a:srgbClr val="00CC99"/>
          </a:solidFill>
          <a:ln w="9525">
            <a:solidFill>
              <a:schemeClr val="tx1"/>
            </a:solidFill>
            <a:miter lim="800000"/>
            <a:headEnd/>
            <a:tailEnd/>
          </a:ln>
        </p:spPr>
        <p:txBody>
          <a:bodyPr wrap="none">
            <a:spAutoFit/>
          </a:bodyPr>
          <a:lstStyle/>
          <a:p>
            <a:pPr algn="l"/>
            <a:r>
              <a:rPr lang="de-DE" sz="1600" b="1"/>
              <a:t>Unterrichtliche Darstellung</a:t>
            </a:r>
          </a:p>
        </p:txBody>
      </p:sp>
      <p:sp>
        <p:nvSpPr>
          <p:cNvPr id="140303" name="Line 15"/>
          <p:cNvSpPr>
            <a:spLocks noChangeShapeType="1"/>
          </p:cNvSpPr>
          <p:nvPr/>
        </p:nvSpPr>
        <p:spPr bwMode="auto">
          <a:xfrm>
            <a:off x="4583842" y="3088198"/>
            <a:ext cx="561975" cy="1617662"/>
          </a:xfrm>
          <a:prstGeom prst="line">
            <a:avLst/>
          </a:prstGeom>
          <a:noFill/>
          <a:ln w="9525">
            <a:solidFill>
              <a:schemeClr val="tx1"/>
            </a:solidFill>
            <a:round/>
            <a:headEnd/>
            <a:tailEnd type="triangle" w="med" len="med"/>
          </a:ln>
          <a:effectLst/>
        </p:spPr>
        <p:txBody>
          <a:bodyPr anchor="ctr"/>
          <a:lstStyle/>
          <a:p>
            <a:endParaRPr lang="de-DE"/>
          </a:p>
        </p:txBody>
      </p:sp>
      <p:sp>
        <p:nvSpPr>
          <p:cNvPr id="15" name="Fußzeilenplatzhalter 14"/>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14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3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51" grpId="0" animBg="1"/>
      <p:bldP spid="140301" grpId="0" animBg="1"/>
      <p:bldP spid="3" grpId="0" animBg="1"/>
      <p:bldP spid="1403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82A8CEA-D2D1-42C4-86B6-A3BFAC9D45F5}" type="slidenum">
              <a:rPr lang="de-DE" sz="1400"/>
              <a:pPr algn="r"/>
              <a:t>8</a:t>
            </a:fld>
            <a:endParaRPr lang="de-DE" sz="1400"/>
          </a:p>
        </p:txBody>
      </p:sp>
      <p:grpSp>
        <p:nvGrpSpPr>
          <p:cNvPr id="2" name="Group 16"/>
          <p:cNvGrpSpPr>
            <a:grpSpLocks/>
          </p:cNvGrpSpPr>
          <p:nvPr/>
        </p:nvGrpSpPr>
        <p:grpSpPr bwMode="auto">
          <a:xfrm>
            <a:off x="1092200" y="1567000"/>
            <a:ext cx="6985000" cy="1752600"/>
            <a:chOff x="567" y="938"/>
            <a:chExt cx="4400" cy="1104"/>
          </a:xfrm>
        </p:grpSpPr>
        <p:sp>
          <p:nvSpPr>
            <p:cNvPr id="130058" name="Text Box 17"/>
            <p:cNvSpPr txBox="1">
              <a:spLocks noChangeArrowheads="1"/>
            </p:cNvSpPr>
            <p:nvPr/>
          </p:nvSpPr>
          <p:spPr bwMode="auto">
            <a:xfrm>
              <a:off x="567" y="1570"/>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30059" name="Text Box 18"/>
            <p:cNvSpPr txBox="1">
              <a:spLocks noChangeArrowheads="1"/>
            </p:cNvSpPr>
            <p:nvPr/>
          </p:nvSpPr>
          <p:spPr bwMode="auto">
            <a:xfrm>
              <a:off x="567" y="1119"/>
              <a:ext cx="1361" cy="231"/>
            </a:xfrm>
            <a:prstGeom prst="rect">
              <a:avLst/>
            </a:prstGeom>
            <a:solidFill>
              <a:srgbClr val="D3FDA1"/>
            </a:solidFill>
            <a:ln w="9525">
              <a:noFill/>
              <a:miter lim="800000"/>
              <a:headEnd/>
              <a:tailEnd/>
            </a:ln>
          </p:spPr>
          <p:txBody>
            <a:bodyPr>
              <a:spAutoFit/>
            </a:bodyPr>
            <a:lstStyle/>
            <a:p>
              <a:pPr>
                <a:spcBef>
                  <a:spcPct val="50000"/>
                </a:spcBef>
              </a:pPr>
              <a:r>
                <a:rPr lang="de-DE" sz="1800" b="1">
                  <a:latin typeface="+mn-lt"/>
                </a:rPr>
                <a:t>inhaltsbezogen</a:t>
              </a:r>
            </a:p>
          </p:txBody>
        </p:sp>
        <p:sp>
          <p:nvSpPr>
            <p:cNvPr id="130060" name="Line 19"/>
            <p:cNvSpPr>
              <a:spLocks noChangeShapeType="1"/>
            </p:cNvSpPr>
            <p:nvPr/>
          </p:nvSpPr>
          <p:spPr bwMode="auto">
            <a:xfrm>
              <a:off x="567" y="938"/>
              <a:ext cx="0" cy="1104"/>
            </a:xfrm>
            <a:prstGeom prst="line">
              <a:avLst/>
            </a:prstGeom>
            <a:noFill/>
            <a:ln w="9525">
              <a:solidFill>
                <a:schemeClr val="tx1"/>
              </a:solidFill>
              <a:round/>
              <a:headEnd/>
              <a:tailEnd/>
            </a:ln>
          </p:spPr>
          <p:txBody>
            <a:bodyPr/>
            <a:lstStyle/>
            <a:p>
              <a:endParaRPr lang="de-DE">
                <a:latin typeface="+mn-lt"/>
              </a:endParaRPr>
            </a:p>
          </p:txBody>
        </p:sp>
        <p:sp>
          <p:nvSpPr>
            <p:cNvPr id="130061" name="Text Box 20"/>
            <p:cNvSpPr txBox="1">
              <a:spLocks noChangeArrowheads="1"/>
            </p:cNvSpPr>
            <p:nvPr/>
          </p:nvSpPr>
          <p:spPr bwMode="auto">
            <a:xfrm>
              <a:off x="1928" y="1119"/>
              <a:ext cx="1633" cy="231"/>
            </a:xfrm>
            <a:prstGeom prst="rect">
              <a:avLst/>
            </a:prstGeom>
            <a:solidFill>
              <a:schemeClr val="accent1"/>
            </a:solidFill>
            <a:ln w="9525">
              <a:noFill/>
              <a:miter lim="800000"/>
              <a:headEnd/>
              <a:tailEnd/>
            </a:ln>
          </p:spPr>
          <p:txBody>
            <a:bodyPr>
              <a:spAutoFit/>
            </a:bodyPr>
            <a:lstStyle/>
            <a:p>
              <a:pPr eaLnBrk="0" hangingPunct="0"/>
              <a:r>
                <a:rPr lang="de-DE" sz="1800" b="1">
                  <a:latin typeface="+mn-lt"/>
                </a:rPr>
                <a:t>unterrichtsbezogen</a:t>
              </a:r>
            </a:p>
          </p:txBody>
        </p:sp>
        <p:sp>
          <p:nvSpPr>
            <p:cNvPr id="130062" name="Text Box 21"/>
            <p:cNvSpPr txBox="1">
              <a:spLocks noChangeArrowheads="1"/>
            </p:cNvSpPr>
            <p:nvPr/>
          </p:nvSpPr>
          <p:spPr bwMode="auto">
            <a:xfrm>
              <a:off x="3561" y="1119"/>
              <a:ext cx="1406"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30063" name="Line 22"/>
            <p:cNvSpPr>
              <a:spLocks noChangeShapeType="1"/>
            </p:cNvSpPr>
            <p:nvPr/>
          </p:nvSpPr>
          <p:spPr bwMode="auto">
            <a:xfrm>
              <a:off x="4967" y="938"/>
              <a:ext cx="0" cy="1104"/>
            </a:xfrm>
            <a:prstGeom prst="line">
              <a:avLst/>
            </a:prstGeom>
            <a:noFill/>
            <a:ln w="9525">
              <a:solidFill>
                <a:schemeClr val="tx1"/>
              </a:solidFill>
              <a:round/>
              <a:headEnd/>
              <a:tailEnd/>
            </a:ln>
          </p:spPr>
          <p:txBody>
            <a:bodyPr/>
            <a:lstStyle/>
            <a:p>
              <a:endParaRPr lang="de-DE">
                <a:latin typeface="+mn-lt"/>
              </a:endParaRPr>
            </a:p>
          </p:txBody>
        </p:sp>
      </p:grpSp>
      <p:grpSp>
        <p:nvGrpSpPr>
          <p:cNvPr id="3" name="Group 23"/>
          <p:cNvGrpSpPr>
            <a:grpSpLocks/>
          </p:cNvGrpSpPr>
          <p:nvPr/>
        </p:nvGrpSpPr>
        <p:grpSpPr bwMode="auto">
          <a:xfrm>
            <a:off x="1092200" y="3546613"/>
            <a:ext cx="6985000" cy="1752600"/>
            <a:chOff x="612" y="984"/>
            <a:chExt cx="4400" cy="1104"/>
          </a:xfrm>
        </p:grpSpPr>
        <p:sp>
          <p:nvSpPr>
            <p:cNvPr id="130065" name="Text Box 24"/>
            <p:cNvSpPr txBox="1">
              <a:spLocks noChangeArrowheads="1"/>
            </p:cNvSpPr>
            <p:nvPr/>
          </p:nvSpPr>
          <p:spPr bwMode="auto">
            <a:xfrm>
              <a:off x="612" y="1616"/>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30066" name="Text Box 25"/>
            <p:cNvSpPr txBox="1">
              <a:spLocks noChangeArrowheads="1"/>
            </p:cNvSpPr>
            <p:nvPr/>
          </p:nvSpPr>
          <p:spPr bwMode="auto">
            <a:xfrm>
              <a:off x="612" y="1165"/>
              <a:ext cx="1950" cy="231"/>
            </a:xfrm>
            <a:prstGeom prst="rect">
              <a:avLst/>
            </a:prstGeom>
            <a:solidFill>
              <a:srgbClr val="D3FDA1"/>
            </a:solidFill>
            <a:ln w="9525">
              <a:noFill/>
              <a:miter lim="800000"/>
              <a:headEnd/>
              <a:tailEnd/>
            </a:ln>
          </p:spPr>
          <p:txBody>
            <a:bodyPr>
              <a:spAutoFit/>
            </a:bodyPr>
            <a:lstStyle/>
            <a:p>
              <a:pPr>
                <a:spcBef>
                  <a:spcPct val="50000"/>
                </a:spcBef>
              </a:pPr>
              <a:r>
                <a:rPr lang="de-DE" sz="1800" b="1">
                  <a:latin typeface="+mn-lt"/>
                </a:rPr>
                <a:t>inhaltsbezogen</a:t>
              </a:r>
            </a:p>
          </p:txBody>
        </p:sp>
        <p:sp>
          <p:nvSpPr>
            <p:cNvPr id="130067" name="Line 26"/>
            <p:cNvSpPr>
              <a:spLocks noChangeShapeType="1"/>
            </p:cNvSpPr>
            <p:nvPr/>
          </p:nvSpPr>
          <p:spPr bwMode="auto">
            <a:xfrm>
              <a:off x="612" y="984"/>
              <a:ext cx="0" cy="1104"/>
            </a:xfrm>
            <a:prstGeom prst="line">
              <a:avLst/>
            </a:prstGeom>
            <a:noFill/>
            <a:ln w="9525">
              <a:solidFill>
                <a:schemeClr val="tx1"/>
              </a:solidFill>
              <a:round/>
              <a:headEnd/>
              <a:tailEnd/>
            </a:ln>
          </p:spPr>
          <p:txBody>
            <a:bodyPr/>
            <a:lstStyle/>
            <a:p>
              <a:endParaRPr lang="de-DE">
                <a:latin typeface="+mn-lt"/>
              </a:endParaRPr>
            </a:p>
          </p:txBody>
        </p:sp>
        <p:sp>
          <p:nvSpPr>
            <p:cNvPr id="130068" name="Text Box 27"/>
            <p:cNvSpPr txBox="1">
              <a:spLocks noChangeArrowheads="1"/>
            </p:cNvSpPr>
            <p:nvPr/>
          </p:nvSpPr>
          <p:spPr bwMode="auto">
            <a:xfrm>
              <a:off x="2562" y="1165"/>
              <a:ext cx="1406" cy="223"/>
            </a:xfrm>
            <a:prstGeom prst="rect">
              <a:avLst/>
            </a:prstGeom>
            <a:solidFill>
              <a:schemeClr val="accent1"/>
            </a:solidFill>
            <a:ln w="9525">
              <a:noFill/>
              <a:miter lim="800000"/>
              <a:headEnd/>
              <a:tailEnd/>
            </a:ln>
          </p:spPr>
          <p:txBody>
            <a:bodyPr>
              <a:spAutoFit/>
            </a:bodyPr>
            <a:lstStyle/>
            <a:p>
              <a:pPr eaLnBrk="0" hangingPunct="0"/>
              <a:r>
                <a:rPr lang="de-DE" sz="1700" b="1" dirty="0">
                  <a:latin typeface="+mn-lt"/>
                </a:rPr>
                <a:t>unterrichtsbezogen</a:t>
              </a:r>
            </a:p>
          </p:txBody>
        </p:sp>
        <p:sp>
          <p:nvSpPr>
            <p:cNvPr id="130069" name="Text Box 28"/>
            <p:cNvSpPr txBox="1">
              <a:spLocks noChangeArrowheads="1"/>
            </p:cNvSpPr>
            <p:nvPr/>
          </p:nvSpPr>
          <p:spPr bwMode="auto">
            <a:xfrm>
              <a:off x="3968" y="1165"/>
              <a:ext cx="1044"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30070" name="Line 29"/>
            <p:cNvSpPr>
              <a:spLocks noChangeShapeType="1"/>
            </p:cNvSpPr>
            <p:nvPr/>
          </p:nvSpPr>
          <p:spPr bwMode="auto">
            <a:xfrm>
              <a:off x="5012" y="984"/>
              <a:ext cx="0" cy="1104"/>
            </a:xfrm>
            <a:prstGeom prst="line">
              <a:avLst/>
            </a:prstGeom>
            <a:noFill/>
            <a:ln w="9525">
              <a:solidFill>
                <a:schemeClr val="tx1"/>
              </a:solidFill>
              <a:round/>
              <a:headEnd/>
              <a:tailEnd/>
            </a:ln>
          </p:spPr>
          <p:txBody>
            <a:bodyPr/>
            <a:lstStyle/>
            <a:p>
              <a:endParaRPr lang="de-DE">
                <a:latin typeface="+mn-lt"/>
              </a:endParaRPr>
            </a:p>
          </p:txBody>
        </p:sp>
      </p:grpSp>
      <p:sp>
        <p:nvSpPr>
          <p:cNvPr id="703518" name="Rectangle 30"/>
          <p:cNvSpPr>
            <a:spLocks noChangeArrowheads="1"/>
          </p:cNvSpPr>
          <p:nvPr/>
        </p:nvSpPr>
        <p:spPr bwMode="auto">
          <a:xfrm>
            <a:off x="1036638" y="1724163"/>
            <a:ext cx="2300287" cy="595312"/>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sp>
        <p:nvSpPr>
          <p:cNvPr id="703519" name="Rectangle 31"/>
          <p:cNvSpPr>
            <a:spLocks noChangeArrowheads="1"/>
          </p:cNvSpPr>
          <p:nvPr/>
        </p:nvSpPr>
        <p:spPr bwMode="auto">
          <a:xfrm>
            <a:off x="1008063" y="3722825"/>
            <a:ext cx="3276600" cy="595313"/>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cxnSp>
        <p:nvCxnSpPr>
          <p:cNvPr id="703520" name="AutoShape 32"/>
          <p:cNvCxnSpPr>
            <a:cxnSpLocks noChangeShapeType="1"/>
            <a:stCxn id="703518" idx="2"/>
            <a:endCxn id="703519" idx="0"/>
          </p:cNvCxnSpPr>
          <p:nvPr/>
        </p:nvCxnSpPr>
        <p:spPr bwMode="auto">
          <a:xfrm>
            <a:off x="2187575" y="2333763"/>
            <a:ext cx="458788" cy="1374775"/>
          </a:xfrm>
          <a:prstGeom prst="straightConnector1">
            <a:avLst/>
          </a:prstGeom>
          <a:noFill/>
          <a:ln w="9525">
            <a:solidFill>
              <a:schemeClr val="tx1"/>
            </a:solidFill>
            <a:round/>
            <a:headEnd/>
            <a:tailEnd type="triangle" w="med" len="med"/>
          </a:ln>
        </p:spPr>
      </p:cxnSp>
      <p:sp>
        <p:nvSpPr>
          <p:cNvPr id="703521" name="Rectangle 33"/>
          <p:cNvSpPr>
            <a:spLocks noChangeArrowheads="1"/>
          </p:cNvSpPr>
          <p:nvPr/>
        </p:nvSpPr>
        <p:spPr bwMode="auto">
          <a:xfrm>
            <a:off x="5789613" y="1741625"/>
            <a:ext cx="2390775" cy="595313"/>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sp>
        <p:nvSpPr>
          <p:cNvPr id="703522" name="Rectangle 34"/>
          <p:cNvSpPr>
            <a:spLocks noChangeArrowheads="1"/>
          </p:cNvSpPr>
          <p:nvPr/>
        </p:nvSpPr>
        <p:spPr bwMode="auto">
          <a:xfrm>
            <a:off x="6340475" y="3740288"/>
            <a:ext cx="1782763" cy="519112"/>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cxnSp>
        <p:nvCxnSpPr>
          <p:cNvPr id="703523" name="AutoShape 35"/>
          <p:cNvCxnSpPr>
            <a:cxnSpLocks noChangeShapeType="1"/>
            <a:stCxn id="703521" idx="2"/>
            <a:endCxn id="703522" idx="0"/>
          </p:cNvCxnSpPr>
          <p:nvPr/>
        </p:nvCxnSpPr>
        <p:spPr bwMode="auto">
          <a:xfrm>
            <a:off x="6985000" y="2351225"/>
            <a:ext cx="247650" cy="1374775"/>
          </a:xfrm>
          <a:prstGeom prst="straightConnector1">
            <a:avLst/>
          </a:prstGeom>
          <a:noFill/>
          <a:ln w="9525">
            <a:solidFill>
              <a:schemeClr val="tx1"/>
            </a:solidFill>
            <a:round/>
            <a:headEnd/>
            <a:tailEnd type="triangle" w="med" len="med"/>
          </a:ln>
        </p:spPr>
      </p:cxnSp>
      <p:sp>
        <p:nvSpPr>
          <p:cNvPr id="130077"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dirty="0" smtClean="0"/>
              <a:t>Additive CL-Komponenten</a:t>
            </a:r>
            <a:endParaRPr lang="de-DE" sz="3600" b="1" dirty="0"/>
          </a:p>
        </p:txBody>
      </p:sp>
      <p:sp>
        <p:nvSpPr>
          <p:cNvPr id="25" name="Fußzeilenplatzhalter 24"/>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35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35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35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35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35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3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8" grpId="0" animBg="1"/>
      <p:bldP spid="703519" grpId="0" animBg="1"/>
      <p:bldP spid="703521" grpId="0" animBg="1"/>
      <p:bldP spid="7035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8463660-7F68-438A-98D2-D3A6AA044B1E}" type="slidenum">
              <a:rPr lang="de-DE" sz="1400"/>
              <a:pPr algn="r"/>
              <a:t>9</a:t>
            </a:fld>
            <a:endParaRPr lang="de-DE" sz="1400"/>
          </a:p>
        </p:txBody>
      </p:sp>
      <p:grpSp>
        <p:nvGrpSpPr>
          <p:cNvPr id="132105" name="Group 14"/>
          <p:cNvGrpSpPr>
            <a:grpSpLocks/>
          </p:cNvGrpSpPr>
          <p:nvPr/>
        </p:nvGrpSpPr>
        <p:grpSpPr bwMode="auto">
          <a:xfrm>
            <a:off x="1074616" y="1575432"/>
            <a:ext cx="6985000" cy="1752600"/>
            <a:chOff x="612" y="984"/>
            <a:chExt cx="4400" cy="1104"/>
          </a:xfrm>
        </p:grpSpPr>
        <p:sp>
          <p:nvSpPr>
            <p:cNvPr id="132106" name="Text Box 15"/>
            <p:cNvSpPr txBox="1">
              <a:spLocks noChangeArrowheads="1"/>
            </p:cNvSpPr>
            <p:nvPr/>
          </p:nvSpPr>
          <p:spPr bwMode="auto">
            <a:xfrm>
              <a:off x="612" y="1616"/>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32107" name="Text Box 16"/>
            <p:cNvSpPr txBox="1">
              <a:spLocks noChangeArrowheads="1"/>
            </p:cNvSpPr>
            <p:nvPr/>
          </p:nvSpPr>
          <p:spPr bwMode="auto">
            <a:xfrm>
              <a:off x="612" y="1165"/>
              <a:ext cx="1950" cy="231"/>
            </a:xfrm>
            <a:prstGeom prst="rect">
              <a:avLst/>
            </a:prstGeom>
            <a:solidFill>
              <a:srgbClr val="D3FDA1"/>
            </a:solidFill>
            <a:ln w="9525">
              <a:noFill/>
              <a:miter lim="800000"/>
              <a:headEnd/>
              <a:tailEnd/>
            </a:ln>
          </p:spPr>
          <p:txBody>
            <a:bodyPr>
              <a:spAutoFit/>
            </a:bodyPr>
            <a:lstStyle/>
            <a:p>
              <a:pPr>
                <a:spcBef>
                  <a:spcPct val="50000"/>
                </a:spcBef>
              </a:pPr>
              <a:r>
                <a:rPr lang="de-DE" sz="1800" b="1">
                  <a:latin typeface="+mn-lt"/>
                </a:rPr>
                <a:t>inhaltsbezogen</a:t>
              </a:r>
            </a:p>
          </p:txBody>
        </p:sp>
        <p:sp>
          <p:nvSpPr>
            <p:cNvPr id="132108" name="Line 17"/>
            <p:cNvSpPr>
              <a:spLocks noChangeShapeType="1"/>
            </p:cNvSpPr>
            <p:nvPr/>
          </p:nvSpPr>
          <p:spPr bwMode="auto">
            <a:xfrm>
              <a:off x="612" y="984"/>
              <a:ext cx="0" cy="1104"/>
            </a:xfrm>
            <a:prstGeom prst="line">
              <a:avLst/>
            </a:prstGeom>
            <a:noFill/>
            <a:ln w="9525">
              <a:solidFill>
                <a:schemeClr val="tx1"/>
              </a:solidFill>
              <a:round/>
              <a:headEnd/>
              <a:tailEnd/>
            </a:ln>
          </p:spPr>
          <p:txBody>
            <a:bodyPr/>
            <a:lstStyle/>
            <a:p>
              <a:endParaRPr lang="de-DE">
                <a:latin typeface="+mn-lt"/>
              </a:endParaRPr>
            </a:p>
          </p:txBody>
        </p:sp>
        <p:sp>
          <p:nvSpPr>
            <p:cNvPr id="132109" name="Text Box 18"/>
            <p:cNvSpPr txBox="1">
              <a:spLocks noChangeArrowheads="1"/>
            </p:cNvSpPr>
            <p:nvPr/>
          </p:nvSpPr>
          <p:spPr bwMode="auto">
            <a:xfrm>
              <a:off x="2562" y="1165"/>
              <a:ext cx="1406" cy="223"/>
            </a:xfrm>
            <a:prstGeom prst="rect">
              <a:avLst/>
            </a:prstGeom>
            <a:solidFill>
              <a:schemeClr val="accent1"/>
            </a:solidFill>
            <a:ln w="9525">
              <a:noFill/>
              <a:miter lim="800000"/>
              <a:headEnd/>
              <a:tailEnd/>
            </a:ln>
          </p:spPr>
          <p:txBody>
            <a:bodyPr>
              <a:spAutoFit/>
            </a:bodyPr>
            <a:lstStyle/>
            <a:p>
              <a:pPr eaLnBrk="0" hangingPunct="0"/>
              <a:r>
                <a:rPr lang="de-DE" sz="1700" b="1" dirty="0">
                  <a:latin typeface="+mn-lt"/>
                </a:rPr>
                <a:t>unterrichtsbezogen</a:t>
              </a:r>
            </a:p>
          </p:txBody>
        </p:sp>
        <p:sp>
          <p:nvSpPr>
            <p:cNvPr id="132110" name="Text Box 19"/>
            <p:cNvSpPr txBox="1">
              <a:spLocks noChangeArrowheads="1"/>
            </p:cNvSpPr>
            <p:nvPr/>
          </p:nvSpPr>
          <p:spPr bwMode="auto">
            <a:xfrm>
              <a:off x="3968" y="1165"/>
              <a:ext cx="1044"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32111" name="Line 20"/>
            <p:cNvSpPr>
              <a:spLocks noChangeShapeType="1"/>
            </p:cNvSpPr>
            <p:nvPr/>
          </p:nvSpPr>
          <p:spPr bwMode="auto">
            <a:xfrm>
              <a:off x="5012" y="984"/>
              <a:ext cx="0" cy="1104"/>
            </a:xfrm>
            <a:prstGeom prst="line">
              <a:avLst/>
            </a:prstGeom>
            <a:noFill/>
            <a:ln w="9525">
              <a:solidFill>
                <a:schemeClr val="tx1"/>
              </a:solidFill>
              <a:round/>
              <a:headEnd/>
              <a:tailEnd/>
            </a:ln>
          </p:spPr>
          <p:txBody>
            <a:bodyPr/>
            <a:lstStyle/>
            <a:p>
              <a:endParaRPr lang="de-DE">
                <a:latin typeface="+mn-lt"/>
              </a:endParaRPr>
            </a:p>
          </p:txBody>
        </p:sp>
      </p:grpSp>
      <p:grpSp>
        <p:nvGrpSpPr>
          <p:cNvPr id="3" name="Group 21"/>
          <p:cNvGrpSpPr>
            <a:grpSpLocks/>
          </p:cNvGrpSpPr>
          <p:nvPr/>
        </p:nvGrpSpPr>
        <p:grpSpPr bwMode="auto">
          <a:xfrm>
            <a:off x="1079379" y="3504244"/>
            <a:ext cx="7848600" cy="1825625"/>
            <a:chOff x="557" y="2341"/>
            <a:chExt cx="4944" cy="1150"/>
          </a:xfrm>
        </p:grpSpPr>
        <p:sp>
          <p:nvSpPr>
            <p:cNvPr id="132113" name="Text Box 22"/>
            <p:cNvSpPr txBox="1">
              <a:spLocks noChangeArrowheads="1"/>
            </p:cNvSpPr>
            <p:nvPr/>
          </p:nvSpPr>
          <p:spPr bwMode="auto">
            <a:xfrm>
              <a:off x="557" y="3022"/>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32114" name="Text Box 23"/>
            <p:cNvSpPr txBox="1">
              <a:spLocks noChangeArrowheads="1"/>
            </p:cNvSpPr>
            <p:nvPr/>
          </p:nvSpPr>
          <p:spPr bwMode="auto">
            <a:xfrm>
              <a:off x="557" y="2568"/>
              <a:ext cx="1950" cy="231"/>
            </a:xfrm>
            <a:prstGeom prst="rect">
              <a:avLst/>
            </a:prstGeom>
            <a:solidFill>
              <a:srgbClr val="D3FDA1"/>
            </a:solidFill>
            <a:ln w="9525">
              <a:noFill/>
              <a:miter lim="800000"/>
              <a:headEnd/>
              <a:tailEnd/>
            </a:ln>
          </p:spPr>
          <p:txBody>
            <a:bodyPr>
              <a:spAutoFit/>
            </a:bodyPr>
            <a:lstStyle/>
            <a:p>
              <a:pPr>
                <a:spcBef>
                  <a:spcPct val="50000"/>
                </a:spcBef>
              </a:pPr>
              <a:r>
                <a:rPr lang="de-DE" sz="1800" b="1">
                  <a:latin typeface="+mn-lt"/>
                </a:rPr>
                <a:t>inhaltsbezogen</a:t>
              </a:r>
            </a:p>
          </p:txBody>
        </p:sp>
        <p:sp>
          <p:nvSpPr>
            <p:cNvPr id="132115" name="Line 24"/>
            <p:cNvSpPr>
              <a:spLocks noChangeShapeType="1"/>
            </p:cNvSpPr>
            <p:nvPr/>
          </p:nvSpPr>
          <p:spPr bwMode="auto">
            <a:xfrm>
              <a:off x="557" y="2387"/>
              <a:ext cx="0" cy="1104"/>
            </a:xfrm>
            <a:prstGeom prst="line">
              <a:avLst/>
            </a:prstGeom>
            <a:noFill/>
            <a:ln w="9525">
              <a:solidFill>
                <a:schemeClr val="tx1"/>
              </a:solidFill>
              <a:round/>
              <a:headEnd/>
              <a:tailEnd/>
            </a:ln>
          </p:spPr>
          <p:txBody>
            <a:bodyPr/>
            <a:lstStyle/>
            <a:p>
              <a:endParaRPr lang="de-DE">
                <a:latin typeface="+mn-lt"/>
              </a:endParaRPr>
            </a:p>
          </p:txBody>
        </p:sp>
        <p:sp>
          <p:nvSpPr>
            <p:cNvPr id="132116" name="Text Box 25"/>
            <p:cNvSpPr txBox="1">
              <a:spLocks noChangeArrowheads="1"/>
            </p:cNvSpPr>
            <p:nvPr/>
          </p:nvSpPr>
          <p:spPr bwMode="auto">
            <a:xfrm>
              <a:off x="2507" y="2568"/>
              <a:ext cx="1769" cy="231"/>
            </a:xfrm>
            <a:prstGeom prst="rect">
              <a:avLst/>
            </a:prstGeom>
            <a:solidFill>
              <a:schemeClr val="accent1"/>
            </a:solidFill>
            <a:ln w="9525">
              <a:noFill/>
              <a:miter lim="800000"/>
              <a:headEnd/>
              <a:tailEnd/>
            </a:ln>
          </p:spPr>
          <p:txBody>
            <a:bodyPr>
              <a:spAutoFit/>
            </a:bodyPr>
            <a:lstStyle/>
            <a:p>
              <a:pPr eaLnBrk="0" hangingPunct="0"/>
              <a:r>
                <a:rPr lang="de-DE" sz="1800" b="1">
                  <a:latin typeface="+mn-lt"/>
                </a:rPr>
                <a:t>unterrichtsbezogen</a:t>
              </a:r>
            </a:p>
          </p:txBody>
        </p:sp>
        <p:sp>
          <p:nvSpPr>
            <p:cNvPr id="132117" name="Text Box 26"/>
            <p:cNvSpPr txBox="1">
              <a:spLocks noChangeArrowheads="1"/>
            </p:cNvSpPr>
            <p:nvPr/>
          </p:nvSpPr>
          <p:spPr bwMode="auto">
            <a:xfrm>
              <a:off x="4276" y="2568"/>
              <a:ext cx="1225"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32118" name="Line 27"/>
            <p:cNvSpPr>
              <a:spLocks noChangeShapeType="1"/>
            </p:cNvSpPr>
            <p:nvPr/>
          </p:nvSpPr>
          <p:spPr bwMode="auto">
            <a:xfrm>
              <a:off x="4957" y="2341"/>
              <a:ext cx="0" cy="1104"/>
            </a:xfrm>
            <a:prstGeom prst="line">
              <a:avLst/>
            </a:prstGeom>
            <a:noFill/>
            <a:ln w="9525">
              <a:solidFill>
                <a:schemeClr val="tx1"/>
              </a:solidFill>
              <a:round/>
              <a:headEnd/>
              <a:tailEnd/>
            </a:ln>
          </p:spPr>
          <p:txBody>
            <a:bodyPr/>
            <a:lstStyle/>
            <a:p>
              <a:endParaRPr lang="de-DE">
                <a:latin typeface="+mn-lt"/>
              </a:endParaRPr>
            </a:p>
          </p:txBody>
        </p:sp>
      </p:grpSp>
      <p:sp>
        <p:nvSpPr>
          <p:cNvPr id="705564" name="Rectangle 28"/>
          <p:cNvSpPr>
            <a:spLocks noChangeArrowheads="1"/>
          </p:cNvSpPr>
          <p:nvPr/>
        </p:nvSpPr>
        <p:spPr bwMode="auto">
          <a:xfrm>
            <a:off x="4111504" y="1767519"/>
            <a:ext cx="2251075" cy="595313"/>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sp>
        <p:nvSpPr>
          <p:cNvPr id="705565" name="Rectangle 29"/>
          <p:cNvSpPr>
            <a:spLocks noChangeArrowheads="1"/>
          </p:cNvSpPr>
          <p:nvPr/>
        </p:nvSpPr>
        <p:spPr bwMode="auto">
          <a:xfrm>
            <a:off x="4128966" y="3796344"/>
            <a:ext cx="2832100" cy="519113"/>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cxnSp>
        <p:nvCxnSpPr>
          <p:cNvPr id="705566" name="AutoShape 30"/>
          <p:cNvCxnSpPr>
            <a:cxnSpLocks noChangeShapeType="1"/>
            <a:stCxn id="705564" idx="2"/>
            <a:endCxn id="705565" idx="0"/>
          </p:cNvCxnSpPr>
          <p:nvPr/>
        </p:nvCxnSpPr>
        <p:spPr bwMode="auto">
          <a:xfrm>
            <a:off x="5237041" y="2377119"/>
            <a:ext cx="307975" cy="1404938"/>
          </a:xfrm>
          <a:prstGeom prst="straightConnector1">
            <a:avLst/>
          </a:prstGeom>
          <a:noFill/>
          <a:ln w="9525">
            <a:solidFill>
              <a:schemeClr val="tx1"/>
            </a:solidFill>
            <a:round/>
            <a:headEnd/>
            <a:tailEnd type="triangle" w="med" len="med"/>
          </a:ln>
        </p:spPr>
      </p:cxnSp>
      <p:sp>
        <p:nvSpPr>
          <p:cNvPr id="705567" name="Rectangle 31"/>
          <p:cNvSpPr>
            <a:spLocks noChangeArrowheads="1"/>
          </p:cNvSpPr>
          <p:nvPr/>
        </p:nvSpPr>
        <p:spPr bwMode="auto">
          <a:xfrm>
            <a:off x="6384804" y="1770694"/>
            <a:ext cx="1771650" cy="595313"/>
          </a:xfrm>
          <a:prstGeom prst="rect">
            <a:avLst/>
          </a:prstGeom>
          <a:noFill/>
          <a:ln w="28575">
            <a:solidFill>
              <a:srgbClr val="FF3300"/>
            </a:solidFill>
            <a:miter lim="800000"/>
            <a:headEnd/>
            <a:tailEnd/>
          </a:ln>
        </p:spPr>
        <p:txBody>
          <a:bodyPr wrap="none" anchor="ctr"/>
          <a:lstStyle/>
          <a:p>
            <a:pPr algn="l"/>
            <a:endParaRPr lang="de-DE" sz="1800">
              <a:latin typeface="+mn-lt"/>
            </a:endParaRPr>
          </a:p>
        </p:txBody>
      </p:sp>
      <p:sp>
        <p:nvSpPr>
          <p:cNvPr id="705568" name="Rectangle 32"/>
          <p:cNvSpPr>
            <a:spLocks noChangeArrowheads="1"/>
          </p:cNvSpPr>
          <p:nvPr/>
        </p:nvSpPr>
        <p:spPr bwMode="auto">
          <a:xfrm>
            <a:off x="6989641" y="3799519"/>
            <a:ext cx="2005013" cy="519113"/>
          </a:xfrm>
          <a:prstGeom prst="rect">
            <a:avLst/>
          </a:prstGeom>
          <a:noFill/>
          <a:ln w="28575">
            <a:solidFill>
              <a:srgbClr val="FF3300"/>
            </a:solidFill>
            <a:miter lim="800000"/>
            <a:headEnd/>
            <a:tailEnd/>
          </a:ln>
        </p:spPr>
        <p:txBody>
          <a:bodyPr wrap="none" anchor="ctr"/>
          <a:lstStyle/>
          <a:p>
            <a:pPr algn="l"/>
            <a:endParaRPr lang="de-DE" sz="1800">
              <a:latin typeface="+mn-lt"/>
            </a:endParaRPr>
          </a:p>
        </p:txBody>
      </p:sp>
      <p:cxnSp>
        <p:nvCxnSpPr>
          <p:cNvPr id="705569" name="AutoShape 33"/>
          <p:cNvCxnSpPr>
            <a:cxnSpLocks noChangeShapeType="1"/>
            <a:stCxn id="705567" idx="2"/>
            <a:endCxn id="705568" idx="0"/>
          </p:cNvCxnSpPr>
          <p:nvPr/>
        </p:nvCxnSpPr>
        <p:spPr bwMode="auto">
          <a:xfrm>
            <a:off x="7270629" y="2380294"/>
            <a:ext cx="722312" cy="1404938"/>
          </a:xfrm>
          <a:prstGeom prst="straightConnector1">
            <a:avLst/>
          </a:prstGeom>
          <a:noFill/>
          <a:ln w="9525">
            <a:solidFill>
              <a:schemeClr val="tx1"/>
            </a:solidFill>
            <a:round/>
            <a:headEnd/>
            <a:tailEnd type="triangle" w="med" len="med"/>
          </a:ln>
        </p:spPr>
      </p:cxnSp>
      <p:sp>
        <p:nvSpPr>
          <p:cNvPr id="132125"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dirty="0" smtClean="0"/>
              <a:t>CL-Komponenten</a:t>
            </a:r>
            <a:endParaRPr lang="de-DE" sz="3600" b="1" dirty="0"/>
          </a:p>
        </p:txBody>
      </p:sp>
      <p:sp>
        <p:nvSpPr>
          <p:cNvPr id="25" name="Fußzeilenplatzhalter 24"/>
          <p:cNvSpPr>
            <a:spLocks noGrp="1"/>
          </p:cNvSpPr>
          <p:nvPr>
            <p:ph type="ftr" sz="quarter" idx="10"/>
          </p:nvPr>
        </p:nvSpPr>
        <p:spPr/>
        <p:txBody>
          <a:bodyPr/>
          <a:lstStyle/>
          <a:p>
            <a:r>
              <a:rPr lang="de-DE" smtClean="0"/>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55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55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55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55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55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5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64" grpId="0" animBg="1"/>
      <p:bldP spid="705565" grpId="0" animBg="1"/>
      <p:bldP spid="705567" grpId="0" animBg="1"/>
      <p:bldP spid="705568" grpId="0" animBg="1"/>
    </p:bldLst>
  </p:timing>
</p:sld>
</file>

<file path=ppt/theme/theme1.xml><?xml version="1.0" encoding="utf-8"?>
<a:theme xmlns:a="http://schemas.openxmlformats.org/drawingml/2006/main" name="1_Leere Prä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1_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1267</Words>
  <Application>Microsoft Office PowerPoint</Application>
  <PresentationFormat>Bildschirmpräsentation (4:3)</PresentationFormat>
  <Paragraphs>263</Paragraphs>
  <Slides>23</Slides>
  <Notes>23</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1_Leere Präsentation</vt:lpstr>
      <vt:lpstr>9 Internet: Animationen und Simulationen</vt:lpstr>
      <vt:lpstr>Animationen</vt:lpstr>
      <vt:lpstr>Simulationen</vt:lpstr>
      <vt:lpstr>Simulationen</vt:lpstr>
      <vt:lpstr>Cognitive-Load-Theorie (CLT)</vt:lpstr>
      <vt:lpstr>Cognitive Load</vt:lpstr>
      <vt:lpstr>CL-Komponenten</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vector>
  </TitlesOfParts>
  <Company>Universität Bayreuth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Walter Wagner</dc:creator>
  <cp:lastModifiedBy>Walter Wagner</cp:lastModifiedBy>
  <cp:revision>230</cp:revision>
  <dcterms:created xsi:type="dcterms:W3CDTF">2000-07-31T09:48:46Z</dcterms:created>
  <dcterms:modified xsi:type="dcterms:W3CDTF">2013-07-02T09:22:20Z</dcterms:modified>
</cp:coreProperties>
</file>