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7"/>
  </p:notesMasterIdLst>
  <p:handoutMasterIdLst>
    <p:handoutMasterId r:id="rId28"/>
  </p:handoutMasterIdLst>
  <p:sldIdLst>
    <p:sldId id="290" r:id="rId2"/>
    <p:sldId id="291" r:id="rId3"/>
    <p:sldId id="268" r:id="rId4"/>
    <p:sldId id="269" r:id="rId5"/>
    <p:sldId id="296" r:id="rId6"/>
    <p:sldId id="271" r:id="rId7"/>
    <p:sldId id="292" r:id="rId8"/>
    <p:sldId id="275" r:id="rId9"/>
    <p:sldId id="293" r:id="rId10"/>
    <p:sldId id="294" r:id="rId11"/>
    <p:sldId id="29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6858000" cy="9774238"/>
  <p:defaultTex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1">
          <p15:clr>
            <a:srgbClr val="A4A3A4"/>
          </p15:clr>
        </p15:guide>
        <p15:guide id="2" orient="horz" pos="3974">
          <p15:clr>
            <a:srgbClr val="A4A3A4"/>
          </p15:clr>
        </p15:guide>
        <p15:guide id="3" pos="158">
          <p15:clr>
            <a:srgbClr val="A4A3A4"/>
          </p15:clr>
        </p15:guide>
        <p15:guide id="4" pos="5602">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8000"/>
    <a:srgbClr val="0000FF"/>
    <a:srgbClr val="FF00FF"/>
    <a:srgbClr val="FF0000"/>
    <a:srgbClr val="FFCC66"/>
    <a:srgbClr val="800000"/>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4" autoAdjust="0"/>
    <p:restoredTop sz="97416" autoAdjust="0"/>
  </p:normalViewPr>
  <p:slideViewPr>
    <p:cSldViewPr snapToGrid="0" showGuides="1">
      <p:cViewPr varScale="1">
        <p:scale>
          <a:sx n="123" d="100"/>
          <a:sy n="123" d="100"/>
        </p:scale>
        <p:origin x="648" y="132"/>
      </p:cViewPr>
      <p:guideLst>
        <p:guide orient="horz" pos="391"/>
        <p:guide orient="horz" pos="3974"/>
        <p:guide pos="158"/>
        <p:guide pos="560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9.xml"/><Relationship Id="rId7" Type="http://schemas.openxmlformats.org/officeDocument/2006/relationships/slide" Target="slides/slide23.xml"/><Relationship Id="rId2" Type="http://schemas.openxmlformats.org/officeDocument/2006/relationships/slide" Target="slides/slide18.xml"/><Relationship Id="rId1" Type="http://schemas.openxmlformats.org/officeDocument/2006/relationships/slide" Target="slides/slide17.xml"/><Relationship Id="rId6" Type="http://schemas.openxmlformats.org/officeDocument/2006/relationships/slide" Target="slides/slide22.xml"/><Relationship Id="rId5" Type="http://schemas.openxmlformats.org/officeDocument/2006/relationships/slide" Target="slides/slide21.xml"/><Relationship Id="rId4" Type="http://schemas.openxmlformats.org/officeDocument/2006/relationships/slide" Target="slides/slide20.xml"/><Relationship Id="rId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38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38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38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234300-2A48-4417-A2D2-D41380DA7DD5}" type="slidenum">
              <a:rPr lang="de-DE"/>
              <a:pPr>
                <a:defRPr/>
              </a:pPr>
              <a:t>‹Nr.›</a:t>
            </a:fld>
            <a:endParaRPr lang="de-DE"/>
          </a:p>
        </p:txBody>
      </p:sp>
    </p:spTree>
    <p:extLst>
      <p:ext uri="{BB962C8B-B14F-4D97-AF65-F5344CB8AC3E}">
        <p14:creationId xmlns:p14="http://schemas.microsoft.com/office/powerpoint/2010/main" val="306292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de-DE"/>
          </a:p>
        </p:txBody>
      </p:sp>
      <p:sp>
        <p:nvSpPr>
          <p:cNvPr id="5123" name="Rectangle 3"/>
          <p:cNvSpPr>
            <a:spLocks noGrp="1" noChangeArrowheads="1"/>
          </p:cNvSpPr>
          <p:nvPr>
            <p:ph type="dt"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643438"/>
            <a:ext cx="5029200" cy="439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de-DE"/>
          </a:p>
        </p:txBody>
      </p:sp>
      <p:sp>
        <p:nvSpPr>
          <p:cNvPr id="5127" name="Rectangle 7"/>
          <p:cNvSpPr>
            <a:spLocks noGrp="1" noChangeArrowheads="1"/>
          </p:cNvSpPr>
          <p:nvPr>
            <p:ph type="sldNum" sz="quarter" idx="5"/>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F1B6BEA-B0E5-41E5-B4B0-B5A7C135D7DF}" type="slidenum">
              <a:rPr lang="de-DE"/>
              <a:pPr>
                <a:defRPr/>
              </a:pPr>
              <a:t>‹Nr.›</a:t>
            </a:fld>
            <a:endParaRPr lang="de-DE"/>
          </a:p>
        </p:txBody>
      </p:sp>
    </p:spTree>
    <p:extLst>
      <p:ext uri="{BB962C8B-B14F-4D97-AF65-F5344CB8AC3E}">
        <p14:creationId xmlns:p14="http://schemas.microsoft.com/office/powerpoint/2010/main" val="1688353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85838" y="733425"/>
            <a:ext cx="4886325" cy="3665538"/>
          </a:xfrm>
          <a:ln/>
        </p:spPr>
      </p:sp>
      <p:sp>
        <p:nvSpPr>
          <p:cNvPr id="55299" name="Rectangle 3"/>
          <p:cNvSpPr>
            <a:spLocks noGrp="1" noChangeArrowheads="1"/>
          </p:cNvSpPr>
          <p:nvPr>
            <p:ph type="body" idx="1"/>
          </p:nvPr>
        </p:nvSpPr>
        <p:spPr>
          <a:noFill/>
          <a:ln/>
        </p:spPr>
        <p:txBody>
          <a:bodyPr/>
          <a:lstStyle/>
          <a:p>
            <a:r>
              <a:rPr lang="de-DE" smtClean="0"/>
              <a:t>http://www.kcg-stuttgart.de/typo3temp/pics/64cb721276.jpg</a:t>
            </a:r>
          </a:p>
          <a:p>
            <a:r>
              <a:rPr lang="de-DE" smtClean="0"/>
              <a:t>http://www.oz-online.de/media/newsimage/altdaten/130210050112.jpg</a:t>
            </a:r>
          </a:p>
        </p:txBody>
      </p:sp>
    </p:spTree>
    <p:extLst>
      <p:ext uri="{BB962C8B-B14F-4D97-AF65-F5344CB8AC3E}">
        <p14:creationId xmlns:p14="http://schemas.microsoft.com/office/powerpoint/2010/main" val="282800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85838" y="733425"/>
            <a:ext cx="4886325" cy="3665538"/>
          </a:xfrm>
          <a:ln/>
        </p:spPr>
      </p:sp>
      <p:sp>
        <p:nvSpPr>
          <p:cNvPr id="71683" name="Rectangle 3"/>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val="129623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85838" y="733425"/>
            <a:ext cx="4886325" cy="3665538"/>
          </a:xfrm>
          <a:ln/>
        </p:spPr>
      </p:sp>
      <p:sp>
        <p:nvSpPr>
          <p:cNvPr id="106499" name="Rectangle 3"/>
          <p:cNvSpPr>
            <a:spLocks noGrp="1" noChangeArrowheads="1"/>
          </p:cNvSpPr>
          <p:nvPr>
            <p:ph type="body" idx="1"/>
          </p:nvPr>
        </p:nvSpPr>
        <p:spPr>
          <a:noFill/>
          <a:ln/>
        </p:spPr>
        <p:txBody>
          <a:bodyPr/>
          <a:lstStyle/>
          <a:p>
            <a:r>
              <a:rPr lang="de-DE" smtClean="0"/>
              <a:t>http://www.mirbase.org/cgi-bin/query.pl?terms=human+miRNA</a:t>
            </a:r>
          </a:p>
          <a:p>
            <a:r>
              <a:rPr lang="de-DE" smtClean="0"/>
              <a:t>http://www.ncbi.nlm.nih.gov/gene/</a:t>
            </a:r>
          </a:p>
          <a:p>
            <a:r>
              <a:rPr lang="de-DE" smtClean="0"/>
              <a:t>http://www.seilnacht.com/Chemie/ch_index.htm</a:t>
            </a:r>
          </a:p>
          <a:p>
            <a:r>
              <a:rPr lang="de-DE" smtClean="0"/>
              <a:t>http://www.floraweb.de/</a:t>
            </a:r>
          </a:p>
        </p:txBody>
      </p:sp>
    </p:spTree>
    <p:extLst>
      <p:ext uri="{BB962C8B-B14F-4D97-AF65-F5344CB8AC3E}">
        <p14:creationId xmlns:p14="http://schemas.microsoft.com/office/powerpoint/2010/main" val="26019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985838" y="733425"/>
            <a:ext cx="4886325" cy="3665538"/>
          </a:xfrm>
          <a:ln/>
        </p:spPr>
      </p:sp>
      <p:sp>
        <p:nvSpPr>
          <p:cNvPr id="114691" name="Rectangle 3"/>
          <p:cNvSpPr>
            <a:spLocks noGrp="1" noChangeArrowheads="1"/>
          </p:cNvSpPr>
          <p:nvPr>
            <p:ph type="body" idx="1"/>
          </p:nvPr>
        </p:nvSpPr>
        <p:spPr>
          <a:noFill/>
          <a:ln/>
        </p:spPr>
        <p:txBody>
          <a:bodyPr/>
          <a:lstStyle/>
          <a:p>
            <a:r>
              <a:rPr lang="de-DE" smtClean="0"/>
              <a:t>http://www.mirbase.org/cgi-bin/query.pl?terms=human+miRNA</a:t>
            </a:r>
          </a:p>
          <a:p>
            <a:r>
              <a:rPr lang="de-DE" smtClean="0"/>
              <a:t>http://www.ncbi.nlm.nih.gov/gene/</a:t>
            </a:r>
          </a:p>
          <a:p>
            <a:r>
              <a:rPr lang="de-DE" smtClean="0"/>
              <a:t>http://www.seilnacht.com/Chemie/ch_index.htm</a:t>
            </a:r>
          </a:p>
          <a:p>
            <a:r>
              <a:rPr lang="de-DE" smtClean="0"/>
              <a:t>http://www.floraweb.de/</a:t>
            </a:r>
          </a:p>
        </p:txBody>
      </p:sp>
    </p:spTree>
    <p:extLst>
      <p:ext uri="{BB962C8B-B14F-4D97-AF65-F5344CB8AC3E}">
        <p14:creationId xmlns:p14="http://schemas.microsoft.com/office/powerpoint/2010/main" val="187528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85838" y="733425"/>
            <a:ext cx="4886325" cy="3665538"/>
          </a:xfrm>
          <a:ln/>
        </p:spPr>
      </p:sp>
      <p:sp>
        <p:nvSpPr>
          <p:cNvPr id="108547" name="Rectangle 3"/>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val="68343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85838" y="733425"/>
            <a:ext cx="4886325" cy="3665538"/>
          </a:xfrm>
          <a:ln/>
        </p:spPr>
      </p:sp>
      <p:sp>
        <p:nvSpPr>
          <p:cNvPr id="73731" name="Rectangle 3"/>
          <p:cNvSpPr>
            <a:spLocks noGrp="1" noChangeArrowheads="1"/>
          </p:cNvSpPr>
          <p:nvPr>
            <p:ph type="body" idx="1"/>
          </p:nvPr>
        </p:nvSpPr>
        <p:spPr>
          <a:noFill/>
          <a:ln/>
        </p:spPr>
        <p:txBody>
          <a:bodyPr/>
          <a:lstStyle/>
          <a:p>
            <a:endParaRPr lang="de-DE" smtClean="0"/>
          </a:p>
          <a:p>
            <a:endParaRPr lang="de-DE" smtClean="0"/>
          </a:p>
          <a:p>
            <a:endParaRPr lang="de-DE" smtClean="0"/>
          </a:p>
          <a:p>
            <a:r>
              <a:rPr lang="de-DE" smtClean="0"/>
              <a:t>http://www.lehrer-online.de/303609.php?sid=47008756830079769236940864087600 </a:t>
            </a:r>
            <a:r>
              <a:rPr lang="de-DE" smtClean="0">
                <a:sym typeface="Wingdings" pitchFamily="2" charset="2"/>
              </a:rPr>
              <a:t> Durst NCBI-Datenbank im Unterricht</a:t>
            </a:r>
            <a:endParaRPr lang="de-DE" smtClean="0"/>
          </a:p>
          <a:p>
            <a:r>
              <a:rPr lang="de-DE" smtClean="0"/>
              <a:t>http://java.com/de/download/installed.jsp</a:t>
            </a:r>
          </a:p>
          <a:p>
            <a:r>
              <a:rPr lang="de-DE" smtClean="0"/>
              <a:t>http://www.umass.edu/microbio/chime/top5.htm</a:t>
            </a:r>
          </a:p>
          <a:p>
            <a:r>
              <a:rPr lang="de-DE" smtClean="0"/>
              <a:t>http://www.rcsb.org/pdb/explore/explore.do?structureId=1BEN</a:t>
            </a:r>
          </a:p>
          <a:p>
            <a:r>
              <a:rPr lang="de-DE" smtClean="0"/>
              <a:t>http://www.umass.edu/microbio/rasmol/</a:t>
            </a:r>
          </a:p>
          <a:p>
            <a:r>
              <a:rPr lang="de-DE" smtClean="0"/>
              <a:t>http://www.lehrer-online.de/viewer-rasmol.php?sid=38990722289341774836872487257100</a:t>
            </a:r>
          </a:p>
          <a:p>
            <a:r>
              <a:rPr lang="de-DE" smtClean="0"/>
              <a:t>http://www.lehrer-online.de/463234.php?sid=38990722289341774836872487249350 Bickel (2005)</a:t>
            </a:r>
          </a:p>
          <a:p>
            <a:r>
              <a:rPr lang="de-DE" smtClean="0"/>
              <a:t>Wichtigkeit von Proteindatenbanken in der Hinsicht auf die Vergleichsmöglichkeiten (Zugehörigkeit eines Proteins zu einer "Proteinfamilie") von Sequenzen zu zeigen</a:t>
            </a:r>
          </a:p>
          <a:p>
            <a:r>
              <a:rPr lang="de-DE" smtClean="0"/>
              <a:t> der Zugang zu einer Datenbank und der Umgang mit einem Visualisierungsprogramm </a:t>
            </a:r>
          </a:p>
          <a:p>
            <a:r>
              <a:rPr lang="de-DE" smtClean="0"/>
              <a:t>Die Arbeit mit Originaldaten, die Forscherinnen und Forscher im Internet veröffentlicht haben und die täglich von der weltweiten Wissenschaftsgemeinschaft genutzt werden, wirkt auf die Lernenden motivierend. </a:t>
            </a:r>
          </a:p>
          <a:p>
            <a:r>
              <a:rPr lang="de-DE" smtClean="0"/>
              <a:t>Bewusstsein dafür, wie wichtig es für die modernen Biowissenschaften ist, dass Forschungsergebnisse frei zur Verfügung stehen und welche Rolle dabei das Internet spielt, das als Informationsquelle aus dem täglichen Forschungsbetrieb der Molekularbiologen nicht mehr wegzudenken ist </a:t>
            </a:r>
          </a:p>
        </p:txBody>
      </p:sp>
    </p:spTree>
    <p:extLst>
      <p:ext uri="{BB962C8B-B14F-4D97-AF65-F5344CB8AC3E}">
        <p14:creationId xmlns:p14="http://schemas.microsoft.com/office/powerpoint/2010/main" val="105308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85838" y="733425"/>
            <a:ext cx="4886325" cy="3665538"/>
          </a:xfrm>
          <a:ln/>
        </p:spPr>
      </p:sp>
      <p:sp>
        <p:nvSpPr>
          <p:cNvPr id="110595" name="Rectangle 3"/>
          <p:cNvSpPr>
            <a:spLocks noGrp="1" noChangeArrowheads="1"/>
          </p:cNvSpPr>
          <p:nvPr>
            <p:ph type="body" idx="1"/>
          </p:nvPr>
        </p:nvSpPr>
        <p:spPr>
          <a:noFill/>
          <a:ln/>
        </p:spPr>
        <p:txBody>
          <a:bodyPr/>
          <a:lstStyle/>
          <a:p>
            <a:endParaRPr lang="de-DE" smtClean="0"/>
          </a:p>
          <a:p>
            <a:endParaRPr lang="de-DE" smtClean="0"/>
          </a:p>
          <a:p>
            <a:endParaRPr lang="de-DE" smtClean="0"/>
          </a:p>
          <a:p>
            <a:r>
              <a:rPr lang="de-DE" smtClean="0"/>
              <a:t>http://www.lehrer-online.de/303609.php?sid=47008756830079769236940864087600 </a:t>
            </a:r>
            <a:r>
              <a:rPr lang="de-DE" smtClean="0">
                <a:sym typeface="Wingdings" pitchFamily="2" charset="2"/>
              </a:rPr>
              <a:t> Durst NCBI-Datenbank im Unterricht</a:t>
            </a:r>
            <a:endParaRPr lang="de-DE" smtClean="0"/>
          </a:p>
          <a:p>
            <a:r>
              <a:rPr lang="de-DE" smtClean="0"/>
              <a:t>http://java.com/de/download/installed.jsp</a:t>
            </a:r>
          </a:p>
          <a:p>
            <a:r>
              <a:rPr lang="de-DE" smtClean="0"/>
              <a:t>http://www.umass.edu/microbio/chime/top5.htm</a:t>
            </a:r>
          </a:p>
          <a:p>
            <a:r>
              <a:rPr lang="de-DE" smtClean="0"/>
              <a:t>http://www.rcsb.org/pdb/explore/explore.do?structureId=1BEN</a:t>
            </a:r>
          </a:p>
          <a:p>
            <a:r>
              <a:rPr lang="de-DE" smtClean="0"/>
              <a:t>http://www.umass.edu/microbio/rasmol/</a:t>
            </a:r>
          </a:p>
          <a:p>
            <a:r>
              <a:rPr lang="de-DE" smtClean="0"/>
              <a:t>http://www.lehrer-online.de/viewer-rasmol.php?sid=38990722289341774836872487257100</a:t>
            </a:r>
          </a:p>
          <a:p>
            <a:r>
              <a:rPr lang="de-DE" smtClean="0"/>
              <a:t>http://www.lehrer-online.de/463234.php?sid=38990722289341774836872487249350 Bickel (2005)</a:t>
            </a:r>
          </a:p>
          <a:p>
            <a:r>
              <a:rPr lang="de-DE" smtClean="0"/>
              <a:t>Wichtigkeit von Proteindatenbanken in der Hinsicht auf die Vergleichsmöglichkeiten (Zugehörigkeit eines Proteins zu einer "Proteinfamilie") von Sequenzen zu zeigen</a:t>
            </a:r>
          </a:p>
          <a:p>
            <a:r>
              <a:rPr lang="de-DE" smtClean="0"/>
              <a:t> der Zugang zu einer Datenbank und der Umgang mit einem Visualisierungsprogramm </a:t>
            </a:r>
          </a:p>
          <a:p>
            <a:r>
              <a:rPr lang="de-DE" smtClean="0"/>
              <a:t>Die Arbeit mit Originaldaten, die Forscherinnen und Forscher im Internet veröffentlicht haben und die täglich von der weltweiten Wissenschaftsgemeinschaft genutzt werden, wirkt auf die Lernenden motivierend. </a:t>
            </a:r>
          </a:p>
          <a:p>
            <a:r>
              <a:rPr lang="de-DE" smtClean="0"/>
              <a:t>Bewusstsein dafür, wie wichtig es für die modernen Biowissenschaften ist, dass Forschungsergebnisse frei zur Verfügung stehen und welche Rolle dabei das Internet spielt, das als Informationsquelle aus dem täglichen Forschungsbetrieb der Molekularbiologen nicht mehr wegzudenken ist </a:t>
            </a:r>
          </a:p>
        </p:txBody>
      </p:sp>
    </p:spTree>
    <p:extLst>
      <p:ext uri="{BB962C8B-B14F-4D97-AF65-F5344CB8AC3E}">
        <p14:creationId xmlns:p14="http://schemas.microsoft.com/office/powerpoint/2010/main" val="287328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85838" y="733425"/>
            <a:ext cx="4886325" cy="3665538"/>
          </a:xfrm>
          <a:ln/>
        </p:spPr>
      </p:sp>
      <p:sp>
        <p:nvSpPr>
          <p:cNvPr id="94211" name="Rectangle 3"/>
          <p:cNvSpPr>
            <a:spLocks noGrp="1" noChangeArrowheads="1"/>
          </p:cNvSpPr>
          <p:nvPr>
            <p:ph type="body" idx="1"/>
          </p:nvPr>
        </p:nvSpPr>
        <p:spPr>
          <a:noFill/>
          <a:ln/>
        </p:spPr>
        <p:txBody>
          <a:bodyPr/>
          <a:lstStyle/>
          <a:p>
            <a:r>
              <a:rPr lang="de-DE" smtClean="0"/>
              <a:t>http://proteopedia.org/wiki/index.php/Insulin</a:t>
            </a:r>
          </a:p>
          <a:p>
            <a:r>
              <a:rPr lang="de-DE" smtClean="0"/>
              <a:t>http://pdb.org/pdb/explore/explore.do?structureId=3i40</a:t>
            </a:r>
          </a:p>
        </p:txBody>
      </p:sp>
    </p:spTree>
    <p:extLst>
      <p:ext uri="{BB962C8B-B14F-4D97-AF65-F5344CB8AC3E}">
        <p14:creationId xmlns:p14="http://schemas.microsoft.com/office/powerpoint/2010/main" val="347033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985838" y="733425"/>
            <a:ext cx="4886325" cy="3665538"/>
          </a:xfrm>
          <a:ln/>
        </p:spPr>
      </p:sp>
      <p:sp>
        <p:nvSpPr>
          <p:cNvPr id="112643" name="Rectangle 3"/>
          <p:cNvSpPr>
            <a:spLocks noGrp="1" noChangeArrowheads="1"/>
          </p:cNvSpPr>
          <p:nvPr>
            <p:ph type="body" idx="1"/>
          </p:nvPr>
        </p:nvSpPr>
        <p:spPr>
          <a:noFill/>
          <a:ln/>
        </p:spPr>
        <p:txBody>
          <a:bodyPr/>
          <a:lstStyle/>
          <a:p>
            <a:r>
              <a:rPr lang="de-DE" smtClean="0"/>
              <a:t>http://proteopedia.org/wiki/index.php/Insulin</a:t>
            </a:r>
          </a:p>
          <a:p>
            <a:r>
              <a:rPr lang="de-DE" smtClean="0"/>
              <a:t>http://pdb.org/pdb/explore/explore.do?structureId=3i40</a:t>
            </a:r>
          </a:p>
        </p:txBody>
      </p:sp>
    </p:spTree>
    <p:extLst>
      <p:ext uri="{BB962C8B-B14F-4D97-AF65-F5344CB8AC3E}">
        <p14:creationId xmlns:p14="http://schemas.microsoft.com/office/powerpoint/2010/main" val="351223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smtClean="0"/>
              <a:t>AD W. Wagner, Dr. F.-J. </a:t>
            </a:r>
            <a:r>
              <a:rPr lang="de-DE" dirty="0" err="1" smtClean="0"/>
              <a:t>Scharfenberg</a:t>
            </a:r>
            <a:r>
              <a:rPr lang="de-DE" dirty="0" smtClean="0"/>
              <a:t>, Didaktik Chemie und Biologie</a:t>
            </a:r>
            <a:endParaRPr lang="de-DE"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9749709-7FCB-4B30-A350-791BB77908C0}"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AD W. Wagner, Dr. F.-J. Scharfenberg, Didaktik Chemie und Biologie</a:t>
            </a: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70D02E-03DB-4C12-9ABE-453CE7E34511}"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AD W. Wagner, Dr. F.-J. Scharfenberg, Didaktik Chemie und Biologie</a:t>
            </a:r>
            <a:endParaRPr lang="de-DE"/>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4D57A66-EBE2-4451-99D1-8BB99C4A3D4C}"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AD W. Wagner, Dr. F.-J. Scharfenberg, Didaktik Chemie und Biologie</a:t>
            </a: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F929C5F-E7D4-47F5-ACF6-DA2ED7A7B95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3175"/>
            <a:ext cx="9144000" cy="617538"/>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295400"/>
            <a:ext cx="3810000" cy="480060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295400"/>
            <a:ext cx="3810000" cy="480060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10"/>
          </p:nvPr>
        </p:nvSpPr>
        <p:spPr>
          <a:xfrm>
            <a:off x="2268538" y="6284913"/>
            <a:ext cx="4903787" cy="457200"/>
          </a:xfrm>
          <a:prstGeom prst="rect">
            <a:avLst/>
          </a:prstGeom>
        </p:spPr>
        <p:txBody>
          <a:bodyPr/>
          <a:lstStyle>
            <a:lvl1pPr>
              <a:defRPr smtClean="0"/>
            </a:lvl1pPr>
          </a:lstStyle>
          <a:p>
            <a:pPr>
              <a:defRPr/>
            </a:pPr>
            <a:r>
              <a:rPr lang="de-DE" smtClean="0"/>
              <a:t>AD W. Wagner, Dr. F.-J. Scharfenberg, Didaktik Chemie und Biologie</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620713"/>
          </a:xfrm>
          <a:prstGeom prst="rect">
            <a:avLst/>
          </a:prstGeom>
          <a:solidFill>
            <a:schemeClr val="bg1">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0181" name="Rectangle 5"/>
          <p:cNvSpPr>
            <a:spLocks noGrp="1" noChangeArrowheads="1"/>
          </p:cNvSpPr>
          <p:nvPr>
            <p:ph type="ftr" sz="quarter" idx="3"/>
          </p:nvPr>
        </p:nvSpPr>
        <p:spPr bwMode="auto">
          <a:xfrm>
            <a:off x="988541" y="6368795"/>
            <a:ext cx="7166918" cy="320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de-DE" dirty="0" smtClean="0"/>
              <a:t>AD W. Wagner, Dr. F.-J. </a:t>
            </a:r>
            <a:r>
              <a:rPr lang="de-DE" dirty="0" err="1" smtClean="0"/>
              <a:t>Scharfenberg</a:t>
            </a:r>
            <a:r>
              <a:rPr lang="de-DE" dirty="0" smtClean="0"/>
              <a:t>, Didaktik Chemie und Biologie</a:t>
            </a:r>
            <a:endParaRPr lang="de-DE" dirty="0"/>
          </a:p>
        </p:txBody>
      </p:sp>
    </p:spTree>
  </p:cSld>
  <p:clrMap bg1="lt1" tx1="dk1" bg2="lt2" tx2="dk2" accent1="accent1" accent2="accent2" accent3="accent3" accent4="accent4" accent5="accent5" accent6="accent6" hlink="hlink" folHlink="folHlink"/>
  <p:sldLayoutIdLst>
    <p:sldLayoutId id="2147483667" r:id="rId1"/>
    <p:sldLayoutId id="2147483669" r:id="rId2"/>
    <p:sldLayoutId id="2147483671" r:id="rId3"/>
    <p:sldLayoutId id="2147483672" r:id="rId4"/>
    <p:sldLayoutId id="2147483681"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de-DE" dirty="0" smtClean="0"/>
              <a:t>Internet: Domains weltweit </a:t>
            </a:r>
            <a:r>
              <a:rPr lang="de-DE" sz="1200" b="0" dirty="0" smtClean="0"/>
              <a:t>(Stand 06/2013)</a:t>
            </a:r>
          </a:p>
        </p:txBody>
      </p:sp>
      <p:sp>
        <p:nvSpPr>
          <p:cNvPr id="7" name="Fußzeilenplatzhalter 6"/>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6148" name="Text Box 4"/>
          <p:cNvSpPr txBox="1">
            <a:spLocks noChangeArrowheads="1"/>
          </p:cNvSpPr>
          <p:nvPr/>
        </p:nvSpPr>
        <p:spPr bwMode="auto">
          <a:xfrm>
            <a:off x="685800" y="5876925"/>
            <a:ext cx="7772400" cy="274638"/>
          </a:xfrm>
          <a:prstGeom prst="rect">
            <a:avLst/>
          </a:prstGeom>
          <a:noFill/>
          <a:ln w="28575">
            <a:noFill/>
            <a:miter lim="800000"/>
            <a:headEnd/>
            <a:tailEnd/>
          </a:ln>
        </p:spPr>
        <p:txBody>
          <a:bodyPr>
            <a:spAutoFit/>
          </a:bodyPr>
          <a:lstStyle/>
          <a:p>
            <a:pPr>
              <a:spcBef>
                <a:spcPct val="50000"/>
              </a:spcBef>
            </a:pPr>
            <a:r>
              <a:rPr lang="de-DE" sz="1200" dirty="0"/>
              <a:t>Quelle</a:t>
            </a:r>
            <a:r>
              <a:rPr lang="de-DE" dirty="0" smtClean="0"/>
              <a:t>: http://www.isc.org/services/survey/, </a:t>
            </a:r>
            <a:r>
              <a:rPr lang="de-DE" sz="1200" dirty="0" smtClean="0"/>
              <a:t>13.06.2013</a:t>
            </a:r>
            <a:endParaRPr lang="de-DE" sz="1200" dirty="0"/>
          </a:p>
        </p:txBody>
      </p:sp>
      <p:pic>
        <p:nvPicPr>
          <p:cNvPr id="1026" name="Picture 2" descr="http://ftp.isc.org/www/survey/reports/hosts.png"/>
          <p:cNvPicPr>
            <a:picLocks noChangeAspect="1" noChangeArrowheads="1"/>
          </p:cNvPicPr>
          <p:nvPr/>
        </p:nvPicPr>
        <p:blipFill>
          <a:blip r:embed="rId2" cstate="print"/>
          <a:srcRect/>
          <a:stretch>
            <a:fillRect/>
          </a:stretch>
        </p:blipFill>
        <p:spPr bwMode="auto">
          <a:xfrm>
            <a:off x="1334471" y="963969"/>
            <a:ext cx="6645748" cy="4658760"/>
          </a:xfrm>
          <a:prstGeom prst="rect">
            <a:avLst/>
          </a:prstGeom>
          <a:noFill/>
        </p:spPr>
      </p:pic>
      <p:sp>
        <p:nvSpPr>
          <p:cNvPr id="6150" name="Line 9"/>
          <p:cNvSpPr>
            <a:spLocks noChangeShapeType="1"/>
          </p:cNvSpPr>
          <p:nvPr/>
        </p:nvSpPr>
        <p:spPr bwMode="auto">
          <a:xfrm flipH="1">
            <a:off x="1684009" y="1936238"/>
            <a:ext cx="6192838" cy="0"/>
          </a:xfrm>
          <a:prstGeom prst="line">
            <a:avLst/>
          </a:prstGeom>
          <a:noFill/>
          <a:ln w="12700">
            <a:solidFill>
              <a:srgbClr val="FF0000"/>
            </a:solidFill>
            <a:round/>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de-DE" dirty="0" smtClean="0"/>
              <a:t>Nutzer des WWW in D 2013</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5364" name="Text Box 53"/>
          <p:cNvSpPr txBox="1">
            <a:spLocks noChangeArrowheads="1"/>
          </p:cNvSpPr>
          <p:nvPr/>
        </p:nvSpPr>
        <p:spPr bwMode="auto">
          <a:xfrm>
            <a:off x="1187450" y="6076950"/>
            <a:ext cx="7056438" cy="276999"/>
          </a:xfrm>
          <a:prstGeom prst="rect">
            <a:avLst/>
          </a:prstGeom>
          <a:noFill/>
          <a:ln w="28575">
            <a:noFill/>
            <a:miter lim="800000"/>
            <a:headEnd/>
            <a:tailEnd/>
          </a:ln>
        </p:spPr>
        <p:txBody>
          <a:bodyPr>
            <a:spAutoFit/>
          </a:bodyPr>
          <a:lstStyle/>
          <a:p>
            <a:pPr>
              <a:spcBef>
                <a:spcPct val="50000"/>
              </a:spcBef>
            </a:pPr>
            <a:r>
              <a:rPr lang="de-DE" sz="1200" dirty="0"/>
              <a:t>Quelle: </a:t>
            </a:r>
            <a:r>
              <a:rPr lang="de-DE" dirty="0" smtClean="0"/>
              <a:t>http://www.forschungsgruppe.de/Umfragen/Internet-Strukturdaten/web_I_13_2.pdf,14.06.2013</a:t>
            </a:r>
            <a:endParaRPr lang="de-DE" sz="1200" dirty="0"/>
          </a:p>
        </p:txBody>
      </p:sp>
      <p:pic>
        <p:nvPicPr>
          <p:cNvPr id="2050" name="Picture 2"/>
          <p:cNvPicPr>
            <a:picLocks noChangeAspect="1" noChangeArrowheads="1"/>
          </p:cNvPicPr>
          <p:nvPr/>
        </p:nvPicPr>
        <p:blipFill>
          <a:blip r:embed="rId2" cstate="print"/>
          <a:srcRect l="19628" t="10672" r="11351" b="10510"/>
          <a:stretch>
            <a:fillRect/>
          </a:stretch>
        </p:blipFill>
        <p:spPr bwMode="auto">
          <a:xfrm>
            <a:off x="966188" y="929514"/>
            <a:ext cx="6998917" cy="4995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de-DE" dirty="0" smtClean="0"/>
              <a:t>Nutzer des WWW in D 2013</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5364" name="Text Box 53"/>
          <p:cNvSpPr txBox="1">
            <a:spLocks noChangeArrowheads="1"/>
          </p:cNvSpPr>
          <p:nvPr/>
        </p:nvSpPr>
        <p:spPr bwMode="auto">
          <a:xfrm>
            <a:off x="1187450" y="6076950"/>
            <a:ext cx="7056438" cy="276999"/>
          </a:xfrm>
          <a:prstGeom prst="rect">
            <a:avLst/>
          </a:prstGeom>
          <a:noFill/>
          <a:ln w="28575">
            <a:noFill/>
            <a:miter lim="800000"/>
            <a:headEnd/>
            <a:tailEnd/>
          </a:ln>
        </p:spPr>
        <p:txBody>
          <a:bodyPr>
            <a:spAutoFit/>
          </a:bodyPr>
          <a:lstStyle/>
          <a:p>
            <a:pPr>
              <a:spcBef>
                <a:spcPct val="50000"/>
              </a:spcBef>
            </a:pPr>
            <a:r>
              <a:rPr lang="de-DE" sz="1200" dirty="0"/>
              <a:t>Quelle: </a:t>
            </a:r>
            <a:r>
              <a:rPr lang="de-DE" dirty="0" smtClean="0"/>
              <a:t>http://www.forschungsgruppe.de/Umfragen/Internet-Strukturdaten/web_I_13_2.pdf,14.06.2013</a:t>
            </a:r>
            <a:endParaRPr lang="de-DE" sz="1200" dirty="0"/>
          </a:p>
        </p:txBody>
      </p:sp>
      <p:pic>
        <p:nvPicPr>
          <p:cNvPr id="3074" name="Picture 2"/>
          <p:cNvPicPr>
            <a:picLocks noChangeAspect="1" noChangeArrowheads="1"/>
          </p:cNvPicPr>
          <p:nvPr/>
        </p:nvPicPr>
        <p:blipFill>
          <a:blip r:embed="rId2" cstate="print"/>
          <a:srcRect l="10924" t="12073" r="21296" b="10611"/>
          <a:stretch>
            <a:fillRect/>
          </a:stretch>
        </p:blipFill>
        <p:spPr bwMode="auto">
          <a:xfrm>
            <a:off x="1077555" y="733032"/>
            <a:ext cx="7197388" cy="5131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de-DE" smtClean="0"/>
              <a:t>Das WWW als Medium 1</a:t>
            </a:r>
          </a:p>
        </p:txBody>
      </p:sp>
      <p:sp>
        <p:nvSpPr>
          <p:cNvPr id="73731" name="Rectangle 3"/>
          <p:cNvSpPr>
            <a:spLocks noGrp="1" noChangeArrowheads="1"/>
          </p:cNvSpPr>
          <p:nvPr>
            <p:ph idx="1"/>
          </p:nvPr>
        </p:nvSpPr>
        <p:spPr>
          <a:xfrm>
            <a:off x="685800" y="1557338"/>
            <a:ext cx="7772400" cy="2087562"/>
          </a:xfrm>
        </p:spPr>
        <p:txBody>
          <a:bodyPr/>
          <a:lstStyle/>
          <a:p>
            <a:pPr eaLnBrk="1" hangingPunct="1">
              <a:lnSpc>
                <a:spcPct val="90000"/>
              </a:lnSpc>
              <a:buFontTx/>
              <a:buNone/>
            </a:pPr>
            <a:r>
              <a:rPr lang="de-DE" dirty="0" smtClean="0"/>
              <a:t>Es stellt Informationen</a:t>
            </a:r>
          </a:p>
          <a:p>
            <a:pPr lvl="1" eaLnBrk="1" hangingPunct="1">
              <a:lnSpc>
                <a:spcPct val="90000"/>
              </a:lnSpc>
              <a:spcBef>
                <a:spcPct val="0"/>
              </a:spcBef>
              <a:buFontTx/>
              <a:buChar char="•"/>
            </a:pPr>
            <a:r>
              <a:rPr lang="de-DE" sz="2400" dirty="0" smtClean="0">
                <a:solidFill>
                  <a:srgbClr val="FF00FF"/>
                </a:solidFill>
              </a:rPr>
              <a:t>massenweise</a:t>
            </a:r>
            <a:r>
              <a:rPr lang="de-DE" sz="2400" dirty="0" smtClean="0"/>
              <a:t>,</a:t>
            </a:r>
          </a:p>
          <a:p>
            <a:pPr lvl="1" eaLnBrk="1" hangingPunct="1">
              <a:lnSpc>
                <a:spcPct val="90000"/>
              </a:lnSpc>
              <a:spcBef>
                <a:spcPct val="0"/>
              </a:spcBef>
              <a:buFontTx/>
              <a:buChar char="•"/>
            </a:pPr>
            <a:r>
              <a:rPr lang="de-DE" sz="2400" dirty="0" smtClean="0"/>
              <a:t>jederzeit,</a:t>
            </a:r>
          </a:p>
          <a:p>
            <a:pPr lvl="1" eaLnBrk="1" hangingPunct="1">
              <a:lnSpc>
                <a:spcPct val="90000"/>
              </a:lnSpc>
              <a:spcBef>
                <a:spcPct val="0"/>
              </a:spcBef>
              <a:buFontTx/>
              <a:buChar char="•"/>
            </a:pPr>
            <a:r>
              <a:rPr lang="de-DE" sz="2400" dirty="0" err="1" smtClean="0"/>
              <a:t>allenorts</a:t>
            </a:r>
            <a:r>
              <a:rPr lang="de-DE" sz="2400" dirty="0" smtClean="0"/>
              <a:t>, und</a:t>
            </a:r>
          </a:p>
          <a:p>
            <a:pPr lvl="1" eaLnBrk="1" hangingPunct="1">
              <a:lnSpc>
                <a:spcPct val="90000"/>
              </a:lnSpc>
              <a:spcBef>
                <a:spcPct val="0"/>
              </a:spcBef>
              <a:buFontTx/>
              <a:buChar char="•"/>
            </a:pPr>
            <a:r>
              <a:rPr lang="de-DE" sz="2400" dirty="0" smtClean="0">
                <a:solidFill>
                  <a:srgbClr val="FF00FF"/>
                </a:solidFill>
              </a:rPr>
              <a:t>jeder Art</a:t>
            </a:r>
          </a:p>
          <a:p>
            <a:pPr lvl="1" eaLnBrk="1" hangingPunct="1">
              <a:lnSpc>
                <a:spcPct val="90000"/>
              </a:lnSpc>
              <a:spcBef>
                <a:spcPct val="0"/>
              </a:spcBef>
              <a:buFontTx/>
              <a:buChar char="•"/>
            </a:pPr>
            <a:r>
              <a:rPr lang="de-DE" sz="2400" dirty="0" smtClean="0"/>
              <a:t>in der Regel kostenlos zur Verfügung.</a:t>
            </a:r>
          </a:p>
        </p:txBody>
      </p:sp>
      <p:sp>
        <p:nvSpPr>
          <p:cNvPr id="8" name="Fußzeilenplatzhalter 7"/>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6389" name="Rectangle 4"/>
          <p:cNvSpPr>
            <a:spLocks noChangeArrowheads="1"/>
          </p:cNvSpPr>
          <p:nvPr/>
        </p:nvSpPr>
        <p:spPr bwMode="auto">
          <a:xfrm>
            <a:off x="685800" y="990600"/>
            <a:ext cx="7772400" cy="493713"/>
          </a:xfrm>
          <a:prstGeom prst="rect">
            <a:avLst/>
          </a:prstGeom>
          <a:noFill/>
          <a:ln w="9525">
            <a:noFill/>
            <a:miter lim="800000"/>
            <a:headEnd/>
            <a:tailEnd/>
          </a:ln>
        </p:spPr>
        <p:txBody>
          <a:bodyPr/>
          <a:lstStyle/>
          <a:p>
            <a:pPr marL="457200" indent="-457200" algn="l">
              <a:spcBef>
                <a:spcPct val="20000"/>
              </a:spcBef>
            </a:pPr>
            <a:r>
              <a:rPr lang="de-DE" sz="2400" b="1" dirty="0"/>
              <a:t>1. Das WWW ist ein </a:t>
            </a:r>
            <a:r>
              <a:rPr lang="de-DE" sz="2400" b="1" dirty="0">
                <a:solidFill>
                  <a:schemeClr val="hlink"/>
                </a:solidFill>
              </a:rPr>
              <a:t>Informationsmedium</a:t>
            </a:r>
            <a:r>
              <a:rPr lang="de-DE" sz="2400" b="1" dirty="0">
                <a:solidFill>
                  <a:srgbClr val="800000"/>
                </a:solidFill>
              </a:rPr>
              <a:t>.</a:t>
            </a:r>
          </a:p>
        </p:txBody>
      </p:sp>
      <p:sp>
        <p:nvSpPr>
          <p:cNvPr id="73733" name="Rectangle 5"/>
          <p:cNvSpPr>
            <a:spLocks noChangeArrowheads="1"/>
          </p:cNvSpPr>
          <p:nvPr/>
        </p:nvSpPr>
        <p:spPr bwMode="auto">
          <a:xfrm>
            <a:off x="685800" y="3717925"/>
            <a:ext cx="7772400" cy="1655763"/>
          </a:xfrm>
          <a:prstGeom prst="rect">
            <a:avLst/>
          </a:prstGeom>
          <a:noFill/>
          <a:ln w="9525">
            <a:noFill/>
            <a:miter lim="800000"/>
            <a:headEnd/>
            <a:tailEnd/>
          </a:ln>
        </p:spPr>
        <p:txBody>
          <a:bodyPr/>
          <a:lstStyle/>
          <a:p>
            <a:pPr marL="457200" indent="-457200" algn="l">
              <a:spcBef>
                <a:spcPct val="20000"/>
              </a:spcBef>
            </a:pPr>
            <a:r>
              <a:rPr lang="de-DE" sz="2400" dirty="0"/>
              <a:t>Diese Informationen</a:t>
            </a:r>
          </a:p>
          <a:p>
            <a:pPr marL="990600" lvl="1" indent="-533400" algn="l">
              <a:buFontTx/>
              <a:buChar char="•"/>
            </a:pPr>
            <a:r>
              <a:rPr lang="de-DE" sz="2400" dirty="0"/>
              <a:t>ändern sich schnell,</a:t>
            </a:r>
          </a:p>
          <a:p>
            <a:pPr marL="990600" lvl="1" indent="-533400" algn="l">
              <a:buFontTx/>
              <a:buChar char="•"/>
            </a:pPr>
            <a:r>
              <a:rPr lang="de-DE" sz="2400" dirty="0"/>
              <a:t>sind</a:t>
            </a:r>
            <a:r>
              <a:rPr lang="de-DE" sz="2400" dirty="0">
                <a:solidFill>
                  <a:srgbClr val="800000"/>
                </a:solidFill>
              </a:rPr>
              <a:t> </a:t>
            </a:r>
            <a:r>
              <a:rPr lang="de-DE" sz="2400" dirty="0">
                <a:solidFill>
                  <a:srgbClr val="FF00FF"/>
                </a:solidFill>
              </a:rPr>
              <a:t>unstrukturiert</a:t>
            </a:r>
            <a:r>
              <a:rPr lang="de-DE" sz="2400" dirty="0">
                <a:solidFill>
                  <a:srgbClr val="800000"/>
                </a:solidFill>
              </a:rPr>
              <a:t> </a:t>
            </a:r>
            <a:r>
              <a:rPr lang="de-DE" sz="2400" dirty="0"/>
              <a:t>und</a:t>
            </a:r>
          </a:p>
          <a:p>
            <a:pPr marL="990600" lvl="1" indent="-533400" algn="l">
              <a:buFontTx/>
              <a:buChar char="•"/>
            </a:pPr>
            <a:r>
              <a:rPr lang="de-DE" sz="2400" dirty="0"/>
              <a:t>nicht</a:t>
            </a:r>
            <a:r>
              <a:rPr lang="de-DE" sz="2400" dirty="0">
                <a:solidFill>
                  <a:srgbClr val="800000"/>
                </a:solidFill>
              </a:rPr>
              <a:t> </a:t>
            </a:r>
            <a:r>
              <a:rPr lang="de-DE" sz="2400" dirty="0">
                <a:solidFill>
                  <a:srgbClr val="FF00FF"/>
                </a:solidFill>
              </a:rPr>
              <a:t>validiert</a:t>
            </a:r>
            <a:r>
              <a:rPr lang="de-DE" sz="2400" dirty="0">
                <a:solidFill>
                  <a:srgbClr val="800000"/>
                </a:solidFill>
              </a:rPr>
              <a:t>.</a:t>
            </a:r>
          </a:p>
        </p:txBody>
      </p:sp>
      <p:sp>
        <p:nvSpPr>
          <p:cNvPr id="16391" name="Text Box 6"/>
          <p:cNvSpPr txBox="1">
            <a:spLocks noChangeArrowheads="1"/>
          </p:cNvSpPr>
          <p:nvPr/>
        </p:nvSpPr>
        <p:spPr bwMode="auto">
          <a:xfrm>
            <a:off x="685800" y="5876925"/>
            <a:ext cx="7772400" cy="274638"/>
          </a:xfrm>
          <a:prstGeom prst="rect">
            <a:avLst/>
          </a:prstGeom>
          <a:noFill/>
          <a:ln w="28575">
            <a:noFill/>
            <a:miter lim="800000"/>
            <a:headEnd/>
            <a:tailEnd/>
          </a:ln>
        </p:spPr>
        <p:txBody>
          <a:bodyPr>
            <a:spAutoFit/>
          </a:bodyPr>
          <a:lstStyle/>
          <a:p>
            <a:pPr algn="l">
              <a:spcBef>
                <a:spcPct val="50000"/>
              </a:spcBef>
            </a:pPr>
            <a:r>
              <a:rPr lang="de-DE" sz="1200"/>
              <a:t>Legende: </a:t>
            </a:r>
            <a:r>
              <a:rPr lang="de-DE" sz="1200">
                <a:solidFill>
                  <a:srgbClr val="FF00FF"/>
                </a:solidFill>
              </a:rPr>
              <a:t>erfordert Maßnahmen durch den Lehrer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de-DE" smtClean="0"/>
              <a:t>Das WWW als Medium 2</a:t>
            </a:r>
          </a:p>
        </p:txBody>
      </p:sp>
      <p:sp>
        <p:nvSpPr>
          <p:cNvPr id="74755" name="Rectangle 3"/>
          <p:cNvSpPr>
            <a:spLocks noGrp="1" noChangeArrowheads="1"/>
          </p:cNvSpPr>
          <p:nvPr>
            <p:ph idx="1"/>
          </p:nvPr>
        </p:nvSpPr>
        <p:spPr>
          <a:xfrm>
            <a:off x="685800" y="1557338"/>
            <a:ext cx="7918450" cy="4319587"/>
          </a:xfrm>
        </p:spPr>
        <p:txBody>
          <a:bodyPr/>
          <a:lstStyle/>
          <a:p>
            <a:pPr eaLnBrk="1" hangingPunct="1">
              <a:lnSpc>
                <a:spcPct val="90000"/>
              </a:lnSpc>
              <a:buFontTx/>
              <a:buNone/>
            </a:pPr>
            <a:r>
              <a:rPr lang="de-DE" smtClean="0"/>
              <a:t>Es unterstützt</a:t>
            </a:r>
          </a:p>
          <a:p>
            <a:pPr lvl="1" eaLnBrk="1" hangingPunct="1">
              <a:lnSpc>
                <a:spcPct val="90000"/>
              </a:lnSpc>
              <a:spcBef>
                <a:spcPct val="0"/>
              </a:spcBef>
              <a:buFontTx/>
              <a:buChar char="•"/>
            </a:pPr>
            <a:r>
              <a:rPr lang="de-DE" sz="2400" smtClean="0"/>
              <a:t>lebenslanges Lernen,</a:t>
            </a:r>
          </a:p>
          <a:p>
            <a:pPr lvl="1" eaLnBrk="1" hangingPunct="1">
              <a:lnSpc>
                <a:spcPct val="90000"/>
              </a:lnSpc>
              <a:spcBef>
                <a:spcPct val="0"/>
              </a:spcBef>
              <a:buFontTx/>
              <a:buChar char="•"/>
            </a:pPr>
            <a:r>
              <a:rPr lang="de-DE" sz="2400" smtClean="0"/>
              <a:t>projektartiges Lernen,</a:t>
            </a:r>
          </a:p>
          <a:p>
            <a:pPr lvl="1" eaLnBrk="1" hangingPunct="1">
              <a:lnSpc>
                <a:spcPct val="90000"/>
              </a:lnSpc>
              <a:spcBef>
                <a:spcPct val="0"/>
              </a:spcBef>
              <a:buFontTx/>
              <a:buChar char="•"/>
            </a:pPr>
            <a:r>
              <a:rPr lang="de-DE" sz="2400" smtClean="0"/>
              <a:t>fachübergreifendes Lernen,</a:t>
            </a:r>
          </a:p>
          <a:p>
            <a:pPr lvl="1" eaLnBrk="1" hangingPunct="1">
              <a:lnSpc>
                <a:spcPct val="90000"/>
              </a:lnSpc>
              <a:spcBef>
                <a:spcPct val="0"/>
              </a:spcBef>
              <a:buFontTx/>
              <a:buChar char="•"/>
            </a:pPr>
            <a:r>
              <a:rPr lang="de-DE" sz="2400" smtClean="0"/>
              <a:t>Lernen im Team,</a:t>
            </a:r>
          </a:p>
          <a:p>
            <a:pPr lvl="1" eaLnBrk="1" hangingPunct="1">
              <a:lnSpc>
                <a:spcPct val="90000"/>
              </a:lnSpc>
              <a:spcBef>
                <a:spcPct val="0"/>
              </a:spcBef>
              <a:buFontTx/>
              <a:buChar char="•"/>
            </a:pPr>
            <a:r>
              <a:rPr lang="de-DE" sz="2400" smtClean="0"/>
              <a:t>Selbständigkeit,</a:t>
            </a:r>
          </a:p>
          <a:p>
            <a:pPr lvl="1" eaLnBrk="1" hangingPunct="1">
              <a:lnSpc>
                <a:spcPct val="90000"/>
              </a:lnSpc>
              <a:spcBef>
                <a:spcPct val="0"/>
              </a:spcBef>
              <a:buFontTx/>
              <a:buChar char="•"/>
            </a:pPr>
            <a:r>
              <a:rPr lang="de-DE" sz="2400" smtClean="0"/>
              <a:t>Selbsttätigkeit,</a:t>
            </a:r>
          </a:p>
          <a:p>
            <a:pPr lvl="1" eaLnBrk="1" hangingPunct="1">
              <a:lnSpc>
                <a:spcPct val="90000"/>
              </a:lnSpc>
              <a:spcBef>
                <a:spcPct val="0"/>
              </a:spcBef>
              <a:buFontTx/>
              <a:buChar char="•"/>
            </a:pPr>
            <a:r>
              <a:rPr lang="de-DE" sz="2400" smtClean="0"/>
              <a:t>Urteilsfähigkeit (wesentlich / unwesentlich),</a:t>
            </a:r>
          </a:p>
          <a:p>
            <a:pPr lvl="1" eaLnBrk="1" hangingPunct="1">
              <a:lnSpc>
                <a:spcPct val="90000"/>
              </a:lnSpc>
              <a:spcBef>
                <a:spcPct val="0"/>
              </a:spcBef>
              <a:buFontTx/>
              <a:buChar char="•"/>
            </a:pPr>
            <a:r>
              <a:rPr lang="de-DE" sz="2400" smtClean="0"/>
              <a:t>Lernen lernen,</a:t>
            </a:r>
          </a:p>
          <a:p>
            <a:pPr lvl="1" eaLnBrk="1" hangingPunct="1">
              <a:lnSpc>
                <a:spcPct val="90000"/>
              </a:lnSpc>
              <a:spcBef>
                <a:spcPct val="0"/>
              </a:spcBef>
              <a:buFontTx/>
              <a:buChar char="•"/>
            </a:pPr>
            <a:r>
              <a:rPr lang="de-DE" sz="2400" smtClean="0"/>
              <a:t>Mehrsprachigkeit,</a:t>
            </a:r>
          </a:p>
          <a:p>
            <a:pPr lvl="1" eaLnBrk="1" hangingPunct="1">
              <a:lnSpc>
                <a:spcPct val="90000"/>
              </a:lnSpc>
              <a:spcBef>
                <a:spcPct val="0"/>
              </a:spcBef>
              <a:buFontTx/>
              <a:buChar char="•"/>
            </a:pPr>
            <a:r>
              <a:rPr lang="de-DE" sz="2400" smtClean="0"/>
              <a:t>Wissensmanagement (kann mitgestaltet werden)</a:t>
            </a:r>
          </a:p>
          <a:p>
            <a:pPr lvl="1" eaLnBrk="1" hangingPunct="1">
              <a:lnSpc>
                <a:spcPct val="90000"/>
              </a:lnSpc>
              <a:spcBef>
                <a:spcPct val="0"/>
              </a:spcBef>
              <a:buFontTx/>
              <a:buChar char="•"/>
            </a:pPr>
            <a:r>
              <a:rPr lang="de-DE" sz="2400" smtClean="0"/>
              <a:t>Erfordert </a:t>
            </a:r>
            <a:r>
              <a:rPr lang="de-DE" sz="2400" smtClean="0">
                <a:solidFill>
                  <a:srgbClr val="FF00FF"/>
                </a:solidFill>
              </a:rPr>
              <a:t>Medienkompetenz</a:t>
            </a:r>
            <a:r>
              <a:rPr lang="de-DE" sz="2400" smtClean="0"/>
              <a:t>.</a:t>
            </a:r>
          </a:p>
        </p:txBody>
      </p:sp>
      <p:sp>
        <p:nvSpPr>
          <p:cNvPr id="7" name="Fußzeilenplatzhalter 6"/>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7413" name="Rectangle 4"/>
          <p:cNvSpPr>
            <a:spLocks noChangeArrowheads="1"/>
          </p:cNvSpPr>
          <p:nvPr/>
        </p:nvSpPr>
        <p:spPr bwMode="auto">
          <a:xfrm>
            <a:off x="685800" y="990600"/>
            <a:ext cx="7772400" cy="493713"/>
          </a:xfrm>
          <a:prstGeom prst="rect">
            <a:avLst/>
          </a:prstGeom>
          <a:noFill/>
          <a:ln w="9525">
            <a:noFill/>
            <a:miter lim="800000"/>
            <a:headEnd/>
            <a:tailEnd/>
          </a:ln>
        </p:spPr>
        <p:txBody>
          <a:bodyPr/>
          <a:lstStyle/>
          <a:p>
            <a:pPr marL="457200" indent="-457200" algn="l">
              <a:spcBef>
                <a:spcPct val="20000"/>
              </a:spcBef>
            </a:pPr>
            <a:r>
              <a:rPr lang="de-DE" sz="2400" b="1" dirty="0"/>
              <a:t>2. Das WWW ist ein </a:t>
            </a:r>
            <a:r>
              <a:rPr lang="de-DE" sz="2400" b="1" dirty="0">
                <a:solidFill>
                  <a:schemeClr val="hlink"/>
                </a:solidFill>
              </a:rPr>
              <a:t>Unterrichtsmedium</a:t>
            </a:r>
            <a:r>
              <a:rPr lang="de-DE" sz="2400" b="1" dirty="0"/>
              <a:t>.</a:t>
            </a:r>
          </a:p>
        </p:txBody>
      </p:sp>
      <p:sp>
        <p:nvSpPr>
          <p:cNvPr id="17414" name="Text Box 6"/>
          <p:cNvSpPr txBox="1">
            <a:spLocks noChangeArrowheads="1"/>
          </p:cNvSpPr>
          <p:nvPr/>
        </p:nvSpPr>
        <p:spPr bwMode="auto">
          <a:xfrm>
            <a:off x="685800" y="5876925"/>
            <a:ext cx="7772400" cy="274638"/>
          </a:xfrm>
          <a:prstGeom prst="rect">
            <a:avLst/>
          </a:prstGeom>
          <a:noFill/>
          <a:ln w="28575">
            <a:noFill/>
            <a:miter lim="800000"/>
            <a:headEnd/>
            <a:tailEnd/>
          </a:ln>
        </p:spPr>
        <p:txBody>
          <a:bodyPr>
            <a:spAutoFit/>
          </a:bodyPr>
          <a:lstStyle/>
          <a:p>
            <a:pPr algn="l">
              <a:spcBef>
                <a:spcPct val="50000"/>
              </a:spcBef>
            </a:pPr>
            <a:r>
              <a:rPr lang="de-DE" sz="1200"/>
              <a:t>Legende: </a:t>
            </a:r>
            <a:r>
              <a:rPr lang="de-DE" sz="1200">
                <a:solidFill>
                  <a:srgbClr val="FF00FF"/>
                </a:solidFill>
              </a:rPr>
              <a:t>erfordert Maßnahmen durch den Lehrer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75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75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5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7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de-DE" smtClean="0"/>
              <a:t>Das WWW als Medium 3</a:t>
            </a:r>
          </a:p>
        </p:txBody>
      </p:sp>
      <p:sp>
        <p:nvSpPr>
          <p:cNvPr id="75779" name="Rectangle 3"/>
          <p:cNvSpPr>
            <a:spLocks noGrp="1" noChangeArrowheads="1"/>
          </p:cNvSpPr>
          <p:nvPr>
            <p:ph idx="1"/>
          </p:nvPr>
        </p:nvSpPr>
        <p:spPr>
          <a:xfrm>
            <a:off x="685800" y="1557338"/>
            <a:ext cx="7918450" cy="4319587"/>
          </a:xfrm>
        </p:spPr>
        <p:txBody>
          <a:bodyPr/>
          <a:lstStyle/>
          <a:p>
            <a:pPr eaLnBrk="1" hangingPunct="1">
              <a:buFontTx/>
              <a:buNone/>
            </a:pPr>
            <a:r>
              <a:rPr lang="de-DE" smtClean="0"/>
              <a:t>Man kann</a:t>
            </a:r>
          </a:p>
          <a:p>
            <a:pPr lvl="1" eaLnBrk="1" hangingPunct="1">
              <a:spcBef>
                <a:spcPct val="0"/>
              </a:spcBef>
              <a:buFontTx/>
              <a:buChar char="•"/>
            </a:pPr>
            <a:r>
              <a:rPr lang="de-DE" sz="2400" smtClean="0"/>
              <a:t>sehr schnell,</a:t>
            </a:r>
          </a:p>
          <a:p>
            <a:pPr lvl="1" eaLnBrk="1" hangingPunct="1">
              <a:spcBef>
                <a:spcPct val="0"/>
              </a:spcBef>
              <a:buFontTx/>
              <a:buChar char="•"/>
            </a:pPr>
            <a:r>
              <a:rPr lang="de-DE" sz="2400" smtClean="0"/>
              <a:t>viele Menschen,</a:t>
            </a:r>
          </a:p>
          <a:p>
            <a:pPr lvl="1" eaLnBrk="1" hangingPunct="1">
              <a:spcBef>
                <a:spcPct val="0"/>
              </a:spcBef>
              <a:buFontTx/>
              <a:buChar char="•"/>
            </a:pPr>
            <a:r>
              <a:rPr lang="de-DE" sz="2400" smtClean="0"/>
              <a:t>mit wenig Aufwand erreichen und ihnen,</a:t>
            </a:r>
          </a:p>
          <a:p>
            <a:pPr lvl="1" eaLnBrk="1" hangingPunct="1">
              <a:spcBef>
                <a:spcPct val="0"/>
              </a:spcBef>
              <a:buFontTx/>
              <a:buChar char="•"/>
            </a:pPr>
            <a:r>
              <a:rPr lang="de-DE" sz="2400" smtClean="0"/>
              <a:t>alles,</a:t>
            </a:r>
          </a:p>
          <a:p>
            <a:pPr lvl="1" eaLnBrk="1" hangingPunct="1">
              <a:spcBef>
                <a:spcPct val="0"/>
              </a:spcBef>
              <a:buFontTx/>
              <a:buChar char="•"/>
            </a:pPr>
            <a:r>
              <a:rPr lang="de-DE" sz="2400" smtClean="0"/>
              <a:t>aus sicherer Entfernung mitteilen</a:t>
            </a:r>
            <a:br>
              <a:rPr lang="de-DE" sz="2400" smtClean="0"/>
            </a:br>
            <a:r>
              <a:rPr lang="de-DE" sz="2400" smtClean="0"/>
              <a:t>(keine Metainformation vorhanden!).</a:t>
            </a:r>
          </a:p>
        </p:txBody>
      </p:sp>
      <p:sp>
        <p:nvSpPr>
          <p:cNvPr id="18434" name="Fußzeilenplatzhalter 3"/>
          <p:cNvSpPr>
            <a:spLocks noGrp="1"/>
          </p:cNvSpPr>
          <p:nvPr>
            <p:ph type="ftr" sz="quarter" idx="11"/>
          </p:nvPr>
        </p:nvSpPr>
        <p:spPr>
          <a:noFill/>
        </p:spPr>
        <p:txBody>
          <a:bodyPr/>
          <a:lstStyle/>
          <a:p>
            <a:r>
              <a:rPr lang="de-DE" smtClean="0"/>
              <a:t>AD W. Wagner, Dr. F.-J. Scharfenberg, Didaktik Chemie und Biologie</a:t>
            </a:r>
            <a:endParaRPr lang="de-DE"/>
          </a:p>
        </p:txBody>
      </p:sp>
      <p:sp>
        <p:nvSpPr>
          <p:cNvPr id="18437" name="Rectangle 4"/>
          <p:cNvSpPr>
            <a:spLocks noChangeArrowheads="1"/>
          </p:cNvSpPr>
          <p:nvPr/>
        </p:nvSpPr>
        <p:spPr bwMode="auto">
          <a:xfrm>
            <a:off x="685800" y="990600"/>
            <a:ext cx="7772400" cy="493713"/>
          </a:xfrm>
          <a:prstGeom prst="rect">
            <a:avLst/>
          </a:prstGeom>
          <a:noFill/>
          <a:ln w="9525">
            <a:noFill/>
            <a:miter lim="800000"/>
            <a:headEnd/>
            <a:tailEnd/>
          </a:ln>
        </p:spPr>
        <p:txBody>
          <a:bodyPr/>
          <a:lstStyle/>
          <a:p>
            <a:pPr marL="457200" indent="-457200" algn="l">
              <a:spcBef>
                <a:spcPct val="20000"/>
              </a:spcBef>
            </a:pPr>
            <a:r>
              <a:rPr lang="de-DE" sz="2400" b="1" dirty="0"/>
              <a:t>3. Das WWW ist ein </a:t>
            </a:r>
            <a:r>
              <a:rPr lang="de-DE" sz="2400" b="1" dirty="0">
                <a:solidFill>
                  <a:schemeClr val="hlink"/>
                </a:solidFill>
              </a:rPr>
              <a:t>Kommunikationsmedium</a:t>
            </a:r>
            <a:r>
              <a:rPr lang="de-DE" sz="2400" b="1" dirty="0"/>
              <a:t>.</a:t>
            </a:r>
          </a:p>
        </p:txBody>
      </p:sp>
      <p:sp>
        <p:nvSpPr>
          <p:cNvPr id="18438" name="Text Box 5"/>
          <p:cNvSpPr txBox="1">
            <a:spLocks noChangeArrowheads="1"/>
          </p:cNvSpPr>
          <p:nvPr/>
        </p:nvSpPr>
        <p:spPr bwMode="auto">
          <a:xfrm>
            <a:off x="685800" y="5876925"/>
            <a:ext cx="7772400" cy="274638"/>
          </a:xfrm>
          <a:prstGeom prst="rect">
            <a:avLst/>
          </a:prstGeom>
          <a:noFill/>
          <a:ln w="28575">
            <a:noFill/>
            <a:miter lim="800000"/>
            <a:headEnd/>
            <a:tailEnd/>
          </a:ln>
        </p:spPr>
        <p:txBody>
          <a:bodyPr>
            <a:spAutoFit/>
          </a:bodyPr>
          <a:lstStyle/>
          <a:p>
            <a:pPr algn="l">
              <a:spcBef>
                <a:spcPct val="50000"/>
              </a:spcBef>
            </a:pPr>
            <a:r>
              <a:rPr lang="de-DE" sz="1200"/>
              <a:t>Legende: </a:t>
            </a:r>
            <a:r>
              <a:rPr lang="de-DE" sz="1200">
                <a:solidFill>
                  <a:srgbClr val="FF00FF"/>
                </a:solidFill>
              </a:rPr>
              <a:t>erfordert Maßnahmen durch den Lehrer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DE" sz="2800" smtClean="0"/>
              <a:t>Praktische Probleme bei der Online-Nutzung</a:t>
            </a:r>
          </a:p>
        </p:txBody>
      </p:sp>
      <p:sp>
        <p:nvSpPr>
          <p:cNvPr id="19460" name="Rectangle 3"/>
          <p:cNvSpPr>
            <a:spLocks noGrp="1" noChangeArrowheads="1"/>
          </p:cNvSpPr>
          <p:nvPr>
            <p:ph idx="1"/>
          </p:nvPr>
        </p:nvSpPr>
        <p:spPr>
          <a:xfrm>
            <a:off x="685800" y="908050"/>
            <a:ext cx="7772400" cy="2854325"/>
          </a:xfrm>
        </p:spPr>
        <p:txBody>
          <a:bodyPr/>
          <a:lstStyle/>
          <a:p>
            <a:pPr eaLnBrk="1" hangingPunct="1">
              <a:buFontTx/>
              <a:buNone/>
            </a:pPr>
            <a:r>
              <a:rPr lang="de-DE" b="1" dirty="0" smtClean="0">
                <a:solidFill>
                  <a:srgbClr val="FF0000"/>
                </a:solidFill>
              </a:rPr>
              <a:t>1.  Hohe Übertragungszeit</a:t>
            </a:r>
            <a:r>
              <a:rPr lang="de-DE" dirty="0" smtClean="0"/>
              <a:t>.</a:t>
            </a:r>
            <a:br>
              <a:rPr lang="de-DE" dirty="0" smtClean="0"/>
            </a:br>
            <a:r>
              <a:rPr lang="de-DE" dirty="0" smtClean="0"/>
              <a:t>Ursache: Qualität der Leitung.</a:t>
            </a:r>
            <a:br>
              <a:rPr lang="de-DE" dirty="0" smtClean="0"/>
            </a:br>
            <a:r>
              <a:rPr lang="de-DE" dirty="0" smtClean="0"/>
              <a:t>Abhilfe:</a:t>
            </a:r>
          </a:p>
          <a:p>
            <a:pPr lvl="1" eaLnBrk="1" hangingPunct="1">
              <a:buFontTx/>
              <a:buChar char="•"/>
            </a:pPr>
            <a:r>
              <a:rPr lang="de-DE" sz="1800" dirty="0" err="1" smtClean="0"/>
              <a:t>Netikette</a:t>
            </a:r>
            <a:r>
              <a:rPr lang="de-DE" sz="1800" dirty="0" smtClean="0"/>
              <a:t> beachten bei der Nutzung und Anlage von WWW-Seiten.</a:t>
            </a:r>
          </a:p>
          <a:p>
            <a:pPr lvl="1" eaLnBrk="1" hangingPunct="1">
              <a:buFontTx/>
              <a:buChar char="•"/>
            </a:pPr>
            <a:r>
              <a:rPr lang="de-DE" sz="1800" dirty="0" smtClean="0"/>
              <a:t>Offline-Arbeit; vorher benötige Inhalte mit geeigneten Programmen ins Intranet holen.  </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76804" name="Rectangle 4"/>
          <p:cNvSpPr>
            <a:spLocks noChangeArrowheads="1"/>
          </p:cNvSpPr>
          <p:nvPr/>
        </p:nvSpPr>
        <p:spPr bwMode="auto">
          <a:xfrm>
            <a:off x="685800" y="3789363"/>
            <a:ext cx="7772400" cy="2382837"/>
          </a:xfrm>
          <a:prstGeom prst="rect">
            <a:avLst/>
          </a:prstGeom>
          <a:noFill/>
          <a:ln w="9525">
            <a:noFill/>
            <a:miter lim="800000"/>
            <a:headEnd/>
            <a:tailEnd/>
          </a:ln>
        </p:spPr>
        <p:txBody>
          <a:bodyPr/>
          <a:lstStyle/>
          <a:p>
            <a:pPr marL="457200" indent="-457200" algn="l">
              <a:spcBef>
                <a:spcPct val="20000"/>
              </a:spcBef>
            </a:pPr>
            <a:r>
              <a:rPr lang="de-DE" sz="2400" b="1" dirty="0">
                <a:solidFill>
                  <a:srgbClr val="009900"/>
                </a:solidFill>
              </a:rPr>
              <a:t>2.  URL stimmt nicht mehr.</a:t>
            </a:r>
            <a:br>
              <a:rPr lang="de-DE" sz="2400" b="1" dirty="0">
                <a:solidFill>
                  <a:srgbClr val="009900"/>
                </a:solidFill>
              </a:rPr>
            </a:br>
            <a:r>
              <a:rPr lang="de-DE" sz="2400" dirty="0"/>
              <a:t>Ursache: Verlagerung von Seiten beim Anbieter.</a:t>
            </a:r>
            <a:br>
              <a:rPr lang="de-DE" sz="2400" dirty="0"/>
            </a:br>
            <a:r>
              <a:rPr lang="de-DE" sz="2400" dirty="0"/>
              <a:t>Abhilfe:</a:t>
            </a:r>
          </a:p>
          <a:p>
            <a:pPr marL="914400" lvl="1" indent="-457200" algn="l">
              <a:spcBef>
                <a:spcPct val="20000"/>
              </a:spcBef>
              <a:buFontTx/>
              <a:buChar char="•"/>
            </a:pPr>
            <a:r>
              <a:rPr lang="de-DE" sz="1800" dirty="0"/>
              <a:t>Ein mittelfristiger Ausfall fällt bei gründlicher Unterrichtsvorbereitung auf, kurzfristige muss man riskieren.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de-DE" sz="2800" smtClean="0"/>
              <a:t>Praktische Probleme bei der Online-Nutzung</a:t>
            </a:r>
          </a:p>
        </p:txBody>
      </p:sp>
      <p:sp>
        <p:nvSpPr>
          <p:cNvPr id="20484" name="Rectangle 3"/>
          <p:cNvSpPr>
            <a:spLocks noGrp="1" noChangeArrowheads="1"/>
          </p:cNvSpPr>
          <p:nvPr>
            <p:ph idx="1"/>
          </p:nvPr>
        </p:nvSpPr>
        <p:spPr>
          <a:xfrm>
            <a:off x="685800" y="908050"/>
            <a:ext cx="7772400" cy="2160588"/>
          </a:xfrm>
        </p:spPr>
        <p:txBody>
          <a:bodyPr/>
          <a:lstStyle/>
          <a:p>
            <a:pPr eaLnBrk="1" hangingPunct="1">
              <a:buFontTx/>
              <a:buNone/>
            </a:pPr>
            <a:r>
              <a:rPr lang="de-DE" b="1" dirty="0" smtClean="0"/>
              <a:t>3.  „...antwortet nicht...“</a:t>
            </a:r>
            <a:r>
              <a:rPr lang="de-DE" dirty="0" smtClean="0"/>
              <a:t>.</a:t>
            </a:r>
            <a:br>
              <a:rPr lang="de-DE" dirty="0" smtClean="0"/>
            </a:br>
            <a:r>
              <a:rPr lang="de-DE" dirty="0" smtClean="0"/>
              <a:t>Ursache: Wartungsarbeiten o.ä..</a:t>
            </a:r>
            <a:br>
              <a:rPr lang="de-DE" dirty="0" smtClean="0"/>
            </a:br>
            <a:r>
              <a:rPr lang="de-DE" dirty="0" smtClean="0"/>
              <a:t>Abhilfe:</a:t>
            </a:r>
          </a:p>
          <a:p>
            <a:pPr lvl="1" eaLnBrk="1" hangingPunct="1">
              <a:buFontTx/>
              <a:buChar char="•"/>
            </a:pPr>
            <a:r>
              <a:rPr lang="de-DE" sz="1800" dirty="0" smtClean="0"/>
              <a:t>Kurzfristig: keine.</a:t>
            </a:r>
          </a:p>
          <a:p>
            <a:pPr lvl="1" eaLnBrk="1" hangingPunct="1">
              <a:buFontTx/>
              <a:buChar char="•"/>
            </a:pPr>
            <a:r>
              <a:rPr lang="de-DE" sz="1800" dirty="0" smtClean="0"/>
              <a:t>Nachricht an den Betreuer.</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77828" name="Rectangle 4"/>
          <p:cNvSpPr>
            <a:spLocks noChangeArrowheads="1"/>
          </p:cNvSpPr>
          <p:nvPr/>
        </p:nvSpPr>
        <p:spPr bwMode="auto">
          <a:xfrm>
            <a:off x="685800" y="3141663"/>
            <a:ext cx="7772400" cy="2382837"/>
          </a:xfrm>
          <a:prstGeom prst="rect">
            <a:avLst/>
          </a:prstGeom>
          <a:noFill/>
          <a:ln w="9525">
            <a:noFill/>
            <a:miter lim="800000"/>
            <a:headEnd/>
            <a:tailEnd/>
          </a:ln>
        </p:spPr>
        <p:txBody>
          <a:bodyPr/>
          <a:lstStyle/>
          <a:p>
            <a:pPr marL="457200" indent="-457200" algn="l">
              <a:spcBef>
                <a:spcPct val="20000"/>
              </a:spcBef>
            </a:pPr>
            <a:r>
              <a:rPr lang="de-DE" sz="2400" b="1" dirty="0"/>
              <a:t>4.  „Server </a:t>
            </a:r>
            <a:r>
              <a:rPr lang="de-DE" sz="2400" b="1" dirty="0" err="1"/>
              <a:t>has</a:t>
            </a:r>
            <a:r>
              <a:rPr lang="de-DE" sz="2400" b="1" dirty="0"/>
              <a:t> </a:t>
            </a:r>
            <a:r>
              <a:rPr lang="de-DE" sz="2400" b="1" dirty="0" err="1"/>
              <a:t>no</a:t>
            </a:r>
            <a:r>
              <a:rPr lang="de-DE" sz="2400" b="1" dirty="0"/>
              <a:t> DNS </a:t>
            </a:r>
            <a:r>
              <a:rPr lang="de-DE" sz="2400" b="1" dirty="0" err="1"/>
              <a:t>entry</a:t>
            </a:r>
            <a:r>
              <a:rPr lang="de-DE" sz="2400" b="1" dirty="0"/>
              <a:t>“.</a:t>
            </a:r>
            <a:br>
              <a:rPr lang="de-DE" sz="2400" b="1" dirty="0"/>
            </a:br>
            <a:r>
              <a:rPr lang="de-DE" sz="2400" dirty="0"/>
              <a:t>Ursache: Tippfehler bei der Eingabe der URL.</a:t>
            </a:r>
            <a:br>
              <a:rPr lang="de-DE" sz="2400" dirty="0"/>
            </a:br>
            <a:r>
              <a:rPr lang="de-DE" sz="2400" dirty="0"/>
              <a:t>Abhilfe:</a:t>
            </a:r>
          </a:p>
          <a:p>
            <a:pPr marL="914400" lvl="1" indent="-457200" algn="l">
              <a:spcBef>
                <a:spcPct val="20000"/>
              </a:spcBef>
              <a:buFontTx/>
              <a:buChar char="•"/>
            </a:pPr>
            <a:r>
              <a:rPr lang="de-DE" sz="1800" dirty="0"/>
              <a:t>Adress-Syntax überprüfen.</a:t>
            </a:r>
          </a:p>
          <a:p>
            <a:pPr marL="914400" lvl="1" indent="-457200" algn="l">
              <a:spcBef>
                <a:spcPct val="20000"/>
              </a:spcBef>
              <a:buFontTx/>
              <a:buChar char="•"/>
            </a:pPr>
            <a:r>
              <a:rPr lang="de-DE" sz="1800" dirty="0"/>
              <a:t>Neu laden.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1026"/>
          <p:cNvSpPr>
            <a:spLocks noGrp="1" noChangeArrowheads="1"/>
          </p:cNvSpPr>
          <p:nvPr>
            <p:ph type="title"/>
          </p:nvPr>
        </p:nvSpPr>
        <p:spPr/>
        <p:txBody>
          <a:bodyPr/>
          <a:lstStyle/>
          <a:p>
            <a:pPr eaLnBrk="1" hangingPunct="1"/>
            <a:r>
              <a:rPr lang="de-DE" dirty="0" smtClean="0"/>
              <a:t>Datenbanken</a:t>
            </a:r>
          </a:p>
        </p:txBody>
      </p:sp>
      <p:sp>
        <p:nvSpPr>
          <p:cNvPr id="6151"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
        <p:nvSpPr>
          <p:cNvPr id="6153" name="AutoShape 9" descr="9k="/>
          <p:cNvSpPr>
            <a:spLocks noChangeAspect="1" noChangeArrowheads="1"/>
          </p:cNvSpPr>
          <p:nvPr/>
        </p:nvSpPr>
        <p:spPr bwMode="auto">
          <a:xfrm>
            <a:off x="3619500" y="3048000"/>
            <a:ext cx="1905000" cy="762000"/>
          </a:xfrm>
          <a:prstGeom prst="rect">
            <a:avLst/>
          </a:prstGeom>
          <a:noFill/>
        </p:spPr>
        <p:txBody>
          <a:bodyPr/>
          <a:lstStyle/>
          <a:p>
            <a:endParaRPr lang="de-DE"/>
          </a:p>
        </p:txBody>
      </p:sp>
      <p:sp>
        <p:nvSpPr>
          <p:cNvPr id="6155" name="AutoShape 11" descr="9k="/>
          <p:cNvSpPr>
            <a:spLocks noChangeAspect="1" noChangeArrowheads="1"/>
          </p:cNvSpPr>
          <p:nvPr/>
        </p:nvSpPr>
        <p:spPr bwMode="auto">
          <a:xfrm>
            <a:off x="3619500" y="3048000"/>
            <a:ext cx="1905000" cy="762000"/>
          </a:xfrm>
          <a:prstGeom prst="rect">
            <a:avLst/>
          </a:prstGeom>
          <a:noFill/>
        </p:spPr>
        <p:txBody>
          <a:bodyPr/>
          <a:lstStyle/>
          <a:p>
            <a:endParaRPr lang="de-DE"/>
          </a:p>
        </p:txBody>
      </p:sp>
      <p:pic>
        <p:nvPicPr>
          <p:cNvPr id="6159" name="Picture 15" descr="http://www.kcg-stuttgart.de/typo3temp/pics/64cb721276.jpg"/>
          <p:cNvPicPr>
            <a:picLocks noChangeAspect="1" noChangeArrowheads="1"/>
          </p:cNvPicPr>
          <p:nvPr/>
        </p:nvPicPr>
        <p:blipFill>
          <a:blip r:embed="rId3" cstate="print"/>
          <a:srcRect/>
          <a:stretch>
            <a:fillRect/>
          </a:stretch>
        </p:blipFill>
        <p:spPr bwMode="auto">
          <a:xfrm>
            <a:off x="936625" y="1231900"/>
            <a:ext cx="3635375" cy="2732088"/>
          </a:xfrm>
          <a:prstGeom prst="rect">
            <a:avLst/>
          </a:prstGeom>
          <a:noFill/>
        </p:spPr>
      </p:pic>
      <p:pic>
        <p:nvPicPr>
          <p:cNvPr id="6161" name="Picture 17" descr="http://www.oz-online.de/media/newsimage/altdaten/130210050112.jpg"/>
          <p:cNvPicPr>
            <a:picLocks noChangeAspect="1" noChangeArrowheads="1"/>
          </p:cNvPicPr>
          <p:nvPr/>
        </p:nvPicPr>
        <p:blipFill>
          <a:blip r:embed="rId4" cstate="print"/>
          <a:srcRect/>
          <a:stretch>
            <a:fillRect/>
          </a:stretch>
        </p:blipFill>
        <p:spPr bwMode="auto">
          <a:xfrm>
            <a:off x="4572000" y="1246188"/>
            <a:ext cx="4203700" cy="28019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idx="4294967295"/>
          </p:nvPr>
        </p:nvSpPr>
        <p:spPr/>
        <p:txBody>
          <a:bodyPr/>
          <a:lstStyle/>
          <a:p>
            <a:pPr eaLnBrk="1" hangingPunct="1"/>
            <a:r>
              <a:rPr lang="de-DE" dirty="0" smtClean="0"/>
              <a:t>Datenbanken</a:t>
            </a:r>
          </a:p>
        </p:txBody>
      </p:sp>
      <p:sp>
        <p:nvSpPr>
          <p:cNvPr id="40963" name="Rectangle 1027"/>
          <p:cNvSpPr>
            <a:spLocks noGrp="1" noChangeArrowheads="1"/>
          </p:cNvSpPr>
          <p:nvPr>
            <p:ph idx="4294967295"/>
          </p:nvPr>
        </p:nvSpPr>
        <p:spPr>
          <a:xfrm>
            <a:off x="250825" y="935038"/>
            <a:ext cx="8642350" cy="3573462"/>
          </a:xfrm>
        </p:spPr>
        <p:txBody>
          <a:bodyPr/>
          <a:lstStyle/>
          <a:p>
            <a:pPr eaLnBrk="1" hangingPunct="1">
              <a:buFontTx/>
              <a:buNone/>
            </a:pPr>
            <a:r>
              <a:rPr lang="de-DE" sz="2800" b="1" dirty="0" smtClean="0">
                <a:cs typeface="Times New Roman" pitchFamily="18" charset="0"/>
              </a:rPr>
              <a:t>Bioinformatik</a:t>
            </a:r>
          </a:p>
          <a:p>
            <a:pPr lvl="1" eaLnBrk="1" hangingPunct="1">
              <a:buFontTx/>
              <a:buChar char="•"/>
            </a:pPr>
            <a:r>
              <a:rPr lang="de-DE" sz="2400" dirty="0" smtClean="0">
                <a:solidFill>
                  <a:schemeClr val="tx1"/>
                </a:solidFill>
                <a:cs typeface="Times New Roman" pitchFamily="18" charset="0"/>
              </a:rPr>
              <a:t>Ziel:</a:t>
            </a:r>
            <a:br>
              <a:rPr lang="de-DE" sz="2400" dirty="0" smtClean="0">
                <a:solidFill>
                  <a:schemeClr val="tx1"/>
                </a:solidFill>
                <a:cs typeface="Times New Roman" pitchFamily="18" charset="0"/>
              </a:rPr>
            </a:br>
            <a:r>
              <a:rPr lang="de-DE" sz="2400" dirty="0" smtClean="0">
                <a:solidFill>
                  <a:schemeClr val="tx1"/>
                </a:solidFill>
                <a:cs typeface="Times New Roman" pitchFamily="18" charset="0"/>
              </a:rPr>
              <a:t>Entwicklung und Einsatz von „computerbasierte[n] Algorithmen und mathematische[n] Methoden zur Verarbeitung und Analyse (…) biologischer Daten“ </a:t>
            </a:r>
            <a:r>
              <a:rPr lang="de-DE" sz="1400" b="1" dirty="0" smtClean="0">
                <a:solidFill>
                  <a:schemeClr val="tx1"/>
                </a:solidFill>
                <a:cs typeface="Times New Roman" pitchFamily="18" charset="0"/>
              </a:rPr>
              <a:t>(</a:t>
            </a:r>
            <a:r>
              <a:rPr lang="de-DE" sz="1400" b="1" dirty="0" err="1" smtClean="0">
                <a:solidFill>
                  <a:schemeClr val="tx1"/>
                </a:solidFill>
                <a:cs typeface="Times New Roman" pitchFamily="18" charset="0"/>
              </a:rPr>
              <a:t>Chalwatzis</a:t>
            </a:r>
            <a:r>
              <a:rPr lang="de-DE" sz="1400" b="1" dirty="0" smtClean="0">
                <a:solidFill>
                  <a:schemeClr val="tx1"/>
                </a:solidFill>
                <a:cs typeface="Times New Roman" pitchFamily="18" charset="0"/>
              </a:rPr>
              <a:t>, 2013, S. 10)</a:t>
            </a:r>
          </a:p>
          <a:p>
            <a:pPr lvl="1" eaLnBrk="1" hangingPunct="1">
              <a:buFontTx/>
              <a:buChar char="•"/>
            </a:pPr>
            <a:endParaRPr lang="de-DE" dirty="0" smtClean="0">
              <a:solidFill>
                <a:schemeClr val="tx1"/>
              </a:solidFill>
            </a:endParaRPr>
          </a:p>
        </p:txBody>
      </p:sp>
      <p:sp>
        <p:nvSpPr>
          <p:cNvPr id="52228"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026"/>
          <p:cNvSpPr>
            <a:spLocks noGrp="1" noChangeArrowheads="1"/>
          </p:cNvSpPr>
          <p:nvPr>
            <p:ph type="title" idx="4294967295"/>
          </p:nvPr>
        </p:nvSpPr>
        <p:spPr/>
        <p:txBody>
          <a:bodyPr/>
          <a:lstStyle/>
          <a:p>
            <a:pPr eaLnBrk="1" hangingPunct="1"/>
            <a:r>
              <a:rPr lang="de-DE" dirty="0" smtClean="0"/>
              <a:t>Datenbanken</a:t>
            </a:r>
          </a:p>
        </p:txBody>
      </p:sp>
      <p:sp>
        <p:nvSpPr>
          <p:cNvPr id="105476"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pic>
        <p:nvPicPr>
          <p:cNvPr id="105478" name="Picture 6"/>
          <p:cNvPicPr>
            <a:picLocks noChangeAspect="1" noChangeArrowheads="1"/>
          </p:cNvPicPr>
          <p:nvPr/>
        </p:nvPicPr>
        <p:blipFill>
          <a:blip r:embed="rId3" cstate="print"/>
          <a:srcRect t="16884" r="25830" b="51302"/>
          <a:stretch>
            <a:fillRect/>
          </a:stretch>
        </p:blipFill>
        <p:spPr bwMode="auto">
          <a:xfrm>
            <a:off x="954088" y="2794000"/>
            <a:ext cx="7234237" cy="2327275"/>
          </a:xfrm>
          <a:prstGeom prst="rect">
            <a:avLst/>
          </a:prstGeom>
          <a:noFill/>
          <a:ln w="9525" algn="ctr">
            <a:noFill/>
            <a:miter lim="800000"/>
            <a:headEnd/>
            <a:tailEnd/>
          </a:ln>
          <a:effectLst/>
        </p:spPr>
      </p:pic>
      <p:pic>
        <p:nvPicPr>
          <p:cNvPr id="105480" name="Picture 8"/>
          <p:cNvPicPr>
            <a:picLocks noChangeAspect="1" noChangeArrowheads="1"/>
          </p:cNvPicPr>
          <p:nvPr/>
        </p:nvPicPr>
        <p:blipFill>
          <a:blip r:embed="rId4" cstate="print"/>
          <a:srcRect t="16884" r="18750" b="31099"/>
          <a:stretch>
            <a:fillRect/>
          </a:stretch>
        </p:blipFill>
        <p:spPr bwMode="auto">
          <a:xfrm>
            <a:off x="968375" y="2273300"/>
            <a:ext cx="7924800" cy="3805238"/>
          </a:xfrm>
          <a:prstGeom prst="rect">
            <a:avLst/>
          </a:prstGeom>
          <a:noFill/>
          <a:ln w="9525" algn="ctr">
            <a:noFill/>
            <a:miter lim="800000"/>
            <a:headEnd/>
            <a:tailEnd/>
          </a:ln>
          <a:effectLst/>
        </p:spPr>
      </p:pic>
      <p:pic>
        <p:nvPicPr>
          <p:cNvPr id="105481" name="Picture 9"/>
          <p:cNvPicPr>
            <a:picLocks noChangeAspect="1" noChangeArrowheads="1"/>
          </p:cNvPicPr>
          <p:nvPr/>
        </p:nvPicPr>
        <p:blipFill>
          <a:blip r:embed="rId5" cstate="print"/>
          <a:srcRect l="6250" t="17166" r="21875" b="35091"/>
          <a:stretch>
            <a:fillRect/>
          </a:stretch>
        </p:blipFill>
        <p:spPr bwMode="auto">
          <a:xfrm>
            <a:off x="1336675" y="1885950"/>
            <a:ext cx="7010400" cy="3492500"/>
          </a:xfrm>
          <a:prstGeom prst="rect">
            <a:avLst/>
          </a:prstGeom>
          <a:noFill/>
          <a:ln w="9525" algn="ctr">
            <a:noFill/>
            <a:miter lim="800000"/>
            <a:headEnd/>
            <a:tailEnd/>
          </a:ln>
          <a:effectLst/>
        </p:spPr>
      </p:pic>
      <p:sp>
        <p:nvSpPr>
          <p:cNvPr id="40963" name="Rectangle 1027"/>
          <p:cNvSpPr>
            <a:spLocks noGrp="1" noChangeArrowheads="1"/>
          </p:cNvSpPr>
          <p:nvPr>
            <p:ph idx="4294967295"/>
          </p:nvPr>
        </p:nvSpPr>
        <p:spPr>
          <a:xfrm>
            <a:off x="250825" y="935038"/>
            <a:ext cx="8642350" cy="3171825"/>
          </a:xfrm>
        </p:spPr>
        <p:txBody>
          <a:bodyPr/>
          <a:lstStyle/>
          <a:p>
            <a:pPr eaLnBrk="1" hangingPunct="1">
              <a:buFontTx/>
              <a:buNone/>
            </a:pPr>
            <a:r>
              <a:rPr lang="de-DE" sz="2800" b="1" dirty="0" smtClean="0">
                <a:cs typeface="Times New Roman" pitchFamily="18" charset="0"/>
              </a:rPr>
              <a:t>Arten:</a:t>
            </a:r>
          </a:p>
          <a:p>
            <a:pPr lvl="1" eaLnBrk="1" hangingPunct="1">
              <a:buFontTx/>
              <a:buChar char="•"/>
            </a:pPr>
            <a:r>
              <a:rPr lang="de-DE" sz="2400" dirty="0" smtClean="0">
                <a:solidFill>
                  <a:schemeClr val="tx1"/>
                </a:solidFill>
                <a:cs typeface="Times New Roman" pitchFamily="18" charset="0"/>
              </a:rPr>
              <a:t>Protein-Datenbanken</a:t>
            </a:r>
          </a:p>
          <a:p>
            <a:pPr lvl="1" eaLnBrk="1" hangingPunct="1">
              <a:buFontTx/>
              <a:buChar char="•"/>
            </a:pPr>
            <a:r>
              <a:rPr lang="de-DE" sz="2400" dirty="0" smtClean="0">
                <a:solidFill>
                  <a:schemeClr val="tx1"/>
                </a:solidFill>
                <a:cs typeface="Times New Roman" pitchFamily="18" charset="0"/>
              </a:rPr>
              <a:t>Gen-Datenbanken</a:t>
            </a:r>
          </a:p>
          <a:p>
            <a:pPr lvl="1" eaLnBrk="1" hangingPunct="1">
              <a:buFontTx/>
              <a:buChar char="•"/>
            </a:pPr>
            <a:r>
              <a:rPr lang="de-DE" sz="2400" dirty="0" smtClean="0">
                <a:solidFill>
                  <a:schemeClr val="tx1"/>
                </a:solidFill>
                <a:cs typeface="Times New Roman" pitchFamily="18" charset="0"/>
              </a:rPr>
              <a:t>RNA-Datenbanken</a:t>
            </a:r>
          </a:p>
          <a:p>
            <a:pPr lvl="1" eaLnBrk="1" hangingPunct="1">
              <a:buFontTx/>
              <a:buNone/>
            </a:pPr>
            <a:endParaRPr lang="de-DE" sz="1400" b="1" dirty="0" smtClean="0">
              <a:solidFill>
                <a:schemeClr val="tx1"/>
              </a:solidFill>
              <a:cs typeface="Times New Roman" pitchFamily="18" charset="0"/>
            </a:endParaRPr>
          </a:p>
          <a:p>
            <a:pPr lvl="1" eaLnBrk="1" hangingPunct="1">
              <a:buFontTx/>
              <a:buChar char="•"/>
            </a:pPr>
            <a:endParaRPr lang="de-DE"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548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54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548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050"/>
          <p:cNvSpPr>
            <a:spLocks noGrp="1" noChangeArrowheads="1"/>
          </p:cNvSpPr>
          <p:nvPr>
            <p:ph type="title"/>
          </p:nvPr>
        </p:nvSpPr>
        <p:spPr/>
        <p:txBody>
          <a:bodyPr/>
          <a:lstStyle/>
          <a:p>
            <a:pPr eaLnBrk="1" hangingPunct="1"/>
            <a:r>
              <a:rPr lang="de-DE" dirty="0" smtClean="0"/>
              <a:t>Internet: .de-Domains </a:t>
            </a:r>
            <a:r>
              <a:rPr lang="de-DE" sz="1200" b="0" dirty="0" smtClean="0"/>
              <a:t>(Stand 06/2013)</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7172" name="Text Box 2054"/>
          <p:cNvSpPr txBox="1">
            <a:spLocks noChangeArrowheads="1"/>
          </p:cNvSpPr>
          <p:nvPr/>
        </p:nvSpPr>
        <p:spPr bwMode="auto">
          <a:xfrm>
            <a:off x="685800" y="5938838"/>
            <a:ext cx="7772400" cy="274637"/>
          </a:xfrm>
          <a:prstGeom prst="rect">
            <a:avLst/>
          </a:prstGeom>
          <a:noFill/>
          <a:ln w="28575">
            <a:noFill/>
            <a:miter lim="800000"/>
            <a:headEnd/>
            <a:tailEnd/>
          </a:ln>
        </p:spPr>
        <p:txBody>
          <a:bodyPr>
            <a:spAutoFit/>
          </a:bodyPr>
          <a:lstStyle/>
          <a:p>
            <a:pPr>
              <a:spcBef>
                <a:spcPct val="50000"/>
              </a:spcBef>
            </a:pPr>
            <a:r>
              <a:rPr lang="de-DE" sz="1200" dirty="0"/>
              <a:t>Quelle: </a:t>
            </a:r>
            <a:r>
              <a:rPr lang="de-DE" dirty="0" smtClean="0"/>
              <a:t>http://www.denic.de/de/hintergrund/statistiken.html, </a:t>
            </a:r>
            <a:r>
              <a:rPr lang="de-DE" sz="1200" dirty="0" smtClean="0"/>
              <a:t>13.06.2013</a:t>
            </a:r>
            <a:endParaRPr lang="de-DE" sz="1200" dirty="0"/>
          </a:p>
        </p:txBody>
      </p:sp>
      <p:pic>
        <p:nvPicPr>
          <p:cNvPr id="44034" name="Picture 2" descr="http://www.denic.de/fileadmin/public/stats/de-dom-linear.PNG"/>
          <p:cNvPicPr>
            <a:picLocks noChangeAspect="1" noChangeArrowheads="1"/>
          </p:cNvPicPr>
          <p:nvPr/>
        </p:nvPicPr>
        <p:blipFill>
          <a:blip r:embed="rId2" cstate="print"/>
          <a:srcRect/>
          <a:stretch>
            <a:fillRect/>
          </a:stretch>
        </p:blipFill>
        <p:spPr bwMode="auto">
          <a:xfrm>
            <a:off x="551663" y="674073"/>
            <a:ext cx="8054870" cy="522166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1026"/>
          <p:cNvSpPr>
            <a:spLocks noGrp="1" noChangeArrowheads="1"/>
          </p:cNvSpPr>
          <p:nvPr>
            <p:ph type="title" idx="4294967295"/>
          </p:nvPr>
        </p:nvSpPr>
        <p:spPr/>
        <p:txBody>
          <a:bodyPr/>
          <a:lstStyle/>
          <a:p>
            <a:pPr eaLnBrk="1" hangingPunct="1"/>
            <a:r>
              <a:rPr lang="de-DE" dirty="0" smtClean="0"/>
              <a:t>Datenbanken</a:t>
            </a:r>
          </a:p>
        </p:txBody>
      </p:sp>
      <p:sp>
        <p:nvSpPr>
          <p:cNvPr id="113667"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pic>
        <p:nvPicPr>
          <p:cNvPr id="113671" name="Picture 7"/>
          <p:cNvPicPr>
            <a:picLocks noChangeAspect="1" noChangeArrowheads="1"/>
          </p:cNvPicPr>
          <p:nvPr/>
        </p:nvPicPr>
        <p:blipFill>
          <a:blip r:embed="rId3" cstate="print"/>
          <a:srcRect l="12500" t="22005" r="13005" b="20943"/>
          <a:stretch>
            <a:fillRect/>
          </a:stretch>
        </p:blipFill>
        <p:spPr bwMode="auto">
          <a:xfrm>
            <a:off x="1228725" y="2451100"/>
            <a:ext cx="6738547" cy="3870579"/>
          </a:xfrm>
          <a:prstGeom prst="rect">
            <a:avLst/>
          </a:prstGeom>
          <a:noFill/>
          <a:ln w="9525" algn="ctr">
            <a:noFill/>
            <a:miter lim="800000"/>
            <a:headEnd/>
            <a:tailEnd/>
          </a:ln>
          <a:effectLst/>
        </p:spPr>
      </p:pic>
      <p:sp>
        <p:nvSpPr>
          <p:cNvPr id="40963" name="Rectangle 1027"/>
          <p:cNvSpPr>
            <a:spLocks noGrp="1" noChangeArrowheads="1"/>
          </p:cNvSpPr>
          <p:nvPr>
            <p:ph idx="4294967295"/>
          </p:nvPr>
        </p:nvSpPr>
        <p:spPr>
          <a:xfrm>
            <a:off x="250825" y="935038"/>
            <a:ext cx="8642350" cy="3573462"/>
          </a:xfrm>
        </p:spPr>
        <p:txBody>
          <a:bodyPr/>
          <a:lstStyle/>
          <a:p>
            <a:pPr eaLnBrk="1" hangingPunct="1">
              <a:buFontTx/>
              <a:buNone/>
            </a:pPr>
            <a:r>
              <a:rPr lang="de-DE" sz="2800" b="1" dirty="0" smtClean="0">
                <a:cs typeface="Times New Roman" pitchFamily="18" charset="0"/>
              </a:rPr>
              <a:t>Arten:</a:t>
            </a:r>
          </a:p>
          <a:p>
            <a:pPr lvl="1" eaLnBrk="1" hangingPunct="1">
              <a:buFontTx/>
              <a:buChar char="•"/>
            </a:pPr>
            <a:r>
              <a:rPr lang="de-DE" sz="2400" dirty="0" smtClean="0">
                <a:solidFill>
                  <a:schemeClr val="tx1"/>
                </a:solidFill>
                <a:cs typeface="Times New Roman" pitchFamily="18" charset="0"/>
              </a:rPr>
              <a:t>Organismen-Datenbanken</a:t>
            </a:r>
          </a:p>
          <a:p>
            <a:pPr lvl="1" eaLnBrk="1" hangingPunct="1">
              <a:buFontTx/>
              <a:buChar char="•"/>
            </a:pPr>
            <a:r>
              <a:rPr lang="de-DE" sz="2400" dirty="0" smtClean="0">
                <a:solidFill>
                  <a:schemeClr val="tx1"/>
                </a:solidFill>
                <a:cs typeface="Times New Roman" pitchFamily="18" charset="0"/>
              </a:rPr>
              <a:t>Chemikalien-Datenbanken</a:t>
            </a:r>
            <a:endParaRPr lang="de-DE" sz="1400" b="1" dirty="0" smtClean="0">
              <a:solidFill>
                <a:schemeClr val="tx1"/>
              </a:solidFill>
              <a:cs typeface="Times New Roman" pitchFamily="18" charset="0"/>
            </a:endParaRPr>
          </a:p>
          <a:p>
            <a:pPr lvl="1" eaLnBrk="1" hangingPunct="1">
              <a:buFontTx/>
              <a:buChar char="•"/>
            </a:pPr>
            <a:endParaRPr lang="de-DE" dirty="0" smtClean="0">
              <a:solidFill>
                <a:schemeClr val="tx1"/>
              </a:solidFill>
            </a:endParaRPr>
          </a:p>
        </p:txBody>
      </p:sp>
      <p:pic>
        <p:nvPicPr>
          <p:cNvPr id="113673" name="Picture 9"/>
          <p:cNvPicPr>
            <a:picLocks noChangeAspect="1" noChangeArrowheads="1"/>
          </p:cNvPicPr>
          <p:nvPr/>
        </p:nvPicPr>
        <p:blipFill>
          <a:blip r:embed="rId4" cstate="print"/>
          <a:srcRect l="19743" t="16884" r="17937" b="24110"/>
          <a:stretch>
            <a:fillRect/>
          </a:stretch>
        </p:blipFill>
        <p:spPr bwMode="auto">
          <a:xfrm>
            <a:off x="1246188" y="1992313"/>
            <a:ext cx="6078537" cy="43164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367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26"/>
          <p:cNvSpPr>
            <a:spLocks noGrp="1" noChangeArrowheads="1"/>
          </p:cNvSpPr>
          <p:nvPr>
            <p:ph type="title" idx="4294967295"/>
          </p:nvPr>
        </p:nvSpPr>
        <p:spPr/>
        <p:txBody>
          <a:bodyPr/>
          <a:lstStyle/>
          <a:p>
            <a:pPr eaLnBrk="1" hangingPunct="1"/>
            <a:r>
              <a:rPr lang="de-DE" dirty="0" smtClean="0"/>
              <a:t>Datenbanken</a:t>
            </a:r>
          </a:p>
        </p:txBody>
      </p:sp>
      <p:sp>
        <p:nvSpPr>
          <p:cNvPr id="40963" name="Rectangle 1027"/>
          <p:cNvSpPr>
            <a:spLocks noGrp="1" noChangeArrowheads="1"/>
          </p:cNvSpPr>
          <p:nvPr>
            <p:ph idx="4294967295"/>
          </p:nvPr>
        </p:nvSpPr>
        <p:spPr>
          <a:xfrm>
            <a:off x="250825" y="935038"/>
            <a:ext cx="8642350" cy="3573462"/>
          </a:xfrm>
        </p:spPr>
        <p:txBody>
          <a:bodyPr/>
          <a:lstStyle/>
          <a:p>
            <a:pPr eaLnBrk="1" hangingPunct="1">
              <a:buFontTx/>
              <a:buNone/>
            </a:pPr>
            <a:r>
              <a:rPr lang="de-DE" sz="2800" b="1" dirty="0" smtClean="0">
                <a:cs typeface="Times New Roman" pitchFamily="18" charset="0"/>
              </a:rPr>
              <a:t>Bedeutung der Bioinformatik</a:t>
            </a:r>
          </a:p>
          <a:p>
            <a:pPr lvl="1" eaLnBrk="1" hangingPunct="1">
              <a:buFontTx/>
              <a:buNone/>
            </a:pPr>
            <a:r>
              <a:rPr lang="de-DE" dirty="0" smtClean="0">
                <a:solidFill>
                  <a:schemeClr val="tx1"/>
                </a:solidFill>
              </a:rPr>
              <a:t>     Grundlage für die Analyse biologischer, biochemischer oder chemischer Datenbanken zum Vergleich solcher Daten</a:t>
            </a:r>
            <a:endParaRPr lang="de-DE" dirty="0" smtClean="0">
              <a:solidFill>
                <a:schemeClr val="tx1"/>
              </a:solidFill>
              <a:cs typeface="Times New Roman" pitchFamily="18" charset="0"/>
            </a:endParaRPr>
          </a:p>
        </p:txBody>
      </p:sp>
      <p:sp>
        <p:nvSpPr>
          <p:cNvPr id="107524"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1026"/>
          <p:cNvSpPr>
            <a:spLocks noGrp="1" noChangeArrowheads="1"/>
          </p:cNvSpPr>
          <p:nvPr>
            <p:ph type="title" idx="4294967295"/>
          </p:nvPr>
        </p:nvSpPr>
        <p:spPr/>
        <p:txBody>
          <a:bodyPr/>
          <a:lstStyle/>
          <a:p>
            <a:pPr eaLnBrk="1" hangingPunct="1"/>
            <a:r>
              <a:rPr lang="de-DE" dirty="0" smtClean="0"/>
              <a:t>Datenbanken</a:t>
            </a:r>
          </a:p>
        </p:txBody>
      </p:sp>
      <p:sp>
        <p:nvSpPr>
          <p:cNvPr id="40963" name="Rectangle 1027"/>
          <p:cNvSpPr>
            <a:spLocks noGrp="1" noChangeArrowheads="1"/>
          </p:cNvSpPr>
          <p:nvPr>
            <p:ph idx="4294967295"/>
          </p:nvPr>
        </p:nvSpPr>
        <p:spPr>
          <a:xfrm>
            <a:off x="250825" y="935038"/>
            <a:ext cx="8642350" cy="4302125"/>
          </a:xfrm>
        </p:spPr>
        <p:txBody>
          <a:bodyPr/>
          <a:lstStyle/>
          <a:p>
            <a:pPr eaLnBrk="1" hangingPunct="1">
              <a:buFontTx/>
              <a:buNone/>
            </a:pPr>
            <a:r>
              <a:rPr lang="de-DE" sz="2800" b="1" dirty="0" smtClean="0">
                <a:cs typeface="Times New Roman" pitchFamily="18" charset="0"/>
              </a:rPr>
              <a:t>Didaktische Bedeutung</a:t>
            </a:r>
          </a:p>
          <a:p>
            <a:pPr lvl="1" eaLnBrk="1" hangingPunct="1">
              <a:buFontTx/>
              <a:buChar char="•"/>
            </a:pPr>
            <a:r>
              <a:rPr lang="de-DE" sz="2400" dirty="0" smtClean="0">
                <a:solidFill>
                  <a:schemeClr val="tx1"/>
                </a:solidFill>
                <a:cs typeface="Times New Roman" pitchFamily="18" charset="0"/>
              </a:rPr>
              <a:t>Kompetenzbereich Fachwissen:</a:t>
            </a:r>
            <a:br>
              <a:rPr lang="de-DE" sz="2400" dirty="0" smtClean="0">
                <a:solidFill>
                  <a:schemeClr val="tx1"/>
                </a:solidFill>
                <a:cs typeface="Times New Roman" pitchFamily="18" charset="0"/>
              </a:rPr>
            </a:br>
            <a:r>
              <a:rPr lang="de-DE" sz="2000" dirty="0" smtClean="0">
                <a:solidFill>
                  <a:schemeClr val="tx1"/>
                </a:solidFill>
                <a:cs typeface="Times New Roman" pitchFamily="18" charset="0"/>
              </a:rPr>
              <a:t>Bedeutung von Bio-Daten in der </a:t>
            </a:r>
            <a:r>
              <a:rPr lang="de-DE" sz="2000" dirty="0" err="1" smtClean="0">
                <a:solidFill>
                  <a:schemeClr val="tx1"/>
                </a:solidFill>
                <a:cs typeface="Times New Roman" pitchFamily="18" charset="0"/>
              </a:rPr>
              <a:t>Omics</a:t>
            </a:r>
            <a:r>
              <a:rPr lang="de-DE" sz="2000" dirty="0" smtClean="0">
                <a:solidFill>
                  <a:schemeClr val="tx1"/>
                </a:solidFill>
                <a:cs typeface="Times New Roman" pitchFamily="18" charset="0"/>
              </a:rPr>
              <a:t>-Ära der Biologie</a:t>
            </a:r>
          </a:p>
          <a:p>
            <a:pPr lvl="1" eaLnBrk="1" hangingPunct="1">
              <a:buFontTx/>
              <a:buChar char="•"/>
            </a:pPr>
            <a:r>
              <a:rPr lang="de-DE" sz="2400" dirty="0" smtClean="0">
                <a:solidFill>
                  <a:schemeClr val="tx1"/>
                </a:solidFill>
                <a:cs typeface="Times New Roman" pitchFamily="18" charset="0"/>
              </a:rPr>
              <a:t>Kompetenzbereich Erkenntnisgewinnung:</a:t>
            </a:r>
            <a:r>
              <a:rPr lang="de-DE" sz="1400" b="1" dirty="0" smtClean="0">
                <a:solidFill>
                  <a:schemeClr val="tx1"/>
                </a:solidFill>
                <a:cs typeface="Times New Roman" pitchFamily="18" charset="0"/>
              </a:rPr>
              <a:t> </a:t>
            </a:r>
            <a:r>
              <a:rPr lang="de-DE" sz="2400" b="1" dirty="0" smtClean="0">
                <a:solidFill>
                  <a:schemeClr val="tx1"/>
                </a:solidFill>
                <a:cs typeface="Times New Roman" pitchFamily="18" charset="0"/>
              </a:rPr>
              <a:t> </a:t>
            </a:r>
            <a:endParaRPr lang="de-DE" sz="1400" b="1" dirty="0" smtClean="0">
              <a:solidFill>
                <a:schemeClr val="tx1"/>
              </a:solidFill>
              <a:cs typeface="Times New Roman" pitchFamily="18" charset="0"/>
            </a:endParaRPr>
          </a:p>
          <a:p>
            <a:pPr marL="1143000" lvl="2" indent="-228600" eaLnBrk="1" hangingPunct="1"/>
            <a:r>
              <a:rPr lang="de-DE" sz="2000" dirty="0" smtClean="0">
                <a:solidFill>
                  <a:schemeClr val="tx1"/>
                </a:solidFill>
                <a:cs typeface="Times New Roman" pitchFamily="18" charset="0"/>
              </a:rPr>
              <a:t>Zugang zu Datenbanken:</a:t>
            </a:r>
            <a:br>
              <a:rPr lang="de-DE" sz="2000" dirty="0" smtClean="0">
                <a:solidFill>
                  <a:schemeClr val="tx1"/>
                </a:solidFill>
                <a:cs typeface="Times New Roman" pitchFamily="18" charset="0"/>
              </a:rPr>
            </a:br>
            <a:r>
              <a:rPr lang="de-DE" sz="2000" dirty="0" smtClean="0">
                <a:solidFill>
                  <a:schemeClr val="tx1"/>
                </a:solidFill>
              </a:rPr>
              <a:t>Abbau von „Scheu“ vor Datenmengen </a:t>
            </a:r>
            <a:endParaRPr lang="de-DE" sz="2000" dirty="0" smtClean="0">
              <a:solidFill>
                <a:schemeClr val="tx1"/>
              </a:solidFill>
              <a:cs typeface="Times New Roman" pitchFamily="18" charset="0"/>
            </a:endParaRPr>
          </a:p>
          <a:p>
            <a:pPr marL="1143000" lvl="2" indent="-228600" eaLnBrk="1" hangingPunct="1"/>
            <a:r>
              <a:rPr lang="de-DE" sz="2000" dirty="0" smtClean="0">
                <a:solidFill>
                  <a:schemeClr val="tx1"/>
                </a:solidFill>
                <a:cs typeface="Times New Roman" pitchFamily="18" charset="0"/>
              </a:rPr>
              <a:t>Arbeit mit Originaldaten aus der Forschung:</a:t>
            </a:r>
            <a:br>
              <a:rPr lang="de-DE" sz="2000" dirty="0" smtClean="0">
                <a:solidFill>
                  <a:schemeClr val="tx1"/>
                </a:solidFill>
                <a:cs typeface="Times New Roman" pitchFamily="18" charset="0"/>
              </a:rPr>
            </a:br>
            <a:r>
              <a:rPr lang="de-DE" sz="2000" dirty="0" smtClean="0">
                <a:solidFill>
                  <a:schemeClr val="tx1"/>
                </a:solidFill>
                <a:cs typeface="Times New Roman" pitchFamily="18" charset="0"/>
              </a:rPr>
              <a:t>Förderung der Motivation</a:t>
            </a:r>
          </a:p>
          <a:p>
            <a:pPr marL="1143000" lvl="2" indent="-228600" eaLnBrk="1" hangingPunct="1"/>
            <a:r>
              <a:rPr lang="de-DE" sz="2000" dirty="0" smtClean="0">
                <a:solidFill>
                  <a:schemeClr val="tx1"/>
                </a:solidFill>
                <a:cs typeface="Times New Roman" pitchFamily="18" charset="0"/>
              </a:rPr>
              <a:t>Vergleich von Sequenzen:</a:t>
            </a:r>
            <a:br>
              <a:rPr lang="de-DE" sz="2000" dirty="0" smtClean="0">
                <a:solidFill>
                  <a:schemeClr val="tx1"/>
                </a:solidFill>
                <a:cs typeface="Times New Roman" pitchFamily="18" charset="0"/>
              </a:rPr>
            </a:br>
            <a:r>
              <a:rPr lang="de-DE" sz="2000" dirty="0" smtClean="0">
                <a:solidFill>
                  <a:schemeClr val="tx1"/>
                </a:solidFill>
                <a:cs typeface="Times New Roman" pitchFamily="18" charset="0"/>
              </a:rPr>
              <a:t>z.B.  Zuordnung eines Proteins zu einer Proteinfamilie</a:t>
            </a:r>
          </a:p>
        </p:txBody>
      </p:sp>
      <p:sp>
        <p:nvSpPr>
          <p:cNvPr id="70660"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1026"/>
          <p:cNvSpPr>
            <a:spLocks noGrp="1" noChangeArrowheads="1"/>
          </p:cNvSpPr>
          <p:nvPr>
            <p:ph type="title" idx="4294967295"/>
          </p:nvPr>
        </p:nvSpPr>
        <p:spPr/>
        <p:txBody>
          <a:bodyPr/>
          <a:lstStyle/>
          <a:p>
            <a:pPr eaLnBrk="1" hangingPunct="1"/>
            <a:r>
              <a:rPr lang="de-DE" smtClean="0"/>
              <a:t>Multimediakompetenz B/C</a:t>
            </a:r>
          </a:p>
        </p:txBody>
      </p:sp>
      <p:sp>
        <p:nvSpPr>
          <p:cNvPr id="40963" name="Rectangle 1027"/>
          <p:cNvSpPr>
            <a:spLocks noGrp="1" noChangeArrowheads="1"/>
          </p:cNvSpPr>
          <p:nvPr>
            <p:ph idx="4294967295"/>
          </p:nvPr>
        </p:nvSpPr>
        <p:spPr>
          <a:xfrm>
            <a:off x="250825" y="935038"/>
            <a:ext cx="8642350" cy="4302125"/>
          </a:xfrm>
        </p:spPr>
        <p:txBody>
          <a:bodyPr/>
          <a:lstStyle/>
          <a:p>
            <a:pPr eaLnBrk="1" hangingPunct="1">
              <a:buFontTx/>
              <a:buNone/>
            </a:pPr>
            <a:r>
              <a:rPr lang="de-DE" sz="2800" b="1" dirty="0" smtClean="0">
                <a:cs typeface="Times New Roman" pitchFamily="18" charset="0"/>
              </a:rPr>
              <a:t>Didaktische Bedeutung</a:t>
            </a:r>
          </a:p>
          <a:p>
            <a:pPr lvl="1" eaLnBrk="1" hangingPunct="1">
              <a:buFontTx/>
              <a:buChar char="•"/>
            </a:pPr>
            <a:r>
              <a:rPr lang="de-DE" sz="2400" dirty="0" smtClean="0">
                <a:solidFill>
                  <a:schemeClr val="tx1"/>
                </a:solidFill>
                <a:cs typeface="Times New Roman" pitchFamily="18" charset="0"/>
              </a:rPr>
              <a:t>Kompetenzbereich Kommunikation:</a:t>
            </a:r>
            <a:br>
              <a:rPr lang="de-DE" sz="2400" dirty="0" smtClean="0">
                <a:solidFill>
                  <a:schemeClr val="tx1"/>
                </a:solidFill>
                <a:cs typeface="Times New Roman" pitchFamily="18" charset="0"/>
              </a:rPr>
            </a:br>
            <a:r>
              <a:rPr lang="de-DE" sz="2000" dirty="0" smtClean="0">
                <a:solidFill>
                  <a:schemeClr val="tx1"/>
                </a:solidFill>
                <a:cs typeface="Times New Roman" pitchFamily="18" charset="0"/>
              </a:rPr>
              <a:t>Visualisierung von Recherche-Ergebnissen</a:t>
            </a:r>
          </a:p>
          <a:p>
            <a:pPr lvl="1" eaLnBrk="1" hangingPunct="1">
              <a:buFontTx/>
              <a:buChar char="•"/>
            </a:pPr>
            <a:r>
              <a:rPr lang="de-DE" sz="2400" dirty="0" smtClean="0">
                <a:solidFill>
                  <a:schemeClr val="tx1"/>
                </a:solidFill>
                <a:cs typeface="Times New Roman" pitchFamily="18" charset="0"/>
              </a:rPr>
              <a:t>Kompetenzbereich Bewertung:</a:t>
            </a:r>
            <a:br>
              <a:rPr lang="de-DE" sz="2400" dirty="0" smtClean="0">
                <a:solidFill>
                  <a:schemeClr val="tx1"/>
                </a:solidFill>
                <a:cs typeface="Times New Roman" pitchFamily="18" charset="0"/>
              </a:rPr>
            </a:br>
            <a:r>
              <a:rPr lang="de-DE" sz="2000" dirty="0" smtClean="0">
                <a:solidFill>
                  <a:schemeClr val="tx1"/>
                </a:solidFill>
                <a:cs typeface="Times New Roman" pitchFamily="18" charset="0"/>
              </a:rPr>
              <a:t>Bewusstsein für die Bedeutung von „open </a:t>
            </a:r>
            <a:r>
              <a:rPr lang="de-DE" sz="2000" dirty="0" err="1" smtClean="0">
                <a:solidFill>
                  <a:schemeClr val="tx1"/>
                </a:solidFill>
                <a:cs typeface="Times New Roman" pitchFamily="18" charset="0"/>
              </a:rPr>
              <a:t>access</a:t>
            </a:r>
            <a:r>
              <a:rPr lang="de-DE" sz="2000" dirty="0" smtClean="0">
                <a:solidFill>
                  <a:schemeClr val="tx1"/>
                </a:solidFill>
                <a:cs typeface="Times New Roman" pitchFamily="18" charset="0"/>
              </a:rPr>
              <a:t>“ im Internet zu den Daten in der Forschung  </a:t>
            </a:r>
            <a:r>
              <a:rPr lang="de-DE" sz="1400" b="1" dirty="0" smtClean="0">
                <a:solidFill>
                  <a:schemeClr val="tx1"/>
                </a:solidFill>
                <a:cs typeface="Times New Roman" pitchFamily="18" charset="0"/>
              </a:rPr>
              <a:t>(vgl.  Bickel, 2005)</a:t>
            </a:r>
          </a:p>
          <a:p>
            <a:pPr marL="1143000" lvl="2" indent="-228600" eaLnBrk="1" hangingPunct="1"/>
            <a:endParaRPr lang="de-DE" sz="2000" dirty="0" smtClean="0">
              <a:solidFill>
                <a:schemeClr val="tx1"/>
              </a:solidFill>
              <a:cs typeface="Times New Roman" pitchFamily="18" charset="0"/>
            </a:endParaRPr>
          </a:p>
        </p:txBody>
      </p:sp>
      <p:sp>
        <p:nvSpPr>
          <p:cNvPr id="109572"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1026"/>
          <p:cNvSpPr>
            <a:spLocks noGrp="1" noChangeArrowheads="1"/>
          </p:cNvSpPr>
          <p:nvPr>
            <p:ph type="title" idx="4294967295"/>
          </p:nvPr>
        </p:nvSpPr>
        <p:spPr/>
        <p:txBody>
          <a:bodyPr/>
          <a:lstStyle/>
          <a:p>
            <a:pPr eaLnBrk="1" hangingPunct="1"/>
            <a:r>
              <a:rPr lang="de-DE" dirty="0" smtClean="0"/>
              <a:t>Datenbanken</a:t>
            </a:r>
          </a:p>
        </p:txBody>
      </p:sp>
      <p:sp>
        <p:nvSpPr>
          <p:cNvPr id="40963" name="Rectangle 1027"/>
          <p:cNvSpPr>
            <a:spLocks noGrp="1" noChangeArrowheads="1"/>
          </p:cNvSpPr>
          <p:nvPr>
            <p:ph idx="4294967295"/>
          </p:nvPr>
        </p:nvSpPr>
        <p:spPr>
          <a:xfrm>
            <a:off x="250825" y="935038"/>
            <a:ext cx="8642350" cy="4302125"/>
          </a:xfrm>
        </p:spPr>
        <p:txBody>
          <a:bodyPr/>
          <a:lstStyle/>
          <a:p>
            <a:pPr eaLnBrk="1" hangingPunct="1">
              <a:buFontTx/>
              <a:buNone/>
            </a:pPr>
            <a:r>
              <a:rPr lang="de-DE" sz="2800" b="1" dirty="0" smtClean="0">
                <a:cs typeface="Times New Roman" pitchFamily="18" charset="0"/>
              </a:rPr>
              <a:t>Unterrichtliche Vorteile</a:t>
            </a:r>
          </a:p>
          <a:p>
            <a:pPr lvl="1" eaLnBrk="1" hangingPunct="1">
              <a:buFontTx/>
              <a:buChar char="•"/>
            </a:pPr>
            <a:r>
              <a:rPr lang="de-DE" sz="2400" dirty="0" smtClean="0">
                <a:solidFill>
                  <a:schemeClr val="tx1"/>
                </a:solidFill>
                <a:cs typeface="Times New Roman" pitchFamily="18" charset="0"/>
              </a:rPr>
              <a:t>Daten und Anwendungen kostenlos</a:t>
            </a:r>
          </a:p>
          <a:p>
            <a:pPr lvl="1" eaLnBrk="1" hangingPunct="1">
              <a:buFontTx/>
              <a:buChar char="•"/>
            </a:pPr>
            <a:r>
              <a:rPr lang="de-DE" sz="2400" dirty="0" smtClean="0">
                <a:solidFill>
                  <a:schemeClr val="tx1"/>
                </a:solidFill>
                <a:cs typeface="Times New Roman" pitchFamily="18" charset="0"/>
              </a:rPr>
              <a:t>Computer mit Netzzugang, Browser und u.U. Moleküldarstellungsprogramm notwendig</a:t>
            </a:r>
          </a:p>
          <a:p>
            <a:pPr lvl="1" eaLnBrk="1" hangingPunct="1">
              <a:buFontTx/>
              <a:buChar char="•"/>
            </a:pPr>
            <a:r>
              <a:rPr lang="de-DE" sz="2400" dirty="0" smtClean="0">
                <a:solidFill>
                  <a:schemeClr val="tx1"/>
                </a:solidFill>
                <a:cs typeface="Times New Roman" pitchFamily="18" charset="0"/>
              </a:rPr>
              <a:t>i.d.R. keine zusätzliche Software notwendig</a:t>
            </a:r>
            <a:endParaRPr lang="de-DE" dirty="0" smtClean="0">
              <a:solidFill>
                <a:schemeClr val="tx1"/>
              </a:solidFill>
              <a:cs typeface="Times New Roman" pitchFamily="18" charset="0"/>
            </a:endParaRPr>
          </a:p>
        </p:txBody>
      </p:sp>
      <p:sp>
        <p:nvSpPr>
          <p:cNvPr id="93189"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1026"/>
          <p:cNvSpPr>
            <a:spLocks noGrp="1" noChangeArrowheads="1"/>
          </p:cNvSpPr>
          <p:nvPr>
            <p:ph type="title" idx="4294967295"/>
          </p:nvPr>
        </p:nvSpPr>
        <p:spPr/>
        <p:txBody>
          <a:bodyPr/>
          <a:lstStyle/>
          <a:p>
            <a:pPr eaLnBrk="1" hangingPunct="1"/>
            <a:r>
              <a:rPr lang="de-DE" dirty="0" smtClean="0"/>
              <a:t>Datenbanken</a:t>
            </a:r>
          </a:p>
        </p:txBody>
      </p:sp>
      <p:sp>
        <p:nvSpPr>
          <p:cNvPr id="40963" name="Rectangle 1027"/>
          <p:cNvSpPr>
            <a:spLocks noGrp="1" noChangeArrowheads="1"/>
          </p:cNvSpPr>
          <p:nvPr>
            <p:ph idx="4294967295"/>
          </p:nvPr>
        </p:nvSpPr>
        <p:spPr>
          <a:xfrm>
            <a:off x="250825" y="935038"/>
            <a:ext cx="8642350" cy="4302125"/>
          </a:xfrm>
        </p:spPr>
        <p:txBody>
          <a:bodyPr/>
          <a:lstStyle/>
          <a:p>
            <a:pPr eaLnBrk="1" hangingPunct="1">
              <a:buFontTx/>
              <a:buNone/>
            </a:pPr>
            <a:r>
              <a:rPr lang="de-DE" sz="2800" b="1" dirty="0" smtClean="0">
                <a:cs typeface="Times New Roman" pitchFamily="18" charset="0"/>
              </a:rPr>
              <a:t>Mögliche Probleme</a:t>
            </a:r>
          </a:p>
          <a:p>
            <a:pPr lvl="1" eaLnBrk="1" hangingPunct="1">
              <a:buFontTx/>
              <a:buChar char="•"/>
            </a:pPr>
            <a:r>
              <a:rPr lang="de-DE" sz="2400" dirty="0" smtClean="0">
                <a:solidFill>
                  <a:schemeClr val="tx1"/>
                </a:solidFill>
                <a:cs typeface="Times New Roman" pitchFamily="18" charset="0"/>
              </a:rPr>
              <a:t>englischsprachig</a:t>
            </a:r>
          </a:p>
          <a:p>
            <a:pPr lvl="1" eaLnBrk="1" hangingPunct="1">
              <a:buFontTx/>
              <a:buChar char="•"/>
            </a:pPr>
            <a:r>
              <a:rPr lang="de-DE" sz="2400" dirty="0" smtClean="0">
                <a:solidFill>
                  <a:schemeClr val="tx1"/>
                </a:solidFill>
                <a:cs typeface="Times New Roman" pitchFamily="18" charset="0"/>
              </a:rPr>
              <a:t>Aktualität von Unterrichtsvorschlägen</a:t>
            </a:r>
          </a:p>
        </p:txBody>
      </p:sp>
      <p:sp>
        <p:nvSpPr>
          <p:cNvPr id="111620" name="Fußzeilenplatzhalter 5"/>
          <p:cNvSpPr txBox="1">
            <a:spLocks noGrp="1"/>
          </p:cNvSpPr>
          <p:nvPr/>
        </p:nvSpPr>
        <p:spPr bwMode="auto">
          <a:xfrm>
            <a:off x="1692275" y="6448425"/>
            <a:ext cx="5759450" cy="365125"/>
          </a:xfrm>
          <a:prstGeom prst="rect">
            <a:avLst/>
          </a:prstGeom>
          <a:noFill/>
          <a:ln w="9525">
            <a:noFill/>
            <a:miter lim="800000"/>
            <a:headEnd/>
            <a:tailEnd/>
          </a:ln>
        </p:spPr>
        <p:txBody>
          <a:bodyPr anchor="ctr"/>
          <a:lstStyle/>
          <a:p>
            <a:r>
              <a:rPr lang="de-DE"/>
              <a:t>F.-J. Scharfenberg, Didaktik Biologie; W. Wagner, Didaktik Chemie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de-DE" dirty="0" smtClean="0"/>
              <a:t>Internet: </a:t>
            </a:r>
            <a:r>
              <a:rPr lang="de-DE" dirty="0" smtClean="0">
                <a:solidFill>
                  <a:srgbClr val="FF0000"/>
                </a:solidFill>
              </a:rPr>
              <a:t>Globale</a:t>
            </a:r>
            <a:r>
              <a:rPr lang="de-DE" dirty="0" smtClean="0"/>
              <a:t> und </a:t>
            </a:r>
            <a:r>
              <a:rPr lang="de-DE" dirty="0" smtClean="0">
                <a:solidFill>
                  <a:srgbClr val="009900"/>
                </a:solidFill>
              </a:rPr>
              <a:t>lokale</a:t>
            </a:r>
            <a:r>
              <a:rPr lang="de-DE" dirty="0" smtClean="0"/>
              <a:t> Netze</a:t>
            </a:r>
          </a:p>
        </p:txBody>
      </p:sp>
      <p:sp>
        <p:nvSpPr>
          <p:cNvPr id="59" name="Fußzeilenplatzhalter 58"/>
          <p:cNvSpPr>
            <a:spLocks noGrp="1"/>
          </p:cNvSpPr>
          <p:nvPr>
            <p:ph type="ftr" sz="quarter" idx="11"/>
          </p:nvPr>
        </p:nvSpPr>
        <p:spPr/>
        <p:txBody>
          <a:bodyPr/>
          <a:lstStyle/>
          <a:p>
            <a:pPr>
              <a:defRPr/>
            </a:pPr>
            <a:r>
              <a:rPr lang="de-DE" smtClean="0"/>
              <a:t>AD W. Wagner, Dr. F.-J. Scharfenberg, Didaktik Chemie und Biologie</a:t>
            </a:r>
            <a:endParaRPr lang="de-DE"/>
          </a:p>
        </p:txBody>
      </p:sp>
      <p:grpSp>
        <p:nvGrpSpPr>
          <p:cNvPr id="2" name="Group 15"/>
          <p:cNvGrpSpPr>
            <a:grpSpLocks/>
          </p:cNvGrpSpPr>
          <p:nvPr/>
        </p:nvGrpSpPr>
        <p:grpSpPr bwMode="auto">
          <a:xfrm>
            <a:off x="5219700" y="990600"/>
            <a:ext cx="2165350" cy="631825"/>
            <a:chOff x="3277" y="1253"/>
            <a:chExt cx="1364" cy="398"/>
          </a:xfrm>
        </p:grpSpPr>
        <p:sp>
          <p:nvSpPr>
            <p:cNvPr id="8249" name="AutoShape 5"/>
            <p:cNvSpPr>
              <a:spLocks noChangeArrowheads="1"/>
            </p:cNvSpPr>
            <p:nvPr/>
          </p:nvSpPr>
          <p:spPr bwMode="auto">
            <a:xfrm>
              <a:off x="3788" y="1253"/>
              <a:ext cx="853" cy="398"/>
            </a:xfrm>
            <a:prstGeom prst="roundRect">
              <a:avLst>
                <a:gd name="adj" fmla="val 16667"/>
              </a:avLst>
            </a:prstGeom>
            <a:solidFill>
              <a:srgbClr val="FFFFFF"/>
            </a:solidFill>
            <a:ln w="25400">
              <a:solidFill>
                <a:srgbClr val="0000FF"/>
              </a:solidFill>
              <a:round/>
              <a:headEnd/>
              <a:tailEnd/>
            </a:ln>
          </p:spPr>
          <p:txBody>
            <a:bodyPr lIns="12700" tIns="12700" rIns="12700" bIns="12700"/>
            <a:lstStyle/>
            <a:p>
              <a:r>
                <a:rPr lang="de-DE" sz="1800" b="1">
                  <a:solidFill>
                    <a:srgbClr val="0000FF"/>
                  </a:solidFill>
                </a:rPr>
                <a:t>Such-maschine</a:t>
              </a:r>
              <a:endParaRPr lang="de-DE"/>
            </a:p>
          </p:txBody>
        </p:sp>
        <p:sp>
          <p:nvSpPr>
            <p:cNvPr id="8250" name="Line 6"/>
            <p:cNvSpPr>
              <a:spLocks noChangeShapeType="1"/>
            </p:cNvSpPr>
            <p:nvPr/>
          </p:nvSpPr>
          <p:spPr bwMode="auto">
            <a:xfrm>
              <a:off x="3277" y="1423"/>
              <a:ext cx="512" cy="1"/>
            </a:xfrm>
            <a:prstGeom prst="line">
              <a:avLst/>
            </a:prstGeom>
            <a:noFill/>
            <a:ln w="25400">
              <a:solidFill>
                <a:srgbClr val="000000"/>
              </a:solidFill>
              <a:round/>
              <a:headEnd type="none" w="lg" len="lg"/>
              <a:tailEnd type="none" w="lg" len="lg"/>
            </a:ln>
          </p:spPr>
          <p:txBody>
            <a:bodyPr/>
            <a:lstStyle/>
            <a:p>
              <a:endParaRPr lang="de-DE"/>
            </a:p>
          </p:txBody>
        </p:sp>
      </p:grpSp>
      <p:grpSp>
        <p:nvGrpSpPr>
          <p:cNvPr id="3" name="Group 14"/>
          <p:cNvGrpSpPr>
            <a:grpSpLocks/>
          </p:cNvGrpSpPr>
          <p:nvPr/>
        </p:nvGrpSpPr>
        <p:grpSpPr bwMode="auto">
          <a:xfrm>
            <a:off x="5707063" y="2781300"/>
            <a:ext cx="1949450" cy="723900"/>
            <a:chOff x="3595" y="1752"/>
            <a:chExt cx="1228" cy="456"/>
          </a:xfrm>
        </p:grpSpPr>
        <p:sp>
          <p:nvSpPr>
            <p:cNvPr id="8247" name="Rectangle 12"/>
            <p:cNvSpPr>
              <a:spLocks noChangeArrowheads="1"/>
            </p:cNvSpPr>
            <p:nvPr/>
          </p:nvSpPr>
          <p:spPr bwMode="auto">
            <a:xfrm>
              <a:off x="3742" y="1752"/>
              <a:ext cx="1081" cy="456"/>
            </a:xfrm>
            <a:prstGeom prst="rect">
              <a:avLst/>
            </a:prstGeom>
            <a:noFill/>
            <a:ln w="25400">
              <a:noFill/>
              <a:miter lim="800000"/>
              <a:headEnd/>
              <a:tailEnd/>
            </a:ln>
          </p:spPr>
          <p:txBody>
            <a:bodyPr lIns="12700" tIns="12700" rIns="12700" bIns="12700"/>
            <a:lstStyle/>
            <a:p>
              <a:r>
                <a:rPr lang="de-DE"/>
                <a:t>Backbone-Leitungen</a:t>
              </a:r>
            </a:p>
          </p:txBody>
        </p:sp>
        <p:sp>
          <p:nvSpPr>
            <p:cNvPr id="8248" name="Line 13"/>
            <p:cNvSpPr>
              <a:spLocks noChangeShapeType="1"/>
            </p:cNvSpPr>
            <p:nvPr/>
          </p:nvSpPr>
          <p:spPr bwMode="auto">
            <a:xfrm flipV="1">
              <a:off x="3595" y="1952"/>
              <a:ext cx="196" cy="99"/>
            </a:xfrm>
            <a:prstGeom prst="line">
              <a:avLst/>
            </a:prstGeom>
            <a:noFill/>
            <a:ln w="9525">
              <a:solidFill>
                <a:srgbClr val="000000"/>
              </a:solidFill>
              <a:round/>
              <a:headEnd type="triangle" w="sm" len="lg"/>
              <a:tailEnd type="none" w="sm" len="lg"/>
            </a:ln>
          </p:spPr>
          <p:txBody>
            <a:bodyPr/>
            <a:lstStyle/>
            <a:p>
              <a:endParaRPr lang="de-DE"/>
            </a:p>
          </p:txBody>
        </p:sp>
      </p:grpSp>
      <p:grpSp>
        <p:nvGrpSpPr>
          <p:cNvPr id="4" name="Group 75"/>
          <p:cNvGrpSpPr>
            <a:grpSpLocks/>
          </p:cNvGrpSpPr>
          <p:nvPr/>
        </p:nvGrpSpPr>
        <p:grpSpPr bwMode="auto">
          <a:xfrm>
            <a:off x="2555875" y="990600"/>
            <a:ext cx="3998913" cy="3267075"/>
            <a:chOff x="1610" y="624"/>
            <a:chExt cx="2519" cy="2058"/>
          </a:xfrm>
        </p:grpSpPr>
        <p:sp>
          <p:nvSpPr>
            <p:cNvPr id="8239" name="Rectangle 4"/>
            <p:cNvSpPr>
              <a:spLocks noChangeArrowheads="1"/>
            </p:cNvSpPr>
            <p:nvPr/>
          </p:nvSpPr>
          <p:spPr bwMode="auto">
            <a:xfrm>
              <a:off x="2493" y="624"/>
              <a:ext cx="795" cy="341"/>
            </a:xfrm>
            <a:prstGeom prst="rect">
              <a:avLst/>
            </a:prstGeom>
            <a:solidFill>
              <a:srgbClr val="F2F2F2"/>
            </a:solidFill>
            <a:ln w="25400">
              <a:solidFill>
                <a:srgbClr val="FF0000"/>
              </a:solidFill>
              <a:miter lim="800000"/>
              <a:headEnd/>
              <a:tailEnd/>
            </a:ln>
          </p:spPr>
          <p:txBody>
            <a:bodyPr lIns="12700" tIns="12700" rIns="12700" bIns="12700"/>
            <a:lstStyle/>
            <a:p>
              <a:r>
                <a:rPr lang="de-DE" sz="1800" b="1">
                  <a:solidFill>
                    <a:srgbClr val="FF0000"/>
                  </a:solidFill>
                </a:rPr>
                <a:t>Server</a:t>
              </a:r>
            </a:p>
            <a:p>
              <a:r>
                <a:rPr lang="de-DE" sz="1400">
                  <a:solidFill>
                    <a:srgbClr val="FF0000"/>
                  </a:solidFill>
                </a:rPr>
                <a:t>(Zentrale)</a:t>
              </a:r>
              <a:endParaRPr lang="de-DE"/>
            </a:p>
          </p:txBody>
        </p:sp>
        <p:sp>
          <p:nvSpPr>
            <p:cNvPr id="8240" name="Rectangle 7"/>
            <p:cNvSpPr>
              <a:spLocks noChangeArrowheads="1"/>
            </p:cNvSpPr>
            <p:nvPr/>
          </p:nvSpPr>
          <p:spPr bwMode="auto">
            <a:xfrm>
              <a:off x="1610" y="2341"/>
              <a:ext cx="796" cy="341"/>
            </a:xfrm>
            <a:prstGeom prst="rect">
              <a:avLst/>
            </a:prstGeom>
            <a:solidFill>
              <a:srgbClr val="F2F2F2"/>
            </a:solidFill>
            <a:ln w="25400">
              <a:solidFill>
                <a:srgbClr val="FF0000"/>
              </a:solidFill>
              <a:miter lim="800000"/>
              <a:headEnd/>
              <a:tailEnd/>
            </a:ln>
          </p:spPr>
          <p:txBody>
            <a:bodyPr lIns="12700" tIns="12700" rIns="12700" bIns="12700"/>
            <a:lstStyle/>
            <a:p>
              <a:r>
                <a:rPr lang="de-DE" sz="1800" b="1">
                  <a:solidFill>
                    <a:srgbClr val="FF0000"/>
                  </a:solidFill>
                </a:rPr>
                <a:t>Server</a:t>
              </a:r>
            </a:p>
            <a:p>
              <a:r>
                <a:rPr lang="de-DE" sz="1400">
                  <a:solidFill>
                    <a:srgbClr val="FF0000"/>
                  </a:solidFill>
                </a:rPr>
                <a:t>(Knoten)</a:t>
              </a:r>
              <a:endParaRPr lang="de-DE"/>
            </a:p>
          </p:txBody>
        </p:sp>
        <p:sp>
          <p:nvSpPr>
            <p:cNvPr id="8241" name="Rectangle 8"/>
            <p:cNvSpPr>
              <a:spLocks noChangeArrowheads="1"/>
            </p:cNvSpPr>
            <p:nvPr/>
          </p:nvSpPr>
          <p:spPr bwMode="auto">
            <a:xfrm>
              <a:off x="3334" y="2341"/>
              <a:ext cx="795" cy="341"/>
            </a:xfrm>
            <a:prstGeom prst="rect">
              <a:avLst/>
            </a:prstGeom>
            <a:solidFill>
              <a:srgbClr val="F2F2F2"/>
            </a:solidFill>
            <a:ln w="25400">
              <a:solidFill>
                <a:srgbClr val="FF0000"/>
              </a:solidFill>
              <a:miter lim="800000"/>
              <a:headEnd/>
              <a:tailEnd/>
            </a:ln>
          </p:spPr>
          <p:txBody>
            <a:bodyPr lIns="12700" tIns="12700" rIns="12700" bIns="12700"/>
            <a:lstStyle/>
            <a:p>
              <a:r>
                <a:rPr lang="de-DE" sz="1800" b="1">
                  <a:solidFill>
                    <a:srgbClr val="FF0000"/>
                  </a:solidFill>
                </a:rPr>
                <a:t>Server</a:t>
              </a:r>
            </a:p>
            <a:p>
              <a:r>
                <a:rPr lang="de-DE" sz="1400">
                  <a:solidFill>
                    <a:srgbClr val="FF0000"/>
                  </a:solidFill>
                </a:rPr>
                <a:t>(Knoten)</a:t>
              </a:r>
              <a:endParaRPr lang="de-DE"/>
            </a:p>
          </p:txBody>
        </p:sp>
        <p:sp>
          <p:nvSpPr>
            <p:cNvPr id="8242" name="Line 9"/>
            <p:cNvSpPr>
              <a:spLocks noChangeShapeType="1"/>
            </p:cNvSpPr>
            <p:nvPr/>
          </p:nvSpPr>
          <p:spPr bwMode="auto">
            <a:xfrm flipH="1">
              <a:off x="1973" y="1594"/>
              <a:ext cx="509" cy="747"/>
            </a:xfrm>
            <a:prstGeom prst="line">
              <a:avLst/>
            </a:prstGeom>
            <a:noFill/>
            <a:ln w="76200">
              <a:solidFill>
                <a:srgbClr val="000000"/>
              </a:solidFill>
              <a:round/>
              <a:headEnd type="none" w="lg" len="lg"/>
              <a:tailEnd type="none" w="lg" len="lg"/>
            </a:ln>
          </p:spPr>
          <p:txBody>
            <a:bodyPr/>
            <a:lstStyle/>
            <a:p>
              <a:endParaRPr lang="de-DE"/>
            </a:p>
          </p:txBody>
        </p:sp>
        <p:sp>
          <p:nvSpPr>
            <p:cNvPr id="8243" name="Line 10"/>
            <p:cNvSpPr>
              <a:spLocks noChangeShapeType="1"/>
            </p:cNvSpPr>
            <p:nvPr/>
          </p:nvSpPr>
          <p:spPr bwMode="auto">
            <a:xfrm>
              <a:off x="3277" y="1594"/>
              <a:ext cx="465" cy="747"/>
            </a:xfrm>
            <a:prstGeom prst="line">
              <a:avLst/>
            </a:prstGeom>
            <a:noFill/>
            <a:ln w="76200">
              <a:solidFill>
                <a:srgbClr val="000000"/>
              </a:solidFill>
              <a:round/>
              <a:headEnd type="none" w="lg" len="lg"/>
              <a:tailEnd type="none" w="lg" len="lg"/>
            </a:ln>
          </p:spPr>
          <p:txBody>
            <a:bodyPr/>
            <a:lstStyle/>
            <a:p>
              <a:endParaRPr lang="de-DE"/>
            </a:p>
          </p:txBody>
        </p:sp>
        <p:sp>
          <p:nvSpPr>
            <p:cNvPr id="8244" name="Line 11"/>
            <p:cNvSpPr>
              <a:spLocks noChangeShapeType="1"/>
            </p:cNvSpPr>
            <p:nvPr/>
          </p:nvSpPr>
          <p:spPr bwMode="auto">
            <a:xfrm>
              <a:off x="2426" y="2523"/>
              <a:ext cx="908" cy="0"/>
            </a:xfrm>
            <a:prstGeom prst="line">
              <a:avLst/>
            </a:prstGeom>
            <a:noFill/>
            <a:ln w="76200">
              <a:solidFill>
                <a:srgbClr val="000000"/>
              </a:solidFill>
              <a:round/>
              <a:headEnd type="none" w="lg" len="lg"/>
              <a:tailEnd type="none" w="lg" len="lg"/>
            </a:ln>
          </p:spPr>
          <p:txBody>
            <a:bodyPr/>
            <a:lstStyle/>
            <a:p>
              <a:endParaRPr lang="de-DE"/>
            </a:p>
          </p:txBody>
        </p:sp>
        <p:sp>
          <p:nvSpPr>
            <p:cNvPr id="8245" name="Rectangle 16"/>
            <p:cNvSpPr>
              <a:spLocks noChangeArrowheads="1"/>
            </p:cNvSpPr>
            <p:nvPr/>
          </p:nvSpPr>
          <p:spPr bwMode="auto">
            <a:xfrm>
              <a:off x="2482" y="1411"/>
              <a:ext cx="796" cy="341"/>
            </a:xfrm>
            <a:prstGeom prst="rect">
              <a:avLst/>
            </a:prstGeom>
            <a:solidFill>
              <a:srgbClr val="F2F2F2"/>
            </a:solidFill>
            <a:ln w="25400">
              <a:solidFill>
                <a:srgbClr val="FF0000"/>
              </a:solidFill>
              <a:miter lim="800000"/>
              <a:headEnd/>
              <a:tailEnd/>
            </a:ln>
          </p:spPr>
          <p:txBody>
            <a:bodyPr lIns="12700" tIns="12700" rIns="12700" bIns="12700"/>
            <a:lstStyle/>
            <a:p>
              <a:r>
                <a:rPr lang="de-DE" sz="1800" b="1">
                  <a:solidFill>
                    <a:srgbClr val="FF0000"/>
                  </a:solidFill>
                </a:rPr>
                <a:t>Server</a:t>
              </a:r>
            </a:p>
            <a:p>
              <a:r>
                <a:rPr lang="de-DE" sz="1400">
                  <a:solidFill>
                    <a:srgbClr val="FF0000"/>
                  </a:solidFill>
                </a:rPr>
                <a:t>(Knoten)</a:t>
              </a:r>
              <a:endParaRPr lang="de-DE"/>
            </a:p>
          </p:txBody>
        </p:sp>
        <p:sp>
          <p:nvSpPr>
            <p:cNvPr id="8246" name="Line 17"/>
            <p:cNvSpPr>
              <a:spLocks noChangeShapeType="1"/>
            </p:cNvSpPr>
            <p:nvPr/>
          </p:nvSpPr>
          <p:spPr bwMode="auto">
            <a:xfrm flipV="1">
              <a:off x="2880" y="981"/>
              <a:ext cx="0" cy="408"/>
            </a:xfrm>
            <a:prstGeom prst="line">
              <a:avLst/>
            </a:prstGeom>
            <a:noFill/>
            <a:ln w="76200">
              <a:solidFill>
                <a:schemeClr val="tx1"/>
              </a:solidFill>
              <a:round/>
              <a:headEnd/>
              <a:tailEnd/>
            </a:ln>
          </p:spPr>
          <p:txBody>
            <a:bodyPr wrap="none" anchor="ctr"/>
            <a:lstStyle/>
            <a:p>
              <a:endParaRPr lang="de-DE"/>
            </a:p>
          </p:txBody>
        </p:sp>
      </p:grpSp>
      <p:grpSp>
        <p:nvGrpSpPr>
          <p:cNvPr id="5" name="Group 74"/>
          <p:cNvGrpSpPr>
            <a:grpSpLocks/>
          </p:cNvGrpSpPr>
          <p:nvPr/>
        </p:nvGrpSpPr>
        <p:grpSpPr bwMode="auto">
          <a:xfrm>
            <a:off x="4500563" y="4221163"/>
            <a:ext cx="3600450" cy="1951037"/>
            <a:chOff x="2835" y="2659"/>
            <a:chExt cx="2268" cy="1229"/>
          </a:xfrm>
        </p:grpSpPr>
        <p:sp>
          <p:nvSpPr>
            <p:cNvPr id="8223" name="AutoShape 35"/>
            <p:cNvSpPr>
              <a:spLocks noChangeArrowheads="1"/>
            </p:cNvSpPr>
            <p:nvPr/>
          </p:nvSpPr>
          <p:spPr bwMode="auto">
            <a:xfrm>
              <a:off x="2835" y="3480"/>
              <a:ext cx="1256" cy="408"/>
            </a:xfrm>
            <a:prstGeom prst="roundRect">
              <a:avLst>
                <a:gd name="adj" fmla="val 16667"/>
              </a:avLst>
            </a:prstGeom>
            <a:noFill/>
            <a:ln w="25400">
              <a:noFill/>
              <a:round/>
              <a:headEnd/>
              <a:tailEnd/>
            </a:ln>
          </p:spPr>
          <p:txBody>
            <a:bodyPr lIns="12700" tIns="12700" rIns="12700" bIns="12700"/>
            <a:lstStyle/>
            <a:p>
              <a:pPr algn="r"/>
              <a:r>
                <a:rPr lang="de-DE" sz="1400" b="1" dirty="0">
                  <a:solidFill>
                    <a:srgbClr val="009900"/>
                  </a:solidFill>
                </a:rPr>
                <a:t>lokales Netz</a:t>
              </a:r>
            </a:p>
            <a:p>
              <a:pPr algn="r"/>
              <a:r>
                <a:rPr lang="de-DE" sz="1200" b="1" dirty="0"/>
                <a:t>z.B. Universität, Zubringer</a:t>
              </a:r>
            </a:p>
            <a:p>
              <a:pPr algn="r"/>
              <a:r>
                <a:rPr lang="de-DE" sz="1200" dirty="0"/>
                <a:t>(t-online, </a:t>
              </a:r>
              <a:r>
                <a:rPr lang="de-DE" sz="1200" dirty="0" smtClean="0"/>
                <a:t>1&amp;1...)</a:t>
              </a:r>
              <a:endParaRPr lang="de-DE" dirty="0"/>
            </a:p>
          </p:txBody>
        </p:sp>
        <p:grpSp>
          <p:nvGrpSpPr>
            <p:cNvPr id="6" name="Group 54"/>
            <p:cNvGrpSpPr>
              <a:grpSpLocks/>
            </p:cNvGrpSpPr>
            <p:nvPr/>
          </p:nvGrpSpPr>
          <p:grpSpPr bwMode="auto">
            <a:xfrm flipH="1">
              <a:off x="4066" y="2659"/>
              <a:ext cx="1037" cy="1060"/>
              <a:chOff x="618" y="2642"/>
              <a:chExt cx="1037" cy="1060"/>
            </a:xfrm>
          </p:grpSpPr>
          <p:sp>
            <p:nvSpPr>
              <p:cNvPr id="8225" name="Oval 55"/>
              <p:cNvSpPr>
                <a:spLocks noChangeArrowheads="1"/>
              </p:cNvSpPr>
              <p:nvPr/>
            </p:nvSpPr>
            <p:spPr bwMode="auto">
              <a:xfrm>
                <a:off x="618" y="2642"/>
                <a:ext cx="1037" cy="1060"/>
              </a:xfrm>
              <a:prstGeom prst="ellipse">
                <a:avLst/>
              </a:prstGeom>
              <a:noFill/>
              <a:ln w="25400">
                <a:solidFill>
                  <a:srgbClr val="008000"/>
                </a:solidFill>
                <a:prstDash val="sysDash"/>
                <a:round/>
                <a:headEnd/>
                <a:tailEnd/>
              </a:ln>
            </p:spPr>
            <p:txBody>
              <a:bodyPr/>
              <a:lstStyle/>
              <a:p>
                <a:endParaRPr lang="de-DE"/>
              </a:p>
            </p:txBody>
          </p:sp>
          <p:grpSp>
            <p:nvGrpSpPr>
              <p:cNvPr id="7" name="Group 56"/>
              <p:cNvGrpSpPr>
                <a:grpSpLocks noChangeAspect="1"/>
              </p:cNvGrpSpPr>
              <p:nvPr/>
            </p:nvGrpSpPr>
            <p:grpSpPr bwMode="auto">
              <a:xfrm rot="2460036">
                <a:off x="679" y="2912"/>
                <a:ext cx="780" cy="723"/>
                <a:chOff x="679" y="2912"/>
                <a:chExt cx="1039" cy="963"/>
              </a:xfrm>
            </p:grpSpPr>
            <p:sp>
              <p:nvSpPr>
                <p:cNvPr id="8228" name="Oval 57"/>
                <p:cNvSpPr>
                  <a:spLocks noChangeAspect="1" noChangeArrowheads="1"/>
                </p:cNvSpPr>
                <p:nvPr/>
              </p:nvSpPr>
              <p:spPr bwMode="auto">
                <a:xfrm>
                  <a:off x="1022" y="3102"/>
                  <a:ext cx="342" cy="341"/>
                </a:xfrm>
                <a:prstGeom prst="ellipse">
                  <a:avLst/>
                </a:prstGeom>
                <a:solidFill>
                  <a:srgbClr val="FFFFFF"/>
                </a:solidFill>
                <a:ln w="25400">
                  <a:solidFill>
                    <a:srgbClr val="008000"/>
                  </a:solidFill>
                  <a:round/>
                  <a:headEnd/>
                  <a:tailEnd/>
                </a:ln>
              </p:spPr>
              <p:txBody>
                <a:bodyPr/>
                <a:lstStyle/>
                <a:p>
                  <a:endParaRPr lang="de-DE"/>
                </a:p>
              </p:txBody>
            </p:sp>
            <p:sp>
              <p:nvSpPr>
                <p:cNvPr id="8229" name="Line 58"/>
                <p:cNvSpPr>
                  <a:spLocks noChangeAspect="1" noChangeShapeType="1"/>
                </p:cNvSpPr>
                <p:nvPr/>
              </p:nvSpPr>
              <p:spPr bwMode="auto">
                <a:xfrm>
                  <a:off x="1337" y="3369"/>
                  <a:ext cx="284" cy="171"/>
                </a:xfrm>
                <a:prstGeom prst="line">
                  <a:avLst/>
                </a:prstGeom>
                <a:noFill/>
                <a:ln w="25400">
                  <a:solidFill>
                    <a:srgbClr val="000000"/>
                  </a:solidFill>
                  <a:round/>
                  <a:headEnd type="none" w="lg" len="lg"/>
                  <a:tailEnd type="none" w="lg" len="lg"/>
                </a:ln>
              </p:spPr>
              <p:txBody>
                <a:bodyPr/>
                <a:lstStyle/>
                <a:p>
                  <a:endParaRPr lang="de-DE"/>
                </a:p>
              </p:txBody>
            </p:sp>
            <p:sp>
              <p:nvSpPr>
                <p:cNvPr id="8230" name="Line 59"/>
                <p:cNvSpPr>
                  <a:spLocks noChangeAspect="1" noChangeShapeType="1"/>
                </p:cNvSpPr>
                <p:nvPr/>
              </p:nvSpPr>
              <p:spPr bwMode="auto">
                <a:xfrm>
                  <a:off x="1193" y="3443"/>
                  <a:ext cx="0" cy="341"/>
                </a:xfrm>
                <a:prstGeom prst="line">
                  <a:avLst/>
                </a:prstGeom>
                <a:noFill/>
                <a:ln w="25400">
                  <a:solidFill>
                    <a:srgbClr val="000000"/>
                  </a:solidFill>
                  <a:round/>
                  <a:headEnd type="none" w="lg" len="lg"/>
                  <a:tailEnd type="none" w="lg" len="lg"/>
                </a:ln>
              </p:spPr>
              <p:txBody>
                <a:bodyPr/>
                <a:lstStyle/>
                <a:p>
                  <a:endParaRPr lang="de-DE"/>
                </a:p>
              </p:txBody>
            </p:sp>
            <p:sp>
              <p:nvSpPr>
                <p:cNvPr id="8231" name="Line 60"/>
                <p:cNvSpPr>
                  <a:spLocks noChangeAspect="1" noChangeShapeType="1"/>
                </p:cNvSpPr>
                <p:nvPr/>
              </p:nvSpPr>
              <p:spPr bwMode="auto">
                <a:xfrm flipH="1" flipV="1">
                  <a:off x="768" y="2989"/>
                  <a:ext cx="284" cy="171"/>
                </a:xfrm>
                <a:prstGeom prst="line">
                  <a:avLst/>
                </a:prstGeom>
                <a:noFill/>
                <a:ln w="25400">
                  <a:solidFill>
                    <a:srgbClr val="000000"/>
                  </a:solidFill>
                  <a:round/>
                  <a:headEnd type="none" w="lg" len="lg"/>
                  <a:tailEnd type="none" w="lg" len="lg"/>
                </a:ln>
              </p:spPr>
              <p:txBody>
                <a:bodyPr/>
                <a:lstStyle/>
                <a:p>
                  <a:endParaRPr lang="de-DE"/>
                </a:p>
              </p:txBody>
            </p:sp>
            <p:sp>
              <p:nvSpPr>
                <p:cNvPr id="8232" name="Line 61"/>
                <p:cNvSpPr>
                  <a:spLocks noChangeAspect="1" noChangeShapeType="1"/>
                </p:cNvSpPr>
                <p:nvPr/>
              </p:nvSpPr>
              <p:spPr bwMode="auto">
                <a:xfrm flipV="1">
                  <a:off x="1337" y="2989"/>
                  <a:ext cx="285" cy="171"/>
                </a:xfrm>
                <a:prstGeom prst="line">
                  <a:avLst/>
                </a:prstGeom>
                <a:noFill/>
                <a:ln w="25400">
                  <a:solidFill>
                    <a:srgbClr val="000000"/>
                  </a:solidFill>
                  <a:round/>
                  <a:headEnd type="none" w="lg" len="lg"/>
                  <a:tailEnd type="none" w="lg" len="lg"/>
                </a:ln>
              </p:spPr>
              <p:txBody>
                <a:bodyPr/>
                <a:lstStyle/>
                <a:p>
                  <a:endParaRPr lang="de-DE"/>
                </a:p>
              </p:txBody>
            </p:sp>
            <p:sp>
              <p:nvSpPr>
                <p:cNvPr id="8233" name="Line 62"/>
                <p:cNvSpPr>
                  <a:spLocks noChangeAspect="1" noChangeShapeType="1"/>
                </p:cNvSpPr>
                <p:nvPr/>
              </p:nvSpPr>
              <p:spPr bwMode="auto">
                <a:xfrm flipV="1">
                  <a:off x="768" y="3373"/>
                  <a:ext cx="284" cy="171"/>
                </a:xfrm>
                <a:prstGeom prst="line">
                  <a:avLst/>
                </a:prstGeom>
                <a:noFill/>
                <a:ln w="25400">
                  <a:solidFill>
                    <a:srgbClr val="000000"/>
                  </a:solidFill>
                  <a:round/>
                  <a:headEnd type="none" w="lg" len="lg"/>
                  <a:tailEnd type="none" w="lg" len="lg"/>
                </a:ln>
              </p:spPr>
              <p:txBody>
                <a:bodyPr/>
                <a:lstStyle/>
                <a:p>
                  <a:endParaRPr lang="de-DE"/>
                </a:p>
              </p:txBody>
            </p:sp>
            <p:sp>
              <p:nvSpPr>
                <p:cNvPr id="8234" name="Oval 63"/>
                <p:cNvSpPr>
                  <a:spLocks noChangeAspect="1" noChangeArrowheads="1"/>
                </p:cNvSpPr>
                <p:nvPr/>
              </p:nvSpPr>
              <p:spPr bwMode="auto">
                <a:xfrm>
                  <a:off x="1615" y="3519"/>
                  <a:ext cx="98" cy="93"/>
                </a:xfrm>
                <a:prstGeom prst="ellipse">
                  <a:avLst/>
                </a:prstGeom>
                <a:noFill/>
                <a:ln w="25400">
                  <a:solidFill>
                    <a:srgbClr val="008000"/>
                  </a:solidFill>
                  <a:round/>
                  <a:headEnd/>
                  <a:tailEnd/>
                </a:ln>
              </p:spPr>
              <p:txBody>
                <a:bodyPr/>
                <a:lstStyle/>
                <a:p>
                  <a:endParaRPr lang="de-DE"/>
                </a:p>
              </p:txBody>
            </p:sp>
            <p:sp>
              <p:nvSpPr>
                <p:cNvPr id="8235" name="Oval 64"/>
                <p:cNvSpPr>
                  <a:spLocks noChangeAspect="1" noChangeArrowheads="1"/>
                </p:cNvSpPr>
                <p:nvPr/>
              </p:nvSpPr>
              <p:spPr bwMode="auto">
                <a:xfrm>
                  <a:off x="1620" y="2912"/>
                  <a:ext cx="98" cy="93"/>
                </a:xfrm>
                <a:prstGeom prst="ellipse">
                  <a:avLst/>
                </a:prstGeom>
                <a:noFill/>
                <a:ln w="25400">
                  <a:solidFill>
                    <a:srgbClr val="008000"/>
                  </a:solidFill>
                  <a:round/>
                  <a:headEnd/>
                  <a:tailEnd/>
                </a:ln>
              </p:spPr>
              <p:txBody>
                <a:bodyPr/>
                <a:lstStyle/>
                <a:p>
                  <a:endParaRPr lang="de-DE"/>
                </a:p>
              </p:txBody>
            </p:sp>
            <p:sp>
              <p:nvSpPr>
                <p:cNvPr id="8236" name="Oval 65"/>
                <p:cNvSpPr>
                  <a:spLocks noChangeAspect="1" noChangeArrowheads="1"/>
                </p:cNvSpPr>
                <p:nvPr/>
              </p:nvSpPr>
              <p:spPr bwMode="auto">
                <a:xfrm>
                  <a:off x="679" y="3530"/>
                  <a:ext cx="98" cy="93"/>
                </a:xfrm>
                <a:prstGeom prst="ellipse">
                  <a:avLst/>
                </a:prstGeom>
                <a:noFill/>
                <a:ln w="25400">
                  <a:solidFill>
                    <a:srgbClr val="008000"/>
                  </a:solidFill>
                  <a:round/>
                  <a:headEnd/>
                  <a:tailEnd/>
                </a:ln>
              </p:spPr>
              <p:txBody>
                <a:bodyPr/>
                <a:lstStyle/>
                <a:p>
                  <a:endParaRPr lang="de-DE"/>
                </a:p>
              </p:txBody>
            </p:sp>
            <p:sp>
              <p:nvSpPr>
                <p:cNvPr id="8237" name="Oval 66"/>
                <p:cNvSpPr>
                  <a:spLocks noChangeAspect="1" noChangeArrowheads="1"/>
                </p:cNvSpPr>
                <p:nvPr/>
              </p:nvSpPr>
              <p:spPr bwMode="auto">
                <a:xfrm>
                  <a:off x="1142" y="3782"/>
                  <a:ext cx="98" cy="93"/>
                </a:xfrm>
                <a:prstGeom prst="ellipse">
                  <a:avLst/>
                </a:prstGeom>
                <a:noFill/>
                <a:ln w="25400">
                  <a:solidFill>
                    <a:srgbClr val="008000"/>
                  </a:solidFill>
                  <a:round/>
                  <a:headEnd/>
                  <a:tailEnd/>
                </a:ln>
              </p:spPr>
              <p:txBody>
                <a:bodyPr/>
                <a:lstStyle/>
                <a:p>
                  <a:endParaRPr lang="de-DE"/>
                </a:p>
              </p:txBody>
            </p:sp>
            <p:sp>
              <p:nvSpPr>
                <p:cNvPr id="8238" name="Oval 67"/>
                <p:cNvSpPr>
                  <a:spLocks noChangeAspect="1" noChangeArrowheads="1"/>
                </p:cNvSpPr>
                <p:nvPr/>
              </p:nvSpPr>
              <p:spPr bwMode="auto">
                <a:xfrm>
                  <a:off x="679" y="2918"/>
                  <a:ext cx="98" cy="93"/>
                </a:xfrm>
                <a:prstGeom prst="ellipse">
                  <a:avLst/>
                </a:prstGeom>
                <a:noFill/>
                <a:ln w="25400">
                  <a:solidFill>
                    <a:srgbClr val="008000"/>
                  </a:solidFill>
                  <a:round/>
                  <a:headEnd/>
                  <a:tailEnd/>
                </a:ln>
              </p:spPr>
              <p:txBody>
                <a:bodyPr/>
                <a:lstStyle/>
                <a:p>
                  <a:endParaRPr lang="de-DE"/>
                </a:p>
              </p:txBody>
            </p:sp>
          </p:grpSp>
          <p:sp>
            <p:nvSpPr>
              <p:cNvPr id="8227" name="Line 68"/>
              <p:cNvSpPr>
                <a:spLocks noChangeShapeType="1"/>
              </p:cNvSpPr>
              <p:nvPr/>
            </p:nvSpPr>
            <p:spPr bwMode="auto">
              <a:xfrm flipV="1">
                <a:off x="1202" y="2659"/>
                <a:ext cx="408" cy="454"/>
              </a:xfrm>
              <a:prstGeom prst="line">
                <a:avLst/>
              </a:prstGeom>
              <a:noFill/>
              <a:ln w="28575">
                <a:solidFill>
                  <a:schemeClr val="tx1"/>
                </a:solidFill>
                <a:round/>
                <a:headEnd/>
                <a:tailEnd/>
              </a:ln>
            </p:spPr>
            <p:txBody>
              <a:bodyPr wrap="none" anchor="ctr"/>
              <a:lstStyle/>
              <a:p>
                <a:endParaRPr lang="de-DE"/>
              </a:p>
            </p:txBody>
          </p:sp>
        </p:grpSp>
      </p:grpSp>
      <p:grpSp>
        <p:nvGrpSpPr>
          <p:cNvPr id="8" name="Group 73"/>
          <p:cNvGrpSpPr>
            <a:grpSpLocks/>
          </p:cNvGrpSpPr>
          <p:nvPr/>
        </p:nvGrpSpPr>
        <p:grpSpPr bwMode="auto">
          <a:xfrm>
            <a:off x="971550" y="3933825"/>
            <a:ext cx="2808288" cy="2238375"/>
            <a:chOff x="612" y="2478"/>
            <a:chExt cx="1769" cy="1410"/>
          </a:xfrm>
        </p:grpSpPr>
        <p:sp>
          <p:nvSpPr>
            <p:cNvPr id="8205" name="AutoShape 34"/>
            <p:cNvSpPr>
              <a:spLocks noChangeArrowheads="1"/>
            </p:cNvSpPr>
            <p:nvPr/>
          </p:nvSpPr>
          <p:spPr bwMode="auto">
            <a:xfrm>
              <a:off x="1567" y="3475"/>
              <a:ext cx="814" cy="413"/>
            </a:xfrm>
            <a:prstGeom prst="roundRect">
              <a:avLst>
                <a:gd name="adj" fmla="val 16667"/>
              </a:avLst>
            </a:prstGeom>
            <a:noFill/>
            <a:ln w="25400">
              <a:noFill/>
              <a:round/>
              <a:headEnd/>
              <a:tailEnd/>
            </a:ln>
          </p:spPr>
          <p:txBody>
            <a:bodyPr lIns="12700" tIns="12700" rIns="12700" bIns="12700"/>
            <a:lstStyle/>
            <a:p>
              <a:pPr algn="l"/>
              <a:r>
                <a:rPr lang="de-DE" sz="1400" b="1">
                  <a:solidFill>
                    <a:srgbClr val="009900"/>
                  </a:solidFill>
                </a:rPr>
                <a:t>lokales Netz</a:t>
              </a:r>
            </a:p>
            <a:p>
              <a:pPr algn="l"/>
              <a:r>
                <a:rPr lang="de-DE" sz="1400" b="1"/>
                <a:t>z.B. Schule</a:t>
              </a:r>
              <a:endParaRPr lang="de-DE"/>
            </a:p>
          </p:txBody>
        </p:sp>
        <p:grpSp>
          <p:nvGrpSpPr>
            <p:cNvPr id="9" name="Group 69"/>
            <p:cNvGrpSpPr>
              <a:grpSpLocks/>
            </p:cNvGrpSpPr>
            <p:nvPr/>
          </p:nvGrpSpPr>
          <p:grpSpPr bwMode="auto">
            <a:xfrm>
              <a:off x="612" y="2478"/>
              <a:ext cx="1037" cy="1241"/>
              <a:chOff x="612" y="2478"/>
              <a:chExt cx="1037" cy="1241"/>
            </a:xfrm>
          </p:grpSpPr>
          <p:grpSp>
            <p:nvGrpSpPr>
              <p:cNvPr id="10" name="Group 53"/>
              <p:cNvGrpSpPr>
                <a:grpSpLocks/>
              </p:cNvGrpSpPr>
              <p:nvPr/>
            </p:nvGrpSpPr>
            <p:grpSpPr bwMode="auto">
              <a:xfrm>
                <a:off x="612" y="2659"/>
                <a:ext cx="1037" cy="1060"/>
                <a:chOff x="618" y="2642"/>
                <a:chExt cx="1037" cy="1060"/>
              </a:xfrm>
            </p:grpSpPr>
            <p:sp>
              <p:nvSpPr>
                <p:cNvPr id="8209" name="Oval 36"/>
                <p:cNvSpPr>
                  <a:spLocks noChangeArrowheads="1"/>
                </p:cNvSpPr>
                <p:nvPr/>
              </p:nvSpPr>
              <p:spPr bwMode="auto">
                <a:xfrm>
                  <a:off x="618" y="2642"/>
                  <a:ext cx="1037" cy="1060"/>
                </a:xfrm>
                <a:prstGeom prst="ellipse">
                  <a:avLst/>
                </a:prstGeom>
                <a:noFill/>
                <a:ln w="25400">
                  <a:solidFill>
                    <a:srgbClr val="008000"/>
                  </a:solidFill>
                  <a:prstDash val="sysDash"/>
                  <a:round/>
                  <a:headEnd/>
                  <a:tailEnd/>
                </a:ln>
              </p:spPr>
              <p:txBody>
                <a:bodyPr/>
                <a:lstStyle/>
                <a:p>
                  <a:endParaRPr lang="de-DE"/>
                </a:p>
              </p:txBody>
            </p:sp>
            <p:grpSp>
              <p:nvGrpSpPr>
                <p:cNvPr id="11" name="Group 51"/>
                <p:cNvGrpSpPr>
                  <a:grpSpLocks noChangeAspect="1"/>
                </p:cNvGrpSpPr>
                <p:nvPr/>
              </p:nvGrpSpPr>
              <p:grpSpPr bwMode="auto">
                <a:xfrm rot="2460036">
                  <a:off x="679" y="2912"/>
                  <a:ext cx="780" cy="723"/>
                  <a:chOff x="679" y="2912"/>
                  <a:chExt cx="1039" cy="963"/>
                </a:xfrm>
              </p:grpSpPr>
              <p:sp>
                <p:nvSpPr>
                  <p:cNvPr id="8212" name="Oval 20"/>
                  <p:cNvSpPr>
                    <a:spLocks noChangeAspect="1" noChangeArrowheads="1"/>
                  </p:cNvSpPr>
                  <p:nvPr/>
                </p:nvSpPr>
                <p:spPr bwMode="auto">
                  <a:xfrm>
                    <a:off x="1022" y="3102"/>
                    <a:ext cx="342" cy="341"/>
                  </a:xfrm>
                  <a:prstGeom prst="ellipse">
                    <a:avLst/>
                  </a:prstGeom>
                  <a:solidFill>
                    <a:srgbClr val="FFFFFF"/>
                  </a:solidFill>
                  <a:ln w="25400">
                    <a:solidFill>
                      <a:srgbClr val="008000"/>
                    </a:solidFill>
                    <a:round/>
                    <a:headEnd/>
                    <a:tailEnd/>
                  </a:ln>
                </p:spPr>
                <p:txBody>
                  <a:bodyPr/>
                  <a:lstStyle/>
                  <a:p>
                    <a:endParaRPr lang="de-DE"/>
                  </a:p>
                </p:txBody>
              </p:sp>
              <p:sp>
                <p:nvSpPr>
                  <p:cNvPr id="8213" name="Line 24"/>
                  <p:cNvSpPr>
                    <a:spLocks noChangeAspect="1" noChangeShapeType="1"/>
                  </p:cNvSpPr>
                  <p:nvPr/>
                </p:nvSpPr>
                <p:spPr bwMode="auto">
                  <a:xfrm>
                    <a:off x="1337" y="3369"/>
                    <a:ext cx="284" cy="171"/>
                  </a:xfrm>
                  <a:prstGeom prst="line">
                    <a:avLst/>
                  </a:prstGeom>
                  <a:noFill/>
                  <a:ln w="25400">
                    <a:solidFill>
                      <a:srgbClr val="000000"/>
                    </a:solidFill>
                    <a:round/>
                    <a:headEnd type="none" w="lg" len="lg"/>
                    <a:tailEnd type="none" w="lg" len="lg"/>
                  </a:ln>
                </p:spPr>
                <p:txBody>
                  <a:bodyPr/>
                  <a:lstStyle/>
                  <a:p>
                    <a:endParaRPr lang="de-DE"/>
                  </a:p>
                </p:txBody>
              </p:sp>
              <p:sp>
                <p:nvSpPr>
                  <p:cNvPr id="8214" name="Line 25"/>
                  <p:cNvSpPr>
                    <a:spLocks noChangeAspect="1" noChangeShapeType="1"/>
                  </p:cNvSpPr>
                  <p:nvPr/>
                </p:nvSpPr>
                <p:spPr bwMode="auto">
                  <a:xfrm>
                    <a:off x="1193" y="3443"/>
                    <a:ext cx="0" cy="341"/>
                  </a:xfrm>
                  <a:prstGeom prst="line">
                    <a:avLst/>
                  </a:prstGeom>
                  <a:noFill/>
                  <a:ln w="25400">
                    <a:solidFill>
                      <a:srgbClr val="000000"/>
                    </a:solidFill>
                    <a:round/>
                    <a:headEnd type="none" w="lg" len="lg"/>
                    <a:tailEnd type="none" w="lg" len="lg"/>
                  </a:ln>
                </p:spPr>
                <p:txBody>
                  <a:bodyPr/>
                  <a:lstStyle/>
                  <a:p>
                    <a:endParaRPr lang="de-DE"/>
                  </a:p>
                </p:txBody>
              </p:sp>
              <p:sp>
                <p:nvSpPr>
                  <p:cNvPr id="8215" name="Line 26"/>
                  <p:cNvSpPr>
                    <a:spLocks noChangeAspect="1" noChangeShapeType="1"/>
                  </p:cNvSpPr>
                  <p:nvPr/>
                </p:nvSpPr>
                <p:spPr bwMode="auto">
                  <a:xfrm flipH="1" flipV="1">
                    <a:off x="768" y="2989"/>
                    <a:ext cx="284" cy="171"/>
                  </a:xfrm>
                  <a:prstGeom prst="line">
                    <a:avLst/>
                  </a:prstGeom>
                  <a:noFill/>
                  <a:ln w="25400">
                    <a:solidFill>
                      <a:srgbClr val="000000"/>
                    </a:solidFill>
                    <a:round/>
                    <a:headEnd type="none" w="lg" len="lg"/>
                    <a:tailEnd type="none" w="lg" len="lg"/>
                  </a:ln>
                </p:spPr>
                <p:txBody>
                  <a:bodyPr/>
                  <a:lstStyle/>
                  <a:p>
                    <a:endParaRPr lang="de-DE"/>
                  </a:p>
                </p:txBody>
              </p:sp>
              <p:sp>
                <p:nvSpPr>
                  <p:cNvPr id="8216" name="Line 27"/>
                  <p:cNvSpPr>
                    <a:spLocks noChangeAspect="1" noChangeShapeType="1"/>
                  </p:cNvSpPr>
                  <p:nvPr/>
                </p:nvSpPr>
                <p:spPr bwMode="auto">
                  <a:xfrm flipV="1">
                    <a:off x="1337" y="2989"/>
                    <a:ext cx="285" cy="171"/>
                  </a:xfrm>
                  <a:prstGeom prst="line">
                    <a:avLst/>
                  </a:prstGeom>
                  <a:noFill/>
                  <a:ln w="25400">
                    <a:solidFill>
                      <a:srgbClr val="000000"/>
                    </a:solidFill>
                    <a:round/>
                    <a:headEnd type="none" w="lg" len="lg"/>
                    <a:tailEnd type="none" w="lg" len="lg"/>
                  </a:ln>
                </p:spPr>
                <p:txBody>
                  <a:bodyPr/>
                  <a:lstStyle/>
                  <a:p>
                    <a:endParaRPr lang="de-DE"/>
                  </a:p>
                </p:txBody>
              </p:sp>
              <p:sp>
                <p:nvSpPr>
                  <p:cNvPr id="8217" name="Line 28"/>
                  <p:cNvSpPr>
                    <a:spLocks noChangeAspect="1" noChangeShapeType="1"/>
                  </p:cNvSpPr>
                  <p:nvPr/>
                </p:nvSpPr>
                <p:spPr bwMode="auto">
                  <a:xfrm flipV="1">
                    <a:off x="768" y="3373"/>
                    <a:ext cx="284" cy="171"/>
                  </a:xfrm>
                  <a:prstGeom prst="line">
                    <a:avLst/>
                  </a:prstGeom>
                  <a:noFill/>
                  <a:ln w="25400">
                    <a:solidFill>
                      <a:srgbClr val="000000"/>
                    </a:solidFill>
                    <a:round/>
                    <a:headEnd type="none" w="lg" len="lg"/>
                    <a:tailEnd type="none" w="lg" len="lg"/>
                  </a:ln>
                </p:spPr>
                <p:txBody>
                  <a:bodyPr/>
                  <a:lstStyle/>
                  <a:p>
                    <a:endParaRPr lang="de-DE"/>
                  </a:p>
                </p:txBody>
              </p:sp>
              <p:sp>
                <p:nvSpPr>
                  <p:cNvPr id="8218" name="Oval 38"/>
                  <p:cNvSpPr>
                    <a:spLocks noChangeAspect="1" noChangeArrowheads="1"/>
                  </p:cNvSpPr>
                  <p:nvPr/>
                </p:nvSpPr>
                <p:spPr bwMode="auto">
                  <a:xfrm>
                    <a:off x="1615" y="3519"/>
                    <a:ext cx="98" cy="93"/>
                  </a:xfrm>
                  <a:prstGeom prst="ellipse">
                    <a:avLst/>
                  </a:prstGeom>
                  <a:noFill/>
                  <a:ln w="25400">
                    <a:solidFill>
                      <a:srgbClr val="008000"/>
                    </a:solidFill>
                    <a:round/>
                    <a:headEnd/>
                    <a:tailEnd/>
                  </a:ln>
                </p:spPr>
                <p:txBody>
                  <a:bodyPr/>
                  <a:lstStyle/>
                  <a:p>
                    <a:endParaRPr lang="de-DE"/>
                  </a:p>
                </p:txBody>
              </p:sp>
              <p:sp>
                <p:nvSpPr>
                  <p:cNvPr id="8219" name="Oval 39"/>
                  <p:cNvSpPr>
                    <a:spLocks noChangeAspect="1" noChangeArrowheads="1"/>
                  </p:cNvSpPr>
                  <p:nvPr/>
                </p:nvSpPr>
                <p:spPr bwMode="auto">
                  <a:xfrm>
                    <a:off x="1620" y="2912"/>
                    <a:ext cx="98" cy="93"/>
                  </a:xfrm>
                  <a:prstGeom prst="ellipse">
                    <a:avLst/>
                  </a:prstGeom>
                  <a:noFill/>
                  <a:ln w="25400">
                    <a:solidFill>
                      <a:srgbClr val="008000"/>
                    </a:solidFill>
                    <a:round/>
                    <a:headEnd/>
                    <a:tailEnd/>
                  </a:ln>
                </p:spPr>
                <p:txBody>
                  <a:bodyPr/>
                  <a:lstStyle/>
                  <a:p>
                    <a:endParaRPr lang="de-DE"/>
                  </a:p>
                </p:txBody>
              </p:sp>
              <p:sp>
                <p:nvSpPr>
                  <p:cNvPr id="8220" name="Oval 40"/>
                  <p:cNvSpPr>
                    <a:spLocks noChangeAspect="1" noChangeArrowheads="1"/>
                  </p:cNvSpPr>
                  <p:nvPr/>
                </p:nvSpPr>
                <p:spPr bwMode="auto">
                  <a:xfrm>
                    <a:off x="679" y="3530"/>
                    <a:ext cx="98" cy="93"/>
                  </a:xfrm>
                  <a:prstGeom prst="ellipse">
                    <a:avLst/>
                  </a:prstGeom>
                  <a:noFill/>
                  <a:ln w="25400">
                    <a:solidFill>
                      <a:srgbClr val="008000"/>
                    </a:solidFill>
                    <a:round/>
                    <a:headEnd/>
                    <a:tailEnd/>
                  </a:ln>
                </p:spPr>
                <p:txBody>
                  <a:bodyPr/>
                  <a:lstStyle/>
                  <a:p>
                    <a:endParaRPr lang="de-DE"/>
                  </a:p>
                </p:txBody>
              </p:sp>
              <p:sp>
                <p:nvSpPr>
                  <p:cNvPr id="8221" name="Oval 41"/>
                  <p:cNvSpPr>
                    <a:spLocks noChangeAspect="1" noChangeArrowheads="1"/>
                  </p:cNvSpPr>
                  <p:nvPr/>
                </p:nvSpPr>
                <p:spPr bwMode="auto">
                  <a:xfrm>
                    <a:off x="1142" y="3782"/>
                    <a:ext cx="98" cy="93"/>
                  </a:xfrm>
                  <a:prstGeom prst="ellipse">
                    <a:avLst/>
                  </a:prstGeom>
                  <a:noFill/>
                  <a:ln w="25400">
                    <a:solidFill>
                      <a:srgbClr val="008000"/>
                    </a:solidFill>
                    <a:round/>
                    <a:headEnd/>
                    <a:tailEnd/>
                  </a:ln>
                </p:spPr>
                <p:txBody>
                  <a:bodyPr/>
                  <a:lstStyle/>
                  <a:p>
                    <a:endParaRPr lang="de-DE"/>
                  </a:p>
                </p:txBody>
              </p:sp>
              <p:sp>
                <p:nvSpPr>
                  <p:cNvPr id="8222" name="Oval 42"/>
                  <p:cNvSpPr>
                    <a:spLocks noChangeAspect="1" noChangeArrowheads="1"/>
                  </p:cNvSpPr>
                  <p:nvPr/>
                </p:nvSpPr>
                <p:spPr bwMode="auto">
                  <a:xfrm>
                    <a:off x="679" y="2918"/>
                    <a:ext cx="98" cy="93"/>
                  </a:xfrm>
                  <a:prstGeom prst="ellipse">
                    <a:avLst/>
                  </a:prstGeom>
                  <a:noFill/>
                  <a:ln w="25400">
                    <a:solidFill>
                      <a:srgbClr val="008000"/>
                    </a:solidFill>
                    <a:round/>
                    <a:headEnd/>
                    <a:tailEnd/>
                  </a:ln>
                </p:spPr>
                <p:txBody>
                  <a:bodyPr/>
                  <a:lstStyle/>
                  <a:p>
                    <a:endParaRPr lang="de-DE"/>
                  </a:p>
                </p:txBody>
              </p:sp>
            </p:grpSp>
            <p:sp>
              <p:nvSpPr>
                <p:cNvPr id="8211" name="Line 52"/>
                <p:cNvSpPr>
                  <a:spLocks noChangeShapeType="1"/>
                </p:cNvSpPr>
                <p:nvPr/>
              </p:nvSpPr>
              <p:spPr bwMode="auto">
                <a:xfrm flipV="1">
                  <a:off x="1202" y="2659"/>
                  <a:ext cx="408" cy="454"/>
                </a:xfrm>
                <a:prstGeom prst="line">
                  <a:avLst/>
                </a:prstGeom>
                <a:noFill/>
                <a:ln w="28575">
                  <a:solidFill>
                    <a:schemeClr val="tx1"/>
                  </a:solidFill>
                  <a:round/>
                  <a:headEnd/>
                  <a:tailEnd/>
                </a:ln>
              </p:spPr>
              <p:txBody>
                <a:bodyPr wrap="none" anchor="ctr"/>
                <a:lstStyle/>
                <a:p>
                  <a:endParaRPr lang="de-DE"/>
                </a:p>
              </p:txBody>
            </p:sp>
          </p:grpSp>
          <p:sp>
            <p:nvSpPr>
              <p:cNvPr id="8208" name="Rectangle 18"/>
              <p:cNvSpPr>
                <a:spLocks noChangeArrowheads="1"/>
              </p:cNvSpPr>
              <p:nvPr/>
            </p:nvSpPr>
            <p:spPr bwMode="auto">
              <a:xfrm rot="2911814">
                <a:off x="1156" y="2705"/>
                <a:ext cx="682" cy="227"/>
              </a:xfrm>
              <a:prstGeom prst="rect">
                <a:avLst/>
              </a:prstGeom>
              <a:solidFill>
                <a:srgbClr val="B2B2B2"/>
              </a:solidFill>
              <a:ln w="25400">
                <a:solidFill>
                  <a:srgbClr val="008000"/>
                </a:solidFill>
                <a:miter lim="800000"/>
                <a:headEnd/>
                <a:tailEnd/>
              </a:ln>
            </p:spPr>
            <p:txBody>
              <a:bodyPr lIns="12700" tIns="12700" rIns="12700" bIns="12700"/>
              <a:lstStyle/>
              <a:p>
                <a:endParaRPr lang="de-DE" sz="200" b="1">
                  <a:solidFill>
                    <a:srgbClr val="008000"/>
                  </a:solidFill>
                </a:endParaRPr>
              </a:p>
              <a:p>
                <a:r>
                  <a:rPr lang="de-DE" sz="1800" b="1">
                    <a:solidFill>
                      <a:srgbClr val="008000"/>
                    </a:solidFill>
                  </a:rPr>
                  <a:t>Modem</a:t>
                </a:r>
                <a:endParaRPr lang="de-DE"/>
              </a:p>
            </p:txBody>
          </p:sp>
        </p:grpSp>
      </p:grpSp>
      <p:grpSp>
        <p:nvGrpSpPr>
          <p:cNvPr id="12" name="Group 72"/>
          <p:cNvGrpSpPr>
            <a:grpSpLocks/>
          </p:cNvGrpSpPr>
          <p:nvPr/>
        </p:nvGrpSpPr>
        <p:grpSpPr bwMode="auto">
          <a:xfrm>
            <a:off x="2557463" y="5157788"/>
            <a:ext cx="3957637" cy="290512"/>
            <a:chOff x="1611" y="3249"/>
            <a:chExt cx="2493" cy="183"/>
          </a:xfrm>
        </p:grpSpPr>
        <p:sp>
          <p:nvSpPr>
            <p:cNvPr id="8202" name="Rectangle 48"/>
            <p:cNvSpPr>
              <a:spLocks noChangeArrowheads="1"/>
            </p:cNvSpPr>
            <p:nvPr/>
          </p:nvSpPr>
          <p:spPr bwMode="auto">
            <a:xfrm>
              <a:off x="2468" y="3249"/>
              <a:ext cx="820" cy="183"/>
            </a:xfrm>
            <a:prstGeom prst="rect">
              <a:avLst/>
            </a:prstGeom>
            <a:noFill/>
            <a:ln w="25400">
              <a:noFill/>
              <a:miter lim="800000"/>
              <a:headEnd/>
              <a:tailEnd/>
            </a:ln>
          </p:spPr>
          <p:txBody>
            <a:bodyPr lIns="12700" tIns="12700" rIns="12700" bIns="12700"/>
            <a:lstStyle/>
            <a:p>
              <a:r>
                <a:rPr lang="de-DE" sz="1800"/>
                <a:t>Teilnehmer</a:t>
              </a:r>
            </a:p>
          </p:txBody>
        </p:sp>
        <p:sp>
          <p:nvSpPr>
            <p:cNvPr id="8203" name="Line 70"/>
            <p:cNvSpPr>
              <a:spLocks noChangeShapeType="1"/>
            </p:cNvSpPr>
            <p:nvPr/>
          </p:nvSpPr>
          <p:spPr bwMode="auto">
            <a:xfrm>
              <a:off x="1611" y="3294"/>
              <a:ext cx="861" cy="45"/>
            </a:xfrm>
            <a:prstGeom prst="line">
              <a:avLst/>
            </a:prstGeom>
            <a:noFill/>
            <a:ln w="28575">
              <a:solidFill>
                <a:schemeClr val="tx1"/>
              </a:solidFill>
              <a:round/>
              <a:headEnd type="triangle" w="med" len="med"/>
              <a:tailEnd/>
            </a:ln>
          </p:spPr>
          <p:txBody>
            <a:bodyPr wrap="none" anchor="ctr"/>
            <a:lstStyle/>
            <a:p>
              <a:endParaRPr lang="de-DE"/>
            </a:p>
          </p:txBody>
        </p:sp>
        <p:sp>
          <p:nvSpPr>
            <p:cNvPr id="8204" name="Line 71"/>
            <p:cNvSpPr>
              <a:spLocks noChangeShapeType="1"/>
            </p:cNvSpPr>
            <p:nvPr/>
          </p:nvSpPr>
          <p:spPr bwMode="auto">
            <a:xfrm flipH="1">
              <a:off x="3243" y="3294"/>
              <a:ext cx="861" cy="45"/>
            </a:xfrm>
            <a:prstGeom prst="line">
              <a:avLst/>
            </a:prstGeom>
            <a:noFill/>
            <a:ln w="28575">
              <a:solidFill>
                <a:schemeClr val="tx1"/>
              </a:solidFill>
              <a:round/>
              <a:headEnd type="triangle" w="med" len="med"/>
              <a:tailEnd/>
            </a:ln>
          </p:spPr>
          <p:txBody>
            <a:bodyPr wrap="none" anchor="ct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de-DE" dirty="0" smtClean="0"/>
              <a:t>Internet: TCP/IP-Protokoll</a:t>
            </a:r>
          </a:p>
        </p:txBody>
      </p:sp>
      <p:sp>
        <p:nvSpPr>
          <p:cNvPr id="30" name="Fußzeilenplatzhalter 29"/>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9220" name="Oval 5"/>
          <p:cNvSpPr>
            <a:spLocks noChangeArrowheads="1"/>
          </p:cNvSpPr>
          <p:nvPr/>
        </p:nvSpPr>
        <p:spPr bwMode="auto">
          <a:xfrm>
            <a:off x="3419475" y="2133600"/>
            <a:ext cx="574675" cy="576263"/>
          </a:xfrm>
          <a:prstGeom prst="ellipse">
            <a:avLst/>
          </a:prstGeom>
          <a:noFill/>
          <a:ln w="28575">
            <a:solidFill>
              <a:schemeClr val="tx1"/>
            </a:solidFill>
            <a:round/>
            <a:headEnd/>
            <a:tailEnd/>
          </a:ln>
        </p:spPr>
        <p:txBody>
          <a:bodyPr wrap="none" anchor="ctr"/>
          <a:lstStyle/>
          <a:p>
            <a:r>
              <a:rPr lang="de-DE" sz="2400" dirty="0"/>
              <a:t>R</a:t>
            </a:r>
          </a:p>
        </p:txBody>
      </p:sp>
      <p:sp>
        <p:nvSpPr>
          <p:cNvPr id="9221" name="Oval 6"/>
          <p:cNvSpPr>
            <a:spLocks noChangeArrowheads="1"/>
          </p:cNvSpPr>
          <p:nvPr/>
        </p:nvSpPr>
        <p:spPr bwMode="auto">
          <a:xfrm>
            <a:off x="5075238" y="2133600"/>
            <a:ext cx="574675" cy="576263"/>
          </a:xfrm>
          <a:prstGeom prst="ellipse">
            <a:avLst/>
          </a:prstGeom>
          <a:noFill/>
          <a:ln w="28575">
            <a:solidFill>
              <a:schemeClr val="tx1"/>
            </a:solidFill>
            <a:round/>
            <a:headEnd/>
            <a:tailEnd/>
          </a:ln>
        </p:spPr>
        <p:txBody>
          <a:bodyPr wrap="none" anchor="ctr"/>
          <a:lstStyle/>
          <a:p>
            <a:r>
              <a:rPr lang="de-DE" sz="2400" dirty="0"/>
              <a:t>R</a:t>
            </a:r>
          </a:p>
        </p:txBody>
      </p:sp>
      <p:sp>
        <p:nvSpPr>
          <p:cNvPr id="9222" name="Oval 7"/>
          <p:cNvSpPr>
            <a:spLocks noChangeArrowheads="1"/>
          </p:cNvSpPr>
          <p:nvPr/>
        </p:nvSpPr>
        <p:spPr bwMode="auto">
          <a:xfrm>
            <a:off x="4284663" y="4292600"/>
            <a:ext cx="574675" cy="576263"/>
          </a:xfrm>
          <a:prstGeom prst="ellipse">
            <a:avLst/>
          </a:prstGeom>
          <a:noFill/>
          <a:ln w="28575">
            <a:solidFill>
              <a:schemeClr val="tx1"/>
            </a:solidFill>
            <a:round/>
            <a:headEnd/>
            <a:tailEnd/>
          </a:ln>
        </p:spPr>
        <p:txBody>
          <a:bodyPr wrap="none" anchor="ctr"/>
          <a:lstStyle/>
          <a:p>
            <a:r>
              <a:rPr lang="de-DE" sz="2400" dirty="0"/>
              <a:t>R</a:t>
            </a:r>
          </a:p>
        </p:txBody>
      </p:sp>
      <p:sp>
        <p:nvSpPr>
          <p:cNvPr id="9223" name="Oval 8"/>
          <p:cNvSpPr>
            <a:spLocks noChangeArrowheads="1"/>
          </p:cNvSpPr>
          <p:nvPr/>
        </p:nvSpPr>
        <p:spPr bwMode="auto">
          <a:xfrm>
            <a:off x="6804025" y="3140075"/>
            <a:ext cx="574675" cy="576263"/>
          </a:xfrm>
          <a:prstGeom prst="ellipse">
            <a:avLst/>
          </a:prstGeom>
          <a:solidFill>
            <a:schemeClr val="tx1"/>
          </a:solidFill>
          <a:ln w="28575">
            <a:noFill/>
            <a:round/>
            <a:headEnd/>
            <a:tailEnd/>
          </a:ln>
        </p:spPr>
        <p:txBody>
          <a:bodyPr wrap="none" anchor="ctr"/>
          <a:lstStyle/>
          <a:p>
            <a:r>
              <a:rPr lang="de-DE" sz="2400" b="1">
                <a:solidFill>
                  <a:schemeClr val="bg1"/>
                </a:solidFill>
              </a:rPr>
              <a:t>Z</a:t>
            </a:r>
          </a:p>
        </p:txBody>
      </p:sp>
      <p:sp>
        <p:nvSpPr>
          <p:cNvPr id="9224" name="Oval 9"/>
          <p:cNvSpPr>
            <a:spLocks noChangeArrowheads="1"/>
          </p:cNvSpPr>
          <p:nvPr/>
        </p:nvSpPr>
        <p:spPr bwMode="auto">
          <a:xfrm>
            <a:off x="1782763" y="3140075"/>
            <a:ext cx="574675" cy="576263"/>
          </a:xfrm>
          <a:prstGeom prst="ellipse">
            <a:avLst/>
          </a:prstGeom>
          <a:solidFill>
            <a:schemeClr val="tx1"/>
          </a:solidFill>
          <a:ln w="28575">
            <a:noFill/>
            <a:round/>
            <a:headEnd/>
            <a:tailEnd/>
          </a:ln>
        </p:spPr>
        <p:txBody>
          <a:bodyPr wrap="none" anchor="ctr"/>
          <a:lstStyle/>
          <a:p>
            <a:r>
              <a:rPr lang="de-DE" sz="2400" b="1">
                <a:solidFill>
                  <a:schemeClr val="bg1"/>
                </a:solidFill>
              </a:rPr>
              <a:t>S</a:t>
            </a:r>
          </a:p>
        </p:txBody>
      </p:sp>
      <p:sp>
        <p:nvSpPr>
          <p:cNvPr id="68619" name="Text Box 11"/>
          <p:cNvSpPr txBox="1">
            <a:spLocks noChangeArrowheads="1"/>
          </p:cNvSpPr>
          <p:nvPr/>
        </p:nvSpPr>
        <p:spPr bwMode="auto">
          <a:xfrm>
            <a:off x="2391218" y="3200400"/>
            <a:ext cx="357187" cy="457200"/>
          </a:xfrm>
          <a:prstGeom prst="rect">
            <a:avLst/>
          </a:prstGeom>
          <a:solidFill>
            <a:srgbClr val="0000FF"/>
          </a:solidFill>
          <a:ln w="28575">
            <a:noFill/>
            <a:miter lim="800000"/>
            <a:headEnd/>
            <a:tailEnd/>
          </a:ln>
        </p:spPr>
        <p:txBody>
          <a:bodyPr>
            <a:spAutoFit/>
          </a:bodyPr>
          <a:lstStyle/>
          <a:p>
            <a:pPr>
              <a:spcBef>
                <a:spcPct val="50000"/>
              </a:spcBef>
            </a:pPr>
            <a:r>
              <a:rPr lang="de-DE" sz="2400" dirty="0">
                <a:solidFill>
                  <a:schemeClr val="bg1"/>
                </a:solidFill>
              </a:rPr>
              <a:t>1</a:t>
            </a:r>
          </a:p>
        </p:txBody>
      </p:sp>
      <p:sp>
        <p:nvSpPr>
          <p:cNvPr id="68623" name="Text Box 15"/>
          <p:cNvSpPr txBox="1">
            <a:spLocks noChangeArrowheads="1"/>
          </p:cNvSpPr>
          <p:nvPr/>
        </p:nvSpPr>
        <p:spPr bwMode="auto">
          <a:xfrm>
            <a:off x="2748405" y="3200400"/>
            <a:ext cx="357188" cy="457200"/>
          </a:xfrm>
          <a:prstGeom prst="rect">
            <a:avLst/>
          </a:prstGeom>
          <a:solidFill>
            <a:srgbClr val="FF9999"/>
          </a:solidFill>
          <a:ln w="28575">
            <a:noFill/>
            <a:miter lim="800000"/>
            <a:headEnd/>
            <a:tailEnd/>
          </a:ln>
        </p:spPr>
        <p:txBody>
          <a:bodyPr>
            <a:spAutoFit/>
          </a:bodyPr>
          <a:lstStyle/>
          <a:p>
            <a:pPr>
              <a:spcBef>
                <a:spcPct val="50000"/>
              </a:spcBef>
            </a:pPr>
            <a:r>
              <a:rPr lang="de-DE" sz="2400" dirty="0"/>
              <a:t>2</a:t>
            </a:r>
          </a:p>
        </p:txBody>
      </p:sp>
      <p:sp>
        <p:nvSpPr>
          <p:cNvPr id="68624" name="Text Box 16"/>
          <p:cNvSpPr txBox="1">
            <a:spLocks noChangeArrowheads="1"/>
          </p:cNvSpPr>
          <p:nvPr/>
        </p:nvSpPr>
        <p:spPr bwMode="auto">
          <a:xfrm>
            <a:off x="3099243" y="3200400"/>
            <a:ext cx="357187" cy="457200"/>
          </a:xfrm>
          <a:prstGeom prst="rect">
            <a:avLst/>
          </a:prstGeom>
          <a:solidFill>
            <a:srgbClr val="009900"/>
          </a:solidFill>
          <a:ln w="28575">
            <a:noFill/>
            <a:miter lim="800000"/>
            <a:headEnd/>
            <a:tailEnd/>
          </a:ln>
        </p:spPr>
        <p:txBody>
          <a:bodyPr>
            <a:spAutoFit/>
          </a:bodyPr>
          <a:lstStyle/>
          <a:p>
            <a:pPr>
              <a:spcBef>
                <a:spcPct val="50000"/>
              </a:spcBef>
            </a:pPr>
            <a:r>
              <a:rPr lang="de-DE" sz="2400" dirty="0">
                <a:solidFill>
                  <a:schemeClr val="bg1"/>
                </a:solidFill>
              </a:rPr>
              <a:t>3</a:t>
            </a:r>
          </a:p>
        </p:txBody>
      </p:sp>
      <p:sp>
        <p:nvSpPr>
          <p:cNvPr id="68620" name="Rectangle 12"/>
          <p:cNvSpPr>
            <a:spLocks noChangeArrowheads="1"/>
          </p:cNvSpPr>
          <p:nvPr/>
        </p:nvSpPr>
        <p:spPr bwMode="auto">
          <a:xfrm>
            <a:off x="684213" y="3200400"/>
            <a:ext cx="1077912" cy="431800"/>
          </a:xfrm>
          <a:prstGeom prst="rect">
            <a:avLst/>
          </a:prstGeom>
          <a:noFill/>
          <a:ln w="28575">
            <a:solidFill>
              <a:schemeClr val="tx1"/>
            </a:solidFill>
            <a:miter lim="800000"/>
            <a:headEnd/>
            <a:tailEnd/>
          </a:ln>
        </p:spPr>
        <p:txBody>
          <a:bodyPr wrap="none" anchor="ctr"/>
          <a:lstStyle/>
          <a:p>
            <a:endParaRPr lang="de-DE"/>
          </a:p>
        </p:txBody>
      </p:sp>
      <p:sp>
        <p:nvSpPr>
          <p:cNvPr id="68629" name="Line 21"/>
          <p:cNvSpPr>
            <a:spLocks noChangeShapeType="1"/>
          </p:cNvSpPr>
          <p:nvPr/>
        </p:nvSpPr>
        <p:spPr bwMode="auto">
          <a:xfrm>
            <a:off x="2627313" y="3644900"/>
            <a:ext cx="1657350" cy="936625"/>
          </a:xfrm>
          <a:prstGeom prst="line">
            <a:avLst/>
          </a:prstGeom>
          <a:noFill/>
          <a:ln w="38100">
            <a:solidFill>
              <a:srgbClr val="0000FF"/>
            </a:solidFill>
            <a:round/>
            <a:headEnd/>
            <a:tailEnd type="triangle" w="med" len="med"/>
          </a:ln>
        </p:spPr>
        <p:txBody>
          <a:bodyPr wrap="none" anchor="ctr"/>
          <a:lstStyle/>
          <a:p>
            <a:endParaRPr lang="de-DE"/>
          </a:p>
        </p:txBody>
      </p:sp>
      <p:sp>
        <p:nvSpPr>
          <p:cNvPr id="68630" name="Line 22"/>
          <p:cNvSpPr>
            <a:spLocks noChangeShapeType="1"/>
          </p:cNvSpPr>
          <p:nvPr/>
        </p:nvSpPr>
        <p:spPr bwMode="auto">
          <a:xfrm flipV="1">
            <a:off x="4859338" y="3644900"/>
            <a:ext cx="1368425" cy="936625"/>
          </a:xfrm>
          <a:prstGeom prst="line">
            <a:avLst/>
          </a:prstGeom>
          <a:noFill/>
          <a:ln w="38100">
            <a:solidFill>
              <a:srgbClr val="0000FF"/>
            </a:solidFill>
            <a:round/>
            <a:headEnd/>
            <a:tailEnd type="triangle" w="med" len="med"/>
          </a:ln>
        </p:spPr>
        <p:txBody>
          <a:bodyPr wrap="none" anchor="ctr"/>
          <a:lstStyle/>
          <a:p>
            <a:endParaRPr lang="de-DE"/>
          </a:p>
        </p:txBody>
      </p:sp>
      <p:sp>
        <p:nvSpPr>
          <p:cNvPr id="68631" name="Text Box 23"/>
          <p:cNvSpPr txBox="1">
            <a:spLocks noChangeArrowheads="1"/>
          </p:cNvSpPr>
          <p:nvPr/>
        </p:nvSpPr>
        <p:spPr bwMode="auto">
          <a:xfrm>
            <a:off x="6086475" y="3200400"/>
            <a:ext cx="357188" cy="457200"/>
          </a:xfrm>
          <a:prstGeom prst="rect">
            <a:avLst/>
          </a:prstGeom>
          <a:solidFill>
            <a:srgbClr val="0000FF"/>
          </a:solidFill>
          <a:ln w="28575">
            <a:noFill/>
            <a:miter lim="800000"/>
            <a:headEnd/>
            <a:tailEnd/>
          </a:ln>
        </p:spPr>
        <p:txBody>
          <a:bodyPr>
            <a:spAutoFit/>
          </a:bodyPr>
          <a:lstStyle/>
          <a:p>
            <a:pPr>
              <a:spcBef>
                <a:spcPct val="50000"/>
              </a:spcBef>
            </a:pPr>
            <a:r>
              <a:rPr lang="de-DE" sz="2400" dirty="0">
                <a:solidFill>
                  <a:schemeClr val="bg1"/>
                </a:solidFill>
              </a:rPr>
              <a:t>1</a:t>
            </a:r>
          </a:p>
        </p:txBody>
      </p:sp>
      <p:sp>
        <p:nvSpPr>
          <p:cNvPr id="68632" name="Text Box 24"/>
          <p:cNvSpPr txBox="1">
            <a:spLocks noChangeArrowheads="1"/>
          </p:cNvSpPr>
          <p:nvPr/>
        </p:nvSpPr>
        <p:spPr bwMode="auto">
          <a:xfrm>
            <a:off x="5734050" y="3200400"/>
            <a:ext cx="357188" cy="457200"/>
          </a:xfrm>
          <a:prstGeom prst="rect">
            <a:avLst/>
          </a:prstGeom>
          <a:solidFill>
            <a:srgbClr val="FF9999"/>
          </a:solidFill>
          <a:ln w="28575">
            <a:noFill/>
            <a:miter lim="800000"/>
            <a:headEnd/>
            <a:tailEnd/>
          </a:ln>
        </p:spPr>
        <p:txBody>
          <a:bodyPr>
            <a:spAutoFit/>
          </a:bodyPr>
          <a:lstStyle/>
          <a:p>
            <a:pPr>
              <a:spcBef>
                <a:spcPct val="50000"/>
              </a:spcBef>
            </a:pPr>
            <a:r>
              <a:rPr lang="de-DE" sz="2400" dirty="0"/>
              <a:t>2</a:t>
            </a:r>
          </a:p>
        </p:txBody>
      </p:sp>
      <p:sp>
        <p:nvSpPr>
          <p:cNvPr id="68633" name="Text Box 25"/>
          <p:cNvSpPr txBox="1">
            <a:spLocks noChangeArrowheads="1"/>
          </p:cNvSpPr>
          <p:nvPr/>
        </p:nvSpPr>
        <p:spPr bwMode="auto">
          <a:xfrm>
            <a:off x="6443663" y="3200400"/>
            <a:ext cx="357187" cy="457200"/>
          </a:xfrm>
          <a:prstGeom prst="rect">
            <a:avLst/>
          </a:prstGeom>
          <a:solidFill>
            <a:srgbClr val="009900"/>
          </a:solidFill>
          <a:ln w="28575">
            <a:noFill/>
            <a:miter lim="800000"/>
            <a:headEnd/>
            <a:tailEnd/>
          </a:ln>
        </p:spPr>
        <p:txBody>
          <a:bodyPr>
            <a:spAutoFit/>
          </a:bodyPr>
          <a:lstStyle/>
          <a:p>
            <a:pPr>
              <a:spcBef>
                <a:spcPct val="50000"/>
              </a:spcBef>
            </a:pPr>
            <a:r>
              <a:rPr lang="de-DE" sz="2400" dirty="0">
                <a:solidFill>
                  <a:schemeClr val="bg1"/>
                </a:solidFill>
              </a:rPr>
              <a:t>3</a:t>
            </a:r>
          </a:p>
        </p:txBody>
      </p:sp>
      <p:sp>
        <p:nvSpPr>
          <p:cNvPr id="68634" name="Rectangle 26"/>
          <p:cNvSpPr>
            <a:spLocks noChangeArrowheads="1"/>
          </p:cNvSpPr>
          <p:nvPr/>
        </p:nvSpPr>
        <p:spPr bwMode="auto">
          <a:xfrm>
            <a:off x="5726113" y="3209925"/>
            <a:ext cx="1077912" cy="431800"/>
          </a:xfrm>
          <a:prstGeom prst="rect">
            <a:avLst/>
          </a:prstGeom>
          <a:noFill/>
          <a:ln w="28575">
            <a:solidFill>
              <a:schemeClr val="tx1"/>
            </a:solidFill>
            <a:miter lim="800000"/>
            <a:headEnd/>
            <a:tailEnd/>
          </a:ln>
        </p:spPr>
        <p:txBody>
          <a:bodyPr wrap="none" anchor="ctr"/>
          <a:lstStyle/>
          <a:p>
            <a:endParaRPr lang="de-DE" sz="2400" dirty="0"/>
          </a:p>
        </p:txBody>
      </p:sp>
      <p:sp>
        <p:nvSpPr>
          <p:cNvPr id="68640" name="Line 32"/>
          <p:cNvSpPr>
            <a:spLocks noChangeShapeType="1"/>
          </p:cNvSpPr>
          <p:nvPr/>
        </p:nvSpPr>
        <p:spPr bwMode="auto">
          <a:xfrm>
            <a:off x="3059113" y="3429000"/>
            <a:ext cx="2665412" cy="0"/>
          </a:xfrm>
          <a:prstGeom prst="line">
            <a:avLst/>
          </a:prstGeom>
          <a:noFill/>
          <a:ln w="38100">
            <a:solidFill>
              <a:srgbClr val="FF9999"/>
            </a:solidFill>
            <a:round/>
            <a:headEnd/>
            <a:tailEnd type="triangle" w="med" len="med"/>
          </a:ln>
        </p:spPr>
        <p:txBody>
          <a:bodyPr wrap="none" anchor="ctr"/>
          <a:lstStyle/>
          <a:p>
            <a:endParaRPr lang="de-DE"/>
          </a:p>
        </p:txBody>
      </p:sp>
      <p:sp>
        <p:nvSpPr>
          <p:cNvPr id="68641" name="Line 33"/>
          <p:cNvSpPr>
            <a:spLocks noChangeShapeType="1"/>
          </p:cNvSpPr>
          <p:nvPr/>
        </p:nvSpPr>
        <p:spPr bwMode="auto">
          <a:xfrm flipV="1">
            <a:off x="3276600" y="2636838"/>
            <a:ext cx="287338" cy="576262"/>
          </a:xfrm>
          <a:prstGeom prst="line">
            <a:avLst/>
          </a:prstGeom>
          <a:noFill/>
          <a:ln w="38100">
            <a:solidFill>
              <a:srgbClr val="009900"/>
            </a:solidFill>
            <a:round/>
            <a:headEnd/>
            <a:tailEnd type="triangle" w="med" len="med"/>
          </a:ln>
        </p:spPr>
        <p:txBody>
          <a:bodyPr wrap="none" anchor="ctr"/>
          <a:lstStyle/>
          <a:p>
            <a:endParaRPr lang="de-DE"/>
          </a:p>
        </p:txBody>
      </p:sp>
      <p:sp>
        <p:nvSpPr>
          <p:cNvPr id="68642" name="Line 34"/>
          <p:cNvSpPr>
            <a:spLocks noChangeShapeType="1"/>
          </p:cNvSpPr>
          <p:nvPr/>
        </p:nvSpPr>
        <p:spPr bwMode="auto">
          <a:xfrm>
            <a:off x="3995738" y="2420938"/>
            <a:ext cx="1081087" cy="0"/>
          </a:xfrm>
          <a:prstGeom prst="line">
            <a:avLst/>
          </a:prstGeom>
          <a:noFill/>
          <a:ln w="38100">
            <a:solidFill>
              <a:srgbClr val="009900"/>
            </a:solidFill>
            <a:round/>
            <a:headEnd/>
            <a:tailEnd type="triangle" w="med" len="med"/>
          </a:ln>
        </p:spPr>
        <p:txBody>
          <a:bodyPr wrap="none" anchor="ctr"/>
          <a:lstStyle/>
          <a:p>
            <a:endParaRPr lang="de-DE"/>
          </a:p>
        </p:txBody>
      </p:sp>
      <p:sp>
        <p:nvSpPr>
          <p:cNvPr id="68643" name="Line 35"/>
          <p:cNvSpPr>
            <a:spLocks noChangeShapeType="1"/>
          </p:cNvSpPr>
          <p:nvPr/>
        </p:nvSpPr>
        <p:spPr bwMode="auto">
          <a:xfrm>
            <a:off x="5580063" y="2636838"/>
            <a:ext cx="1008062" cy="576262"/>
          </a:xfrm>
          <a:prstGeom prst="line">
            <a:avLst/>
          </a:prstGeom>
          <a:noFill/>
          <a:ln w="38100">
            <a:solidFill>
              <a:srgbClr val="009900"/>
            </a:solidFill>
            <a:round/>
            <a:headEnd/>
            <a:tailEnd type="triangle" w="med" len="med"/>
          </a:ln>
        </p:spPr>
        <p:txBody>
          <a:bodyPr wrap="none" anchor="ctr"/>
          <a:lstStyle/>
          <a:p>
            <a:endParaRPr lang="de-DE"/>
          </a:p>
        </p:txBody>
      </p:sp>
      <p:sp>
        <p:nvSpPr>
          <p:cNvPr id="9239" name="Text Box 38"/>
          <p:cNvSpPr txBox="1">
            <a:spLocks noChangeArrowheads="1"/>
          </p:cNvSpPr>
          <p:nvPr/>
        </p:nvSpPr>
        <p:spPr bwMode="auto">
          <a:xfrm>
            <a:off x="685800" y="3186113"/>
            <a:ext cx="1077913" cy="461665"/>
          </a:xfrm>
          <a:prstGeom prst="rect">
            <a:avLst/>
          </a:prstGeom>
          <a:solidFill>
            <a:srgbClr val="FFFFCC"/>
          </a:solidFill>
          <a:ln w="28575">
            <a:solidFill>
              <a:schemeClr val="tx1"/>
            </a:solidFill>
            <a:miter lim="800000"/>
            <a:headEnd/>
            <a:tailEnd/>
          </a:ln>
        </p:spPr>
        <p:txBody>
          <a:bodyPr>
            <a:spAutoFit/>
          </a:bodyPr>
          <a:lstStyle/>
          <a:p>
            <a:pPr>
              <a:spcBef>
                <a:spcPct val="50000"/>
              </a:spcBef>
            </a:pPr>
            <a:r>
              <a:rPr lang="de-DE" sz="2400" dirty="0"/>
              <a:t>Datei</a:t>
            </a:r>
          </a:p>
        </p:txBody>
      </p:sp>
      <p:sp>
        <p:nvSpPr>
          <p:cNvPr id="68647" name="Text Box 39"/>
          <p:cNvSpPr txBox="1">
            <a:spLocks noChangeArrowheads="1"/>
          </p:cNvSpPr>
          <p:nvPr/>
        </p:nvSpPr>
        <p:spPr bwMode="auto">
          <a:xfrm>
            <a:off x="7380288" y="3196600"/>
            <a:ext cx="1144587" cy="461665"/>
          </a:xfrm>
          <a:prstGeom prst="rect">
            <a:avLst/>
          </a:prstGeom>
          <a:solidFill>
            <a:srgbClr val="FFFFCC"/>
          </a:solidFill>
          <a:ln w="28575">
            <a:solidFill>
              <a:schemeClr val="tx1"/>
            </a:solidFill>
            <a:miter lim="800000"/>
            <a:headEnd/>
            <a:tailEnd/>
          </a:ln>
        </p:spPr>
        <p:txBody>
          <a:bodyPr>
            <a:spAutoFit/>
          </a:bodyPr>
          <a:lstStyle/>
          <a:p>
            <a:pPr>
              <a:spcBef>
                <a:spcPct val="50000"/>
              </a:spcBef>
            </a:pPr>
            <a:r>
              <a:rPr lang="de-DE" sz="2400" dirty="0"/>
              <a:t>Datei</a:t>
            </a:r>
          </a:p>
        </p:txBody>
      </p:sp>
      <p:grpSp>
        <p:nvGrpSpPr>
          <p:cNvPr id="2" name="Group 48"/>
          <p:cNvGrpSpPr>
            <a:grpSpLocks/>
          </p:cNvGrpSpPr>
          <p:nvPr/>
        </p:nvGrpSpPr>
        <p:grpSpPr bwMode="auto">
          <a:xfrm>
            <a:off x="5726113" y="3203575"/>
            <a:ext cx="1077912" cy="457200"/>
            <a:chOff x="3607" y="2024"/>
            <a:chExt cx="679" cy="288"/>
          </a:xfrm>
        </p:grpSpPr>
        <p:sp>
          <p:nvSpPr>
            <p:cNvPr id="9242" name="Text Box 44"/>
            <p:cNvSpPr txBox="1">
              <a:spLocks noChangeArrowheads="1"/>
            </p:cNvSpPr>
            <p:nvPr/>
          </p:nvSpPr>
          <p:spPr bwMode="auto">
            <a:xfrm>
              <a:off x="3834" y="2024"/>
              <a:ext cx="225" cy="288"/>
            </a:xfrm>
            <a:prstGeom prst="rect">
              <a:avLst/>
            </a:prstGeom>
            <a:solidFill>
              <a:srgbClr val="0000FF"/>
            </a:solidFill>
            <a:ln w="28575">
              <a:noFill/>
              <a:miter lim="800000"/>
              <a:headEnd/>
              <a:tailEnd/>
            </a:ln>
          </p:spPr>
          <p:txBody>
            <a:bodyPr>
              <a:spAutoFit/>
            </a:bodyPr>
            <a:lstStyle/>
            <a:p>
              <a:pPr>
                <a:spcBef>
                  <a:spcPct val="50000"/>
                </a:spcBef>
              </a:pPr>
              <a:r>
                <a:rPr lang="de-DE" sz="2400" dirty="0">
                  <a:solidFill>
                    <a:schemeClr val="bg1"/>
                  </a:solidFill>
                </a:rPr>
                <a:t>1</a:t>
              </a:r>
            </a:p>
          </p:txBody>
        </p:sp>
        <p:sp>
          <p:nvSpPr>
            <p:cNvPr id="9243" name="Text Box 45"/>
            <p:cNvSpPr txBox="1">
              <a:spLocks noChangeArrowheads="1"/>
            </p:cNvSpPr>
            <p:nvPr/>
          </p:nvSpPr>
          <p:spPr bwMode="auto">
            <a:xfrm>
              <a:off x="3612" y="2024"/>
              <a:ext cx="225" cy="288"/>
            </a:xfrm>
            <a:prstGeom prst="rect">
              <a:avLst/>
            </a:prstGeom>
            <a:solidFill>
              <a:srgbClr val="FF9999"/>
            </a:solidFill>
            <a:ln w="28575">
              <a:noFill/>
              <a:miter lim="800000"/>
              <a:headEnd/>
              <a:tailEnd/>
            </a:ln>
          </p:spPr>
          <p:txBody>
            <a:bodyPr>
              <a:spAutoFit/>
            </a:bodyPr>
            <a:lstStyle/>
            <a:p>
              <a:pPr>
                <a:spcBef>
                  <a:spcPct val="50000"/>
                </a:spcBef>
              </a:pPr>
              <a:r>
                <a:rPr lang="de-DE" sz="2400" dirty="0"/>
                <a:t>2</a:t>
              </a:r>
            </a:p>
          </p:txBody>
        </p:sp>
        <p:sp>
          <p:nvSpPr>
            <p:cNvPr id="9244" name="Text Box 46"/>
            <p:cNvSpPr txBox="1">
              <a:spLocks noChangeArrowheads="1"/>
            </p:cNvSpPr>
            <p:nvPr/>
          </p:nvSpPr>
          <p:spPr bwMode="auto">
            <a:xfrm>
              <a:off x="4059" y="2024"/>
              <a:ext cx="225" cy="288"/>
            </a:xfrm>
            <a:prstGeom prst="rect">
              <a:avLst/>
            </a:prstGeom>
            <a:solidFill>
              <a:srgbClr val="009900"/>
            </a:solidFill>
            <a:ln w="28575">
              <a:noFill/>
              <a:miter lim="800000"/>
              <a:headEnd/>
              <a:tailEnd/>
            </a:ln>
          </p:spPr>
          <p:txBody>
            <a:bodyPr>
              <a:spAutoFit/>
            </a:bodyPr>
            <a:lstStyle/>
            <a:p>
              <a:pPr>
                <a:spcBef>
                  <a:spcPct val="50000"/>
                </a:spcBef>
              </a:pPr>
              <a:r>
                <a:rPr lang="de-DE" sz="2400" dirty="0">
                  <a:solidFill>
                    <a:schemeClr val="bg1"/>
                  </a:solidFill>
                </a:rPr>
                <a:t>3</a:t>
              </a:r>
            </a:p>
          </p:txBody>
        </p:sp>
        <p:sp>
          <p:nvSpPr>
            <p:cNvPr id="9245" name="Rectangle 47"/>
            <p:cNvSpPr>
              <a:spLocks noChangeArrowheads="1"/>
            </p:cNvSpPr>
            <p:nvPr/>
          </p:nvSpPr>
          <p:spPr bwMode="auto">
            <a:xfrm>
              <a:off x="3607" y="2030"/>
              <a:ext cx="679" cy="272"/>
            </a:xfrm>
            <a:prstGeom prst="rect">
              <a:avLst/>
            </a:prstGeom>
            <a:noFill/>
            <a:ln w="28575">
              <a:solidFill>
                <a:schemeClr val="tx1"/>
              </a:solidFill>
              <a:miter lim="800000"/>
              <a:headEnd/>
              <a:tailEnd/>
            </a:ln>
          </p:spPr>
          <p:txBody>
            <a:bodyPr wrap="none" anchor="ct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399 0.00185 L 0.18524 0.00185 " pathEditMode="relative" rAng="0" ptsTypes="AA">
                                      <p:cBhvr>
                                        <p:cTn id="6" dur="2000" fill="hold"/>
                                        <p:tgtEl>
                                          <p:spTgt spid="68620"/>
                                        </p:tgtEl>
                                        <p:attrNameLst>
                                          <p:attrName>ppt_x</p:attrName>
                                          <p:attrName>ppt_y</p:attrName>
                                        </p:attrNameLst>
                                      </p:cBhvr>
                                      <p:rCtr x="91" y="0"/>
                                    </p:animMotion>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6861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68623"/>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686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68629"/>
                                        </p:tgtEl>
                                        <p:attrNameLst>
                                          <p:attrName>style.visibility</p:attrName>
                                        </p:attrNameLst>
                                      </p:cBhvr>
                                      <p:to>
                                        <p:strVal val="visible"/>
                                      </p:to>
                                    </p:set>
                                    <p:animEffect transition="in" filter="strips(downRight)">
                                      <p:cBhvr>
                                        <p:cTn id="20" dur="500"/>
                                        <p:tgtEl>
                                          <p:spTgt spid="68629"/>
                                        </p:tgtEl>
                                      </p:cBhvr>
                                    </p:animEffect>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68640"/>
                                        </p:tgtEl>
                                        <p:attrNameLst>
                                          <p:attrName>style.visibility</p:attrName>
                                        </p:attrNameLst>
                                      </p:cBhvr>
                                      <p:to>
                                        <p:strVal val="visible"/>
                                      </p:to>
                                    </p:set>
                                    <p:animEffect transition="in" filter="strips(downRight)">
                                      <p:cBhvr>
                                        <p:cTn id="24" dur="500"/>
                                        <p:tgtEl>
                                          <p:spTgt spid="68640"/>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68632"/>
                                        </p:tgtEl>
                                        <p:attrNameLst>
                                          <p:attrName>style.visibility</p:attrName>
                                        </p:attrNameLst>
                                      </p:cBhvr>
                                      <p:to>
                                        <p:strVal val="visible"/>
                                      </p:to>
                                    </p:set>
                                  </p:childTnLst>
                                </p:cTn>
                              </p:par>
                            </p:childTnLst>
                          </p:cTn>
                        </p:par>
                        <p:par>
                          <p:cTn id="28" fill="hold">
                            <p:stCondLst>
                              <p:cond delay="1000"/>
                            </p:stCondLst>
                            <p:childTnLst>
                              <p:par>
                                <p:cTn id="29" presetID="18" presetClass="entr" presetSubtype="3" fill="hold" grpId="0" nodeType="afterEffect">
                                  <p:stCondLst>
                                    <p:cond delay="0"/>
                                  </p:stCondLst>
                                  <p:childTnLst>
                                    <p:set>
                                      <p:cBhvr>
                                        <p:cTn id="30" dur="1" fill="hold">
                                          <p:stCondLst>
                                            <p:cond delay="0"/>
                                          </p:stCondLst>
                                        </p:cTn>
                                        <p:tgtEl>
                                          <p:spTgt spid="68641"/>
                                        </p:tgtEl>
                                        <p:attrNameLst>
                                          <p:attrName>style.visibility</p:attrName>
                                        </p:attrNameLst>
                                      </p:cBhvr>
                                      <p:to>
                                        <p:strVal val="visible"/>
                                      </p:to>
                                    </p:set>
                                    <p:animEffect transition="in" filter="strips(upRight)">
                                      <p:cBhvr>
                                        <p:cTn id="31" dur="500"/>
                                        <p:tgtEl>
                                          <p:spTgt spid="6864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68630"/>
                                        </p:tgtEl>
                                        <p:attrNameLst>
                                          <p:attrName>style.visibility</p:attrName>
                                        </p:attrNameLst>
                                      </p:cBhvr>
                                      <p:to>
                                        <p:strVal val="visible"/>
                                      </p:to>
                                    </p:set>
                                    <p:animEffect transition="in" filter="strips(upRight)">
                                      <p:cBhvr>
                                        <p:cTn id="36" dur="500"/>
                                        <p:tgtEl>
                                          <p:spTgt spid="68630"/>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68631"/>
                                        </p:tgtEl>
                                        <p:attrNameLst>
                                          <p:attrName>style.visibility</p:attrName>
                                        </p:attrNameLst>
                                      </p:cBhvr>
                                      <p:to>
                                        <p:strVal val="visible"/>
                                      </p:to>
                                    </p:set>
                                  </p:childTnLst>
                                </p:cTn>
                              </p:par>
                            </p:childTnLst>
                          </p:cTn>
                        </p:par>
                        <p:par>
                          <p:cTn id="40" fill="hold">
                            <p:stCondLst>
                              <p:cond delay="500"/>
                            </p:stCondLst>
                            <p:childTnLst>
                              <p:par>
                                <p:cTn id="41" presetID="18" presetClass="entr" presetSubtype="6" fill="hold" grpId="0" nodeType="afterEffect">
                                  <p:stCondLst>
                                    <p:cond delay="0"/>
                                  </p:stCondLst>
                                  <p:childTnLst>
                                    <p:set>
                                      <p:cBhvr>
                                        <p:cTn id="42" dur="1" fill="hold">
                                          <p:stCondLst>
                                            <p:cond delay="0"/>
                                          </p:stCondLst>
                                        </p:cTn>
                                        <p:tgtEl>
                                          <p:spTgt spid="68642"/>
                                        </p:tgtEl>
                                        <p:attrNameLst>
                                          <p:attrName>style.visibility</p:attrName>
                                        </p:attrNameLst>
                                      </p:cBhvr>
                                      <p:to>
                                        <p:strVal val="visible"/>
                                      </p:to>
                                    </p:set>
                                    <p:animEffect transition="in" filter="strips(downRight)">
                                      <p:cBhvr>
                                        <p:cTn id="43" dur="500"/>
                                        <p:tgtEl>
                                          <p:spTgt spid="6864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68643"/>
                                        </p:tgtEl>
                                        <p:attrNameLst>
                                          <p:attrName>style.visibility</p:attrName>
                                        </p:attrNameLst>
                                      </p:cBhvr>
                                      <p:to>
                                        <p:strVal val="visible"/>
                                      </p:to>
                                    </p:set>
                                    <p:animEffect transition="in" filter="strips(downRight)">
                                      <p:cBhvr>
                                        <p:cTn id="48" dur="500"/>
                                        <p:tgtEl>
                                          <p:spTgt spid="68643"/>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68633"/>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500"/>
                                  </p:stCondLst>
                                  <p:childTnLst>
                                    <p:set>
                                      <p:cBhvr>
                                        <p:cTn id="54" dur="1" fill="hold">
                                          <p:stCondLst>
                                            <p:cond delay="0"/>
                                          </p:stCondLst>
                                        </p:cTn>
                                        <p:tgtEl>
                                          <p:spTgt spid="68634"/>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grpId="1" nodeType="clickEffect">
                                  <p:stCondLst>
                                    <p:cond delay="0"/>
                                  </p:stCondLst>
                                  <p:childTnLst>
                                    <p:animMotion origin="layout" path="M 5.55556E-7 2.96296E-6 L 0.18507 0.00046 " pathEditMode="relative" rAng="0" ptsTypes="AA">
                                      <p:cBhvr>
                                        <p:cTn id="61" dur="2000" fill="hold"/>
                                        <p:tgtEl>
                                          <p:spTgt spid="68634"/>
                                        </p:tgtEl>
                                        <p:attrNameLst>
                                          <p:attrName>ppt_x</p:attrName>
                                          <p:attrName>ppt_y</p:attrName>
                                        </p:attrNameLst>
                                      </p:cBhvr>
                                      <p:rCtr x="93" y="0"/>
                                    </p:animMotion>
                                  </p:childTnLst>
                                </p:cTn>
                              </p:par>
                            </p:childTnLst>
                          </p:cTn>
                        </p:par>
                        <p:par>
                          <p:cTn id="62" fill="hold">
                            <p:stCondLst>
                              <p:cond delay="2000"/>
                            </p:stCondLst>
                            <p:childTnLst>
                              <p:par>
                                <p:cTn id="63" presetID="63" presetClass="path" presetSubtype="0" accel="50000" decel="50000" fill="hold" grpId="1" nodeType="afterEffect">
                                  <p:stCondLst>
                                    <p:cond delay="500"/>
                                  </p:stCondLst>
                                  <p:childTnLst>
                                    <p:animMotion origin="layout" path="M 5.55556E-7 0.0 L 0.14566 0.0 " pathEditMode="relative" rAng="0" ptsTypes="AA">
                                      <p:cBhvr>
                                        <p:cTn id="64" dur="2000" fill="hold"/>
                                        <p:tgtEl>
                                          <p:spTgt spid="68631"/>
                                        </p:tgtEl>
                                        <p:attrNameLst>
                                          <p:attrName>ppt_x</p:attrName>
                                          <p:attrName>ppt_y</p:attrName>
                                        </p:attrNameLst>
                                      </p:cBhvr>
                                      <p:rCtr x="73" y="0"/>
                                    </p:animMotion>
                                  </p:childTnLst>
                                </p:cTn>
                              </p:par>
                            </p:childTnLst>
                          </p:cTn>
                        </p:par>
                        <p:par>
                          <p:cTn id="65" fill="hold">
                            <p:stCondLst>
                              <p:cond delay="4500"/>
                            </p:stCondLst>
                            <p:childTnLst>
                              <p:par>
                                <p:cTn id="66" presetID="63" presetClass="path" presetSubtype="0" accel="50000" decel="50000" fill="hold" grpId="1" nodeType="afterEffect">
                                  <p:stCondLst>
                                    <p:cond delay="500"/>
                                  </p:stCondLst>
                                  <p:childTnLst>
                                    <p:animMotion origin="layout" path="M 2.22222E-6 0.0 L 0.22361 0.0 " pathEditMode="relative" rAng="0" ptsTypes="AA">
                                      <p:cBhvr>
                                        <p:cTn id="67" dur="2000" fill="hold"/>
                                        <p:tgtEl>
                                          <p:spTgt spid="68632"/>
                                        </p:tgtEl>
                                        <p:attrNameLst>
                                          <p:attrName>ppt_x</p:attrName>
                                          <p:attrName>ppt_y</p:attrName>
                                        </p:attrNameLst>
                                      </p:cBhvr>
                                      <p:rCtr x="112" y="0"/>
                                    </p:animMotion>
                                  </p:childTnLst>
                                </p:cTn>
                              </p:par>
                            </p:childTnLst>
                          </p:cTn>
                        </p:par>
                        <p:par>
                          <p:cTn id="68" fill="hold">
                            <p:stCondLst>
                              <p:cond delay="7000"/>
                            </p:stCondLst>
                            <p:childTnLst>
                              <p:par>
                                <p:cTn id="69" presetID="63" presetClass="path" presetSubtype="0" accel="50000" decel="50000" fill="hold" grpId="1" nodeType="afterEffect">
                                  <p:stCondLst>
                                    <p:cond delay="500"/>
                                  </p:stCondLst>
                                  <p:childTnLst>
                                    <p:animMotion origin="layout" path="M -1.94444E-6 0.0 L 0.18542 0.0 " pathEditMode="relative" rAng="0" ptsTypes="AA">
                                      <p:cBhvr>
                                        <p:cTn id="70" dur="2000" fill="hold"/>
                                        <p:tgtEl>
                                          <p:spTgt spid="68633"/>
                                        </p:tgtEl>
                                        <p:attrNameLst>
                                          <p:attrName>ppt_x</p:attrName>
                                          <p:attrName>ppt_y</p:attrName>
                                        </p:attrNameLst>
                                      </p:cBhvr>
                                      <p:rCtr x="93" y="0"/>
                                    </p:animMotion>
                                  </p:childTnLst>
                                </p:cTn>
                              </p:par>
                            </p:childTnLst>
                          </p:cTn>
                        </p:par>
                        <p:par>
                          <p:cTn id="71" fill="hold">
                            <p:stCondLst>
                              <p:cond delay="9500"/>
                            </p:stCondLst>
                            <p:childTnLst>
                              <p:par>
                                <p:cTn id="72" presetID="1" presetClass="entr" presetSubtype="0" fill="hold" grpId="0" nodeType="afterEffect">
                                  <p:stCondLst>
                                    <p:cond delay="0"/>
                                  </p:stCondLst>
                                  <p:childTnLst>
                                    <p:set>
                                      <p:cBhvr>
                                        <p:cTn id="73" dur="1" fill="hold">
                                          <p:stCondLst>
                                            <p:cond delay="0"/>
                                          </p:stCondLst>
                                        </p:cTn>
                                        <p:tgtEl>
                                          <p:spTgt spid="68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animBg="1"/>
      <p:bldP spid="68623" grpId="0" animBg="1"/>
      <p:bldP spid="68624" grpId="0" animBg="1"/>
      <p:bldP spid="68620" grpId="0" animBg="1"/>
      <p:bldP spid="68629" grpId="0" animBg="1"/>
      <p:bldP spid="68630" grpId="0" animBg="1"/>
      <p:bldP spid="68631" grpId="0" animBg="1"/>
      <p:bldP spid="68631" grpId="1" animBg="1"/>
      <p:bldP spid="68632" grpId="0" animBg="1"/>
      <p:bldP spid="68632" grpId="1" animBg="1"/>
      <p:bldP spid="68633" grpId="0" animBg="1"/>
      <p:bldP spid="68633" grpId="1" animBg="1"/>
      <p:bldP spid="68634" grpId="0" animBg="1"/>
      <p:bldP spid="68634" grpId="1" animBg="1"/>
      <p:bldP spid="68640" grpId="0" animBg="1"/>
      <p:bldP spid="68641" grpId="0" animBg="1"/>
      <p:bldP spid="68642" grpId="0" animBg="1"/>
      <p:bldP spid="68643" grpId="0" animBg="1"/>
      <p:bldP spid="686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Dienste des Internet</a:t>
            </a:r>
            <a:endParaRPr lang="de-DE" dirty="0"/>
          </a:p>
        </p:txBody>
      </p:sp>
      <p:sp>
        <p:nvSpPr>
          <p:cNvPr id="3" name="Fußzeilenplatzhalter 2"/>
          <p:cNvSpPr>
            <a:spLocks noGrp="1"/>
          </p:cNvSpPr>
          <p:nvPr>
            <p:ph type="ftr" sz="quarter" idx="11"/>
          </p:nvPr>
        </p:nvSpPr>
        <p:spPr/>
        <p:txBody>
          <a:bodyPr/>
          <a:lstStyle/>
          <a:p>
            <a:pPr>
              <a:defRPr/>
            </a:pPr>
            <a:r>
              <a:rPr lang="de-DE" smtClean="0"/>
              <a:t>AD W. Wagner, Dr. F.-J. Scharfenberg, Didaktik Chemie und Biologie</a:t>
            </a:r>
            <a:endParaRPr lang="de-DE"/>
          </a:p>
        </p:txBody>
      </p:sp>
      <p:grpSp>
        <p:nvGrpSpPr>
          <p:cNvPr id="4" name="Group 60"/>
          <p:cNvGrpSpPr>
            <a:grpSpLocks/>
          </p:cNvGrpSpPr>
          <p:nvPr/>
        </p:nvGrpSpPr>
        <p:grpSpPr bwMode="auto">
          <a:xfrm>
            <a:off x="526942" y="914401"/>
            <a:ext cx="8082366" cy="4866468"/>
            <a:chOff x="432" y="768"/>
            <a:chExt cx="4896" cy="2784"/>
          </a:xfrm>
        </p:grpSpPr>
        <p:sp>
          <p:nvSpPr>
            <p:cNvPr id="5" name="Oval 42"/>
            <p:cNvSpPr>
              <a:spLocks noChangeArrowheads="1"/>
            </p:cNvSpPr>
            <p:nvPr/>
          </p:nvSpPr>
          <p:spPr bwMode="auto">
            <a:xfrm>
              <a:off x="432" y="768"/>
              <a:ext cx="4896" cy="2784"/>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a:p>
          </p:txBody>
        </p:sp>
        <p:sp>
          <p:nvSpPr>
            <p:cNvPr id="6" name="Text Box 43"/>
            <p:cNvSpPr txBox="1">
              <a:spLocks noChangeArrowheads="1"/>
            </p:cNvSpPr>
            <p:nvPr/>
          </p:nvSpPr>
          <p:spPr bwMode="auto">
            <a:xfrm>
              <a:off x="2496" y="3264"/>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de-DE" altLang="de-DE">
                  <a:solidFill>
                    <a:srgbClr val="0000FF"/>
                  </a:solidFill>
                </a:rPr>
                <a:t>Internet</a:t>
              </a:r>
            </a:p>
          </p:txBody>
        </p:sp>
      </p:grpSp>
      <p:grpSp>
        <p:nvGrpSpPr>
          <p:cNvPr id="7" name="Group 63"/>
          <p:cNvGrpSpPr>
            <a:grpSpLocks/>
          </p:cNvGrpSpPr>
          <p:nvPr/>
        </p:nvGrpSpPr>
        <p:grpSpPr bwMode="auto">
          <a:xfrm>
            <a:off x="755650" y="2428875"/>
            <a:ext cx="2876551" cy="2079625"/>
            <a:chOff x="567" y="1485"/>
            <a:chExt cx="1812" cy="1310"/>
          </a:xfrm>
        </p:grpSpPr>
        <p:sp>
          <p:nvSpPr>
            <p:cNvPr id="8" name="Oval 46"/>
            <p:cNvSpPr>
              <a:spLocks noChangeArrowheads="1"/>
            </p:cNvSpPr>
            <p:nvPr/>
          </p:nvSpPr>
          <p:spPr bwMode="auto">
            <a:xfrm>
              <a:off x="636" y="1892"/>
              <a:ext cx="1743" cy="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a:p>
          </p:txBody>
        </p:sp>
        <p:sp>
          <p:nvSpPr>
            <p:cNvPr id="9" name="Text Box 47"/>
            <p:cNvSpPr txBox="1">
              <a:spLocks noChangeArrowheads="1"/>
            </p:cNvSpPr>
            <p:nvPr/>
          </p:nvSpPr>
          <p:spPr bwMode="auto">
            <a:xfrm>
              <a:off x="703" y="2020"/>
              <a:ext cx="15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de-DE" altLang="de-DE" sz="1800" dirty="0" smtClean="0"/>
                <a:t>Datenübertragung </a:t>
              </a:r>
              <a:r>
                <a:rPr lang="de-DE" altLang="de-DE" sz="1200" dirty="0" smtClean="0"/>
                <a:t>(ftp)</a:t>
              </a:r>
              <a:endParaRPr lang="de-DE" altLang="de-DE" sz="1200" dirty="0"/>
            </a:p>
          </p:txBody>
        </p:sp>
        <p:grpSp>
          <p:nvGrpSpPr>
            <p:cNvPr id="10" name="Group 62"/>
            <p:cNvGrpSpPr>
              <a:grpSpLocks/>
            </p:cNvGrpSpPr>
            <p:nvPr/>
          </p:nvGrpSpPr>
          <p:grpSpPr bwMode="auto">
            <a:xfrm>
              <a:off x="567" y="1485"/>
              <a:ext cx="907" cy="1310"/>
              <a:chOff x="567" y="1440"/>
              <a:chExt cx="907" cy="1310"/>
            </a:xfrm>
          </p:grpSpPr>
          <p:sp>
            <p:nvSpPr>
              <p:cNvPr id="11" name="Oval 50"/>
              <p:cNvSpPr>
                <a:spLocks noChangeArrowheads="1"/>
              </p:cNvSpPr>
              <p:nvPr/>
            </p:nvSpPr>
            <p:spPr bwMode="auto">
              <a:xfrm>
                <a:off x="567" y="1440"/>
                <a:ext cx="907" cy="1310"/>
              </a:xfrm>
              <a:prstGeom prst="ellipse">
                <a:avLst/>
              </a:prstGeom>
              <a:noFill/>
              <a:ln w="285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a:p>
            </p:txBody>
          </p:sp>
          <p:sp>
            <p:nvSpPr>
              <p:cNvPr id="12" name="Text Box 51"/>
              <p:cNvSpPr txBox="1">
                <a:spLocks noChangeArrowheads="1"/>
              </p:cNvSpPr>
              <p:nvPr/>
            </p:nvSpPr>
            <p:spPr bwMode="auto">
              <a:xfrm>
                <a:off x="612" y="229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de-DE" altLang="de-DE" sz="1800"/>
                  <a:t>gopher</a:t>
                </a:r>
              </a:p>
            </p:txBody>
          </p:sp>
        </p:grpSp>
      </p:grpSp>
      <p:sp>
        <p:nvSpPr>
          <p:cNvPr id="19" name="Oval 54"/>
          <p:cNvSpPr>
            <a:spLocks noChangeArrowheads="1"/>
          </p:cNvSpPr>
          <p:nvPr/>
        </p:nvSpPr>
        <p:spPr bwMode="auto">
          <a:xfrm flipV="1">
            <a:off x="3016465" y="1401763"/>
            <a:ext cx="609600" cy="1781176"/>
          </a:xfrm>
          <a:prstGeom prst="ellipse">
            <a:avLst/>
          </a:prstGeom>
          <a:solidFill>
            <a:srgbClr val="008000"/>
          </a:solid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b="1" dirty="0" smtClean="0">
                <a:solidFill>
                  <a:schemeClr val="bg1"/>
                </a:solidFill>
              </a:rPr>
              <a:t>E-Mail </a:t>
            </a:r>
            <a:r>
              <a:rPr lang="de-DE" altLang="de-DE" sz="1200" b="1" dirty="0" smtClean="0">
                <a:solidFill>
                  <a:schemeClr val="bg1"/>
                </a:solidFill>
              </a:rPr>
              <a:t>(SMTP…)</a:t>
            </a:r>
            <a:endParaRPr lang="de-DE" altLang="de-DE" sz="1200" b="1" dirty="0">
              <a:solidFill>
                <a:schemeClr val="bg1"/>
              </a:solidFill>
            </a:endParaRPr>
          </a:p>
        </p:txBody>
      </p:sp>
      <p:grpSp>
        <p:nvGrpSpPr>
          <p:cNvPr id="13" name="Group 59"/>
          <p:cNvGrpSpPr>
            <a:grpSpLocks/>
          </p:cNvGrpSpPr>
          <p:nvPr/>
        </p:nvGrpSpPr>
        <p:grpSpPr bwMode="auto">
          <a:xfrm>
            <a:off x="3131840" y="1339850"/>
            <a:ext cx="5112048" cy="3960813"/>
            <a:chOff x="528" y="1056"/>
            <a:chExt cx="2640" cy="2208"/>
          </a:xfrm>
        </p:grpSpPr>
        <p:sp>
          <p:nvSpPr>
            <p:cNvPr id="14" name="Oval 52"/>
            <p:cNvSpPr>
              <a:spLocks noChangeArrowheads="1"/>
            </p:cNvSpPr>
            <p:nvPr/>
          </p:nvSpPr>
          <p:spPr bwMode="auto">
            <a:xfrm>
              <a:off x="528" y="1056"/>
              <a:ext cx="2640" cy="220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a:p>
          </p:txBody>
        </p:sp>
        <p:sp>
          <p:nvSpPr>
            <p:cNvPr id="15" name="Text Box 53"/>
            <p:cNvSpPr txBox="1">
              <a:spLocks noChangeArrowheads="1"/>
            </p:cNvSpPr>
            <p:nvPr/>
          </p:nvSpPr>
          <p:spPr bwMode="auto">
            <a:xfrm>
              <a:off x="1440" y="2928"/>
              <a:ext cx="816" cy="25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de-DE" altLang="de-DE" b="1" dirty="0" smtClean="0">
                  <a:solidFill>
                    <a:srgbClr val="FF0000"/>
                  </a:solidFill>
                </a:rPr>
                <a:t>WWW </a:t>
              </a:r>
              <a:r>
                <a:rPr lang="de-DE" altLang="de-DE" sz="1200" b="1" dirty="0" smtClean="0">
                  <a:solidFill>
                    <a:srgbClr val="FF0000"/>
                  </a:solidFill>
                </a:rPr>
                <a:t>(http)</a:t>
              </a:r>
              <a:endParaRPr lang="de-DE" altLang="de-DE" sz="1200" b="1" dirty="0">
                <a:solidFill>
                  <a:srgbClr val="FF0000"/>
                </a:solidFill>
              </a:endParaRPr>
            </a:p>
          </p:txBody>
        </p:sp>
      </p:grpSp>
      <p:grpSp>
        <p:nvGrpSpPr>
          <p:cNvPr id="16" name="Group 64"/>
          <p:cNvGrpSpPr>
            <a:grpSpLocks/>
          </p:cNvGrpSpPr>
          <p:nvPr/>
        </p:nvGrpSpPr>
        <p:grpSpPr bwMode="auto">
          <a:xfrm>
            <a:off x="3540295" y="962792"/>
            <a:ext cx="1008063" cy="2519363"/>
            <a:chOff x="3828" y="754"/>
            <a:chExt cx="912" cy="1587"/>
          </a:xfrm>
        </p:grpSpPr>
        <p:sp>
          <p:nvSpPr>
            <p:cNvPr id="17" name="Oval 55"/>
            <p:cNvSpPr>
              <a:spLocks noChangeArrowheads="1"/>
            </p:cNvSpPr>
            <p:nvPr/>
          </p:nvSpPr>
          <p:spPr bwMode="auto">
            <a:xfrm>
              <a:off x="3828" y="754"/>
              <a:ext cx="912" cy="1587"/>
            </a:xfrm>
            <a:prstGeom prst="ellipse">
              <a:avLst/>
            </a:prstGeom>
            <a:solidFill>
              <a:srgbClr val="DDDDDD"/>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DE" altLang="de-DE"/>
            </a:p>
          </p:txBody>
        </p:sp>
        <p:sp>
          <p:nvSpPr>
            <p:cNvPr id="18" name="Text Box 56"/>
            <p:cNvSpPr txBox="1">
              <a:spLocks noChangeArrowheads="1"/>
            </p:cNvSpPr>
            <p:nvPr/>
          </p:nvSpPr>
          <p:spPr bwMode="auto">
            <a:xfrm rot="-5400000">
              <a:off x="3767" y="1339"/>
              <a:ext cx="149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de-DE" altLang="de-DE" dirty="0" err="1"/>
                <a:t>usenet</a:t>
              </a:r>
              <a:r>
                <a:rPr lang="de-DE" altLang="de-DE" dirty="0"/>
                <a:t> </a:t>
              </a:r>
              <a:r>
                <a:rPr lang="de-DE" altLang="de-DE" sz="1200" dirty="0" smtClean="0"/>
                <a:t>(NNTP)</a:t>
              </a:r>
              <a:endParaRPr lang="de-DE" altLang="de-DE" sz="1200" dirty="0"/>
            </a:p>
          </p:txBody>
        </p:sp>
      </p:grpSp>
      <p:sp>
        <p:nvSpPr>
          <p:cNvPr id="20" name="Oval 65"/>
          <p:cNvSpPr>
            <a:spLocks noChangeArrowheads="1"/>
          </p:cNvSpPr>
          <p:nvPr/>
        </p:nvSpPr>
        <p:spPr bwMode="auto">
          <a:xfrm>
            <a:off x="2008020" y="3925970"/>
            <a:ext cx="2303463" cy="647700"/>
          </a:xfrm>
          <a:prstGeom prst="ellipse">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dirty="0" smtClean="0">
                <a:solidFill>
                  <a:srgbClr val="800000"/>
                </a:solidFill>
              </a:rPr>
              <a:t>Videochat </a:t>
            </a:r>
            <a:r>
              <a:rPr lang="de-DE" altLang="de-DE" sz="1200" dirty="0" smtClean="0">
                <a:solidFill>
                  <a:srgbClr val="800000"/>
                </a:solidFill>
              </a:rPr>
              <a:t>(H.264)</a:t>
            </a:r>
            <a:endParaRPr lang="de-DE" altLang="de-DE" sz="1200" dirty="0">
              <a:solidFill>
                <a:srgbClr val="800000"/>
              </a:solidFill>
            </a:endParaRPr>
          </a:p>
        </p:txBody>
      </p:sp>
      <p:sp>
        <p:nvSpPr>
          <p:cNvPr id="21" name="Oval 66"/>
          <p:cNvSpPr>
            <a:spLocks noChangeArrowheads="1"/>
          </p:cNvSpPr>
          <p:nvPr/>
        </p:nvSpPr>
        <p:spPr bwMode="auto">
          <a:xfrm>
            <a:off x="6516688" y="2781300"/>
            <a:ext cx="1871662" cy="935038"/>
          </a:xfrm>
          <a:prstGeom prst="ellipse">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smtClean="0">
                <a:solidFill>
                  <a:srgbClr val="FF7C80"/>
                </a:solidFill>
              </a:rPr>
              <a:t>IRC</a:t>
            </a:r>
            <a:endParaRPr lang="de-DE" altLang="de-DE" sz="2000" dirty="0">
              <a:solidFill>
                <a:srgbClr val="FF7C80"/>
              </a:solidFill>
            </a:endParaRPr>
          </a:p>
          <a:p>
            <a:pPr eaLnBrk="1" hangingPunct="1"/>
            <a:r>
              <a:rPr lang="de-DE" altLang="de-DE" sz="1200" dirty="0" smtClean="0">
                <a:solidFill>
                  <a:srgbClr val="FF7C80"/>
                </a:solidFill>
              </a:rPr>
              <a:t>(IRC)</a:t>
            </a:r>
            <a:endParaRPr lang="de-DE" altLang="de-DE" sz="1200" dirty="0">
              <a:solidFill>
                <a:srgbClr val="FF7C80"/>
              </a:solidFill>
            </a:endParaRPr>
          </a:p>
        </p:txBody>
      </p:sp>
      <p:sp>
        <p:nvSpPr>
          <p:cNvPr id="22" name="Oval 66"/>
          <p:cNvSpPr>
            <a:spLocks noChangeArrowheads="1"/>
          </p:cNvSpPr>
          <p:nvPr/>
        </p:nvSpPr>
        <p:spPr bwMode="auto">
          <a:xfrm>
            <a:off x="5490733" y="1809750"/>
            <a:ext cx="1871662" cy="935038"/>
          </a:xfrm>
          <a:prstGeom prst="ellipse">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smtClean="0">
                <a:solidFill>
                  <a:srgbClr val="FF7C80"/>
                </a:solidFill>
              </a:rPr>
              <a:t>Internetradio</a:t>
            </a:r>
            <a:endParaRPr lang="de-DE" altLang="de-DE" sz="2000" dirty="0">
              <a:solidFill>
                <a:srgbClr val="FF7C80"/>
              </a:solidFill>
            </a:endParaRPr>
          </a:p>
          <a:p>
            <a:pPr eaLnBrk="1" hangingPunct="1"/>
            <a:r>
              <a:rPr lang="de-DE" altLang="de-DE" sz="1200" dirty="0" smtClean="0">
                <a:solidFill>
                  <a:srgbClr val="FF7C80"/>
                </a:solidFill>
              </a:rPr>
              <a:t>(http)</a:t>
            </a:r>
            <a:endParaRPr lang="de-DE" altLang="de-DE" sz="1200" dirty="0">
              <a:solidFill>
                <a:srgbClr val="FF7C80"/>
              </a:solidFill>
            </a:endParaRPr>
          </a:p>
        </p:txBody>
      </p:sp>
      <p:sp>
        <p:nvSpPr>
          <p:cNvPr id="23" name="Oval 65"/>
          <p:cNvSpPr>
            <a:spLocks noChangeArrowheads="1"/>
          </p:cNvSpPr>
          <p:nvPr/>
        </p:nvSpPr>
        <p:spPr bwMode="auto">
          <a:xfrm>
            <a:off x="2210800" y="4572877"/>
            <a:ext cx="2303463" cy="6477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dirty="0" err="1" smtClean="0">
                <a:solidFill>
                  <a:srgbClr val="008000"/>
                </a:solidFill>
              </a:rPr>
              <a:t>Int</a:t>
            </a:r>
            <a:r>
              <a:rPr lang="de-DE" altLang="de-DE" dirty="0" smtClean="0">
                <a:solidFill>
                  <a:srgbClr val="008000"/>
                </a:solidFill>
              </a:rPr>
              <a:t>-Telefonie </a:t>
            </a:r>
            <a:r>
              <a:rPr lang="de-DE" altLang="de-DE" sz="1200" dirty="0" smtClean="0">
                <a:solidFill>
                  <a:srgbClr val="008000"/>
                </a:solidFill>
              </a:rPr>
              <a:t>(VoIP)</a:t>
            </a:r>
            <a:endParaRPr lang="de-DE" altLang="de-DE" sz="1200" dirty="0">
              <a:solidFill>
                <a:srgbClr val="008000"/>
              </a:solidFill>
            </a:endParaRPr>
          </a:p>
        </p:txBody>
      </p:sp>
      <p:sp>
        <p:nvSpPr>
          <p:cNvPr id="24" name="Oval 65"/>
          <p:cNvSpPr>
            <a:spLocks noChangeArrowheads="1"/>
          </p:cNvSpPr>
          <p:nvPr/>
        </p:nvSpPr>
        <p:spPr bwMode="auto">
          <a:xfrm>
            <a:off x="1632377" y="1847412"/>
            <a:ext cx="1285151" cy="6477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1600" dirty="0" smtClean="0">
                <a:solidFill>
                  <a:srgbClr val="008000"/>
                </a:solidFill>
              </a:rPr>
              <a:t>Instant</a:t>
            </a:r>
            <a:br>
              <a:rPr lang="de-DE" altLang="de-DE" sz="1600" dirty="0" smtClean="0">
                <a:solidFill>
                  <a:srgbClr val="008000"/>
                </a:solidFill>
              </a:rPr>
            </a:br>
            <a:r>
              <a:rPr lang="de-DE" altLang="de-DE" sz="1600" dirty="0" smtClean="0">
                <a:solidFill>
                  <a:srgbClr val="008000"/>
                </a:solidFill>
              </a:rPr>
              <a:t>Messaging</a:t>
            </a:r>
            <a:endParaRPr lang="de-DE" altLang="de-DE" sz="1600" dirty="0">
              <a:solidFill>
                <a:srgbClr val="008000"/>
              </a:solidFill>
            </a:endParaRPr>
          </a:p>
        </p:txBody>
      </p:sp>
    </p:spTree>
    <p:extLst>
      <p:ext uri="{BB962C8B-B14F-4D97-AF65-F5344CB8AC3E}">
        <p14:creationId xmlns:p14="http://schemas.microsoft.com/office/powerpoint/2010/main" val="30481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de-DE" smtClean="0"/>
              <a:t>ftp</a:t>
            </a:r>
          </a:p>
        </p:txBody>
      </p:sp>
      <p:pic>
        <p:nvPicPr>
          <p:cNvPr id="11268" name="Picture 4" descr="ftp"/>
          <p:cNvPicPr>
            <a:picLocks noGrp="1" noChangeAspect="1" noChangeArrowheads="1"/>
          </p:cNvPicPr>
          <p:nvPr>
            <p:ph idx="1"/>
          </p:nvPr>
        </p:nvPicPr>
        <p:blipFill>
          <a:blip r:embed="rId2" cstate="print"/>
          <a:srcRect/>
          <a:stretch>
            <a:fillRect/>
          </a:stretch>
        </p:blipFill>
        <p:spPr>
          <a:xfrm>
            <a:off x="685800" y="990600"/>
            <a:ext cx="7772400" cy="4471988"/>
          </a:xfrm>
          <a:noFill/>
        </p:spPr>
      </p:pic>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1269" name="Text Box 6"/>
          <p:cNvSpPr txBox="1">
            <a:spLocks noChangeArrowheads="1"/>
          </p:cNvSpPr>
          <p:nvPr/>
        </p:nvSpPr>
        <p:spPr bwMode="auto">
          <a:xfrm>
            <a:off x="685800" y="5949950"/>
            <a:ext cx="7772400" cy="274638"/>
          </a:xfrm>
          <a:prstGeom prst="rect">
            <a:avLst/>
          </a:prstGeom>
          <a:noFill/>
          <a:ln w="28575">
            <a:noFill/>
            <a:miter lim="800000"/>
            <a:headEnd/>
            <a:tailEnd/>
          </a:ln>
        </p:spPr>
        <p:txBody>
          <a:bodyPr>
            <a:spAutoFit/>
          </a:bodyPr>
          <a:lstStyle/>
          <a:p>
            <a:pPr>
              <a:spcBef>
                <a:spcPct val="50000"/>
              </a:spcBef>
            </a:pPr>
            <a:r>
              <a:rPr lang="de-DE" sz="1200"/>
              <a:t>Bildschirmabbildung des Programms WS-FTP pro v6.01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0" y="3175"/>
            <a:ext cx="2555875" cy="1990382"/>
          </a:xfrm>
        </p:spPr>
        <p:txBody>
          <a:bodyPr/>
          <a:lstStyle/>
          <a:p>
            <a:pPr eaLnBrk="1" hangingPunct="1"/>
            <a:r>
              <a:rPr lang="de-DE" dirty="0" smtClean="0"/>
              <a:t>WWW-Nutzung 2011 </a:t>
            </a:r>
            <a:endParaRPr lang="de-DE" b="0" dirty="0" smtClean="0"/>
          </a:p>
        </p:txBody>
      </p:sp>
      <p:sp>
        <p:nvSpPr>
          <p:cNvPr id="14338" name="Fußzeilenplatzhalter 4"/>
          <p:cNvSpPr>
            <a:spLocks noGrp="1"/>
          </p:cNvSpPr>
          <p:nvPr>
            <p:ph type="ftr" sz="quarter" idx="10"/>
          </p:nvPr>
        </p:nvSpPr>
        <p:spPr>
          <a:noFill/>
        </p:spPr>
        <p:txBody>
          <a:bodyPr/>
          <a:lstStyle/>
          <a:p>
            <a:r>
              <a:rPr lang="de-DE" smtClean="0"/>
              <a:t>AD W. Wagner, Dr. F.-J. Scharfenberg, Didaktik Chemie und Biologie</a:t>
            </a:r>
            <a:endParaRPr lang="de-DE"/>
          </a:p>
        </p:txBody>
      </p:sp>
      <p:pic>
        <p:nvPicPr>
          <p:cNvPr id="45058" name="Picture 2" descr="https://d28wbuch0jlv7v.cloudfront.net/images/infografik/wide/infografik_27062012_Anteil_der_Internetnutzer_in_Europa_b.jpg"/>
          <p:cNvPicPr>
            <a:picLocks noChangeAspect="1" noChangeArrowheads="1"/>
          </p:cNvPicPr>
          <p:nvPr/>
        </p:nvPicPr>
        <p:blipFill>
          <a:blip r:embed="rId2" cstate="print"/>
          <a:srcRect/>
          <a:stretch>
            <a:fillRect/>
          </a:stretch>
        </p:blipFill>
        <p:spPr bwMode="auto">
          <a:xfrm>
            <a:off x="2634279" y="172617"/>
            <a:ext cx="6096000" cy="6096001"/>
          </a:xfrm>
          <a:prstGeom prst="rect">
            <a:avLst/>
          </a:prstGeom>
          <a:noFill/>
        </p:spPr>
      </p:pic>
      <p:sp>
        <p:nvSpPr>
          <p:cNvPr id="6" name="Rechteck 5"/>
          <p:cNvSpPr/>
          <p:nvPr/>
        </p:nvSpPr>
        <p:spPr>
          <a:xfrm>
            <a:off x="136027" y="5252131"/>
            <a:ext cx="2418248" cy="1015663"/>
          </a:xfrm>
          <a:prstGeom prst="rect">
            <a:avLst/>
          </a:prstGeom>
        </p:spPr>
        <p:txBody>
          <a:bodyPr wrap="square">
            <a:spAutoFit/>
          </a:bodyPr>
          <a:lstStyle/>
          <a:p>
            <a:r>
              <a:rPr lang="de-DE" dirty="0" err="1" smtClean="0"/>
              <a:t>Quelle:https</a:t>
            </a:r>
            <a:r>
              <a:rPr lang="de-DE" dirty="0" smtClean="0"/>
              <a:t>://d28wbuch0jlv7v.cloudfront.net/</a:t>
            </a:r>
            <a:r>
              <a:rPr lang="de-DE" dirty="0" err="1" smtClean="0"/>
              <a:t>images</a:t>
            </a:r>
            <a:r>
              <a:rPr lang="de-DE" dirty="0" smtClean="0"/>
              <a:t>/</a:t>
            </a:r>
            <a:r>
              <a:rPr lang="de-DE" dirty="0" err="1" smtClean="0"/>
              <a:t>infografik</a:t>
            </a:r>
            <a:r>
              <a:rPr lang="de-DE" dirty="0" smtClean="0"/>
              <a:t>/</a:t>
            </a:r>
            <a:r>
              <a:rPr lang="de-DE" dirty="0" err="1" smtClean="0"/>
              <a:t>wide</a:t>
            </a:r>
            <a:r>
              <a:rPr lang="de-DE" dirty="0" smtClean="0"/>
              <a:t>/infografik_27062012_Anteil_der_Internetnutzer_in_Europa_b.jpg, 13.06.2013</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de-DE" smtClean="0"/>
              <a:t>Nutzer des WWW in D 2007</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5364" name="Text Box 53"/>
          <p:cNvSpPr txBox="1">
            <a:spLocks noChangeArrowheads="1"/>
          </p:cNvSpPr>
          <p:nvPr/>
        </p:nvSpPr>
        <p:spPr bwMode="auto">
          <a:xfrm>
            <a:off x="1187450" y="6076950"/>
            <a:ext cx="7056438" cy="274638"/>
          </a:xfrm>
          <a:prstGeom prst="rect">
            <a:avLst/>
          </a:prstGeom>
          <a:noFill/>
          <a:ln w="28575">
            <a:noFill/>
            <a:miter lim="800000"/>
            <a:headEnd/>
            <a:tailEnd/>
          </a:ln>
        </p:spPr>
        <p:txBody>
          <a:bodyPr>
            <a:spAutoFit/>
          </a:bodyPr>
          <a:lstStyle/>
          <a:p>
            <a:pPr>
              <a:spcBef>
                <a:spcPct val="50000"/>
              </a:spcBef>
            </a:pPr>
            <a:r>
              <a:rPr lang="de-DE" sz="1200" dirty="0"/>
              <a:t>Quelle: http://www.digitale-chancen.de/content/stories/index.cfm/aus.2/key.2568/secid.14/secid2.21</a:t>
            </a:r>
          </a:p>
        </p:txBody>
      </p:sp>
      <p:pic>
        <p:nvPicPr>
          <p:cNvPr id="15365" name="Picture 62" descr="I_nutzer_d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088" y="614363"/>
            <a:ext cx="7524750" cy="525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de-DE" dirty="0" smtClean="0"/>
              <a:t>Nutzer des WWW in D 2013</a:t>
            </a:r>
          </a:p>
        </p:txBody>
      </p:sp>
      <p:sp>
        <p:nvSpPr>
          <p:cNvPr id="6" name="Fußzeilenplatzhalter 5"/>
          <p:cNvSpPr>
            <a:spLocks noGrp="1"/>
          </p:cNvSpPr>
          <p:nvPr>
            <p:ph type="ftr" sz="quarter" idx="11"/>
          </p:nvPr>
        </p:nvSpPr>
        <p:spPr/>
        <p:txBody>
          <a:bodyPr/>
          <a:lstStyle/>
          <a:p>
            <a:pPr>
              <a:defRPr/>
            </a:pPr>
            <a:r>
              <a:rPr lang="de-DE" smtClean="0"/>
              <a:t>AD W. Wagner, Dr. F.-J. Scharfenberg, Didaktik Chemie und Biologie</a:t>
            </a:r>
            <a:endParaRPr lang="de-DE"/>
          </a:p>
        </p:txBody>
      </p:sp>
      <p:sp>
        <p:nvSpPr>
          <p:cNvPr id="15364" name="Text Box 53"/>
          <p:cNvSpPr txBox="1">
            <a:spLocks noChangeArrowheads="1"/>
          </p:cNvSpPr>
          <p:nvPr/>
        </p:nvSpPr>
        <p:spPr bwMode="auto">
          <a:xfrm>
            <a:off x="1187450" y="6076950"/>
            <a:ext cx="7056438" cy="553998"/>
          </a:xfrm>
          <a:prstGeom prst="rect">
            <a:avLst/>
          </a:prstGeom>
          <a:noFill/>
          <a:ln w="28575">
            <a:noFill/>
            <a:miter lim="800000"/>
            <a:headEnd/>
            <a:tailEnd/>
          </a:ln>
        </p:spPr>
        <p:txBody>
          <a:bodyPr>
            <a:spAutoFit/>
          </a:bodyPr>
          <a:lstStyle/>
          <a:p>
            <a:pPr>
              <a:spcBef>
                <a:spcPct val="50000"/>
              </a:spcBef>
            </a:pPr>
            <a:r>
              <a:rPr lang="de-DE" dirty="0" smtClean="0"/>
              <a:t>Quellehttp://www.forschungsgruppe.de/Umfragen/Internet-Strukturdaten/web_I_13_2.pdf, 14.06.2013</a:t>
            </a:r>
          </a:p>
          <a:p>
            <a:pPr>
              <a:spcBef>
                <a:spcPct val="50000"/>
              </a:spcBef>
            </a:pPr>
            <a:endParaRPr lang="de-DE" sz="1200" dirty="0"/>
          </a:p>
        </p:txBody>
      </p:sp>
      <p:pic>
        <p:nvPicPr>
          <p:cNvPr id="1026" name="Picture 2"/>
          <p:cNvPicPr>
            <a:picLocks noChangeAspect="1" noChangeArrowheads="1"/>
          </p:cNvPicPr>
          <p:nvPr/>
        </p:nvPicPr>
        <p:blipFill>
          <a:blip r:embed="rId2" cstate="print"/>
          <a:srcRect l="9672" t="18977" r="31231" b="13617"/>
          <a:stretch>
            <a:fillRect/>
          </a:stretch>
        </p:blipFill>
        <p:spPr bwMode="auto">
          <a:xfrm>
            <a:off x="1274824" y="967299"/>
            <a:ext cx="6508912" cy="4640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1173</Words>
  <Application>Microsoft Office PowerPoint</Application>
  <PresentationFormat>Bildschirmpräsentation (4:3)</PresentationFormat>
  <Paragraphs>219</Paragraphs>
  <Slides>25</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Times New Roman</vt:lpstr>
      <vt:lpstr>Wingdings</vt:lpstr>
      <vt:lpstr>Benutzerdefiniertes Design</vt:lpstr>
      <vt:lpstr>Internet: Domains weltweit (Stand 06/2013)</vt:lpstr>
      <vt:lpstr>Internet: .de-Domains (Stand 06/2013)</vt:lpstr>
      <vt:lpstr>Internet: Globale und lokale Netze</vt:lpstr>
      <vt:lpstr>Internet: TCP/IP-Protokoll</vt:lpstr>
      <vt:lpstr>Dienste des Internet</vt:lpstr>
      <vt:lpstr>ftp</vt:lpstr>
      <vt:lpstr>WWW-Nutzung 2011 </vt:lpstr>
      <vt:lpstr>Nutzer des WWW in D 2007</vt:lpstr>
      <vt:lpstr>Nutzer des WWW in D 2013</vt:lpstr>
      <vt:lpstr>Nutzer des WWW in D 2013</vt:lpstr>
      <vt:lpstr>Nutzer des WWW in D 2013</vt:lpstr>
      <vt:lpstr>Das WWW als Medium 1</vt:lpstr>
      <vt:lpstr>Das WWW als Medium 2</vt:lpstr>
      <vt:lpstr>Das WWW als Medium 3</vt:lpstr>
      <vt:lpstr>Praktische Probleme bei der Online-Nutzung</vt:lpstr>
      <vt:lpstr>Praktische Probleme bei der Online-Nutzung</vt:lpstr>
      <vt:lpstr>Datenbanken</vt:lpstr>
      <vt:lpstr>Datenbanken</vt:lpstr>
      <vt:lpstr>Datenbanken</vt:lpstr>
      <vt:lpstr>Datenbanken</vt:lpstr>
      <vt:lpstr>Datenbanken</vt:lpstr>
      <vt:lpstr>Datenbanken</vt:lpstr>
      <vt:lpstr>Multimediakompetenz B/C</vt:lpstr>
      <vt:lpstr>Datenbanken</vt:lpstr>
      <vt:lpstr>Datenbanken</vt:lpstr>
    </vt:vector>
  </TitlesOfParts>
  <Company>Universität Bayreuth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Wagner</dc:creator>
  <cp:lastModifiedBy>Walter Wagner</cp:lastModifiedBy>
  <cp:revision>143</cp:revision>
  <dcterms:created xsi:type="dcterms:W3CDTF">2000-07-31T09:48:46Z</dcterms:created>
  <dcterms:modified xsi:type="dcterms:W3CDTF">2017-06-19T08:48:32Z</dcterms:modified>
</cp:coreProperties>
</file>