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  <p:sldId id="263" r:id="rId5"/>
    <p:sldId id="264" r:id="rId6"/>
    <p:sldId id="266" r:id="rId7"/>
    <p:sldId id="268" r:id="rId8"/>
    <p:sldId id="265" r:id="rId9"/>
    <p:sldId id="269" r:id="rId10"/>
    <p:sldId id="267" r:id="rId11"/>
    <p:sldId id="272" r:id="rId12"/>
    <p:sldId id="271" r:id="rId13"/>
    <p:sldId id="270" r:id="rId14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CCFFCC"/>
    <a:srgbClr val="008000"/>
    <a:srgbClr val="EAEAEA"/>
    <a:srgbClr val="CCECFF"/>
    <a:srgbClr val="FFCCCC"/>
    <a:srgbClr val="FF00FF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 autoAdjust="0"/>
    <p:restoredTop sz="94622" autoAdjust="0"/>
  </p:normalViewPr>
  <p:slideViewPr>
    <p:cSldViewPr showGuides="1">
      <p:cViewPr varScale="1">
        <p:scale>
          <a:sx n="123" d="100"/>
          <a:sy n="123" d="100"/>
        </p:scale>
        <p:origin x="-408" y="-96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7938"/>
            <a:ext cx="2286000" cy="6118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7938"/>
            <a:ext cx="6705600" cy="61182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938"/>
            <a:ext cx="9144000" cy="7207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9700"/>
            <a:ext cx="2895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r>
              <a:rPr lang="de-DE"/>
              <a:t>Wir üben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0825" y="5768975"/>
            <a:ext cx="8642350" cy="39687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000">
                <a:solidFill>
                  <a:srgbClr val="008000"/>
                </a:solidFill>
              </a:rPr>
              <a:t>Das Verhältnis stimmt, aber es ist nicht das einfachst mögliche!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Lösung 1: </a:t>
            </a:r>
            <a:r>
              <a:rPr lang="de-DE" sz="4000" dirty="0"/>
              <a:t>multiple </a:t>
            </a:r>
            <a:r>
              <a:rPr lang="de-DE" sz="4000" dirty="0" err="1" smtClean="0"/>
              <a:t>choice</a:t>
            </a:r>
            <a:r>
              <a:rPr lang="de-DE" sz="4000" dirty="0" smtClean="0"/>
              <a:t> (Folie 1)</a:t>
            </a:r>
            <a:endParaRPr lang="de-DE" sz="4000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92163" y="12700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6</a:t>
            </a:r>
            <a:r>
              <a:rPr lang="de-DE"/>
              <a:t>H</a:t>
            </a:r>
            <a:r>
              <a:rPr lang="de-DE" baseline="-25000"/>
              <a:t>12</a:t>
            </a:r>
            <a:r>
              <a:rPr lang="de-DE"/>
              <a:t>O</a:t>
            </a:r>
            <a:r>
              <a:rPr lang="de-DE" baseline="-25000"/>
              <a:t>6</a:t>
            </a:r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0825" y="1270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32025" y="1270000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771775" y="1270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311525" y="1270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O</a:t>
            </a:r>
            <a:r>
              <a:rPr lang="de-DE" baseline="-25000"/>
              <a:t>2</a:t>
            </a:r>
            <a:endParaRPr lang="de-DE"/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4032250" y="1374775"/>
            <a:ext cx="720725" cy="255588"/>
            <a:chOff x="1746" y="1999"/>
            <a:chExt cx="454" cy="161"/>
          </a:xfrm>
        </p:grpSpPr>
        <p:grpSp>
          <p:nvGrpSpPr>
            <p:cNvPr id="13322" name="Group 10"/>
            <p:cNvGrpSpPr>
              <a:grpSpLocks/>
            </p:cNvGrpSpPr>
            <p:nvPr/>
          </p:nvGrpSpPr>
          <p:grpSpPr bwMode="auto">
            <a:xfrm>
              <a:off x="1746" y="1999"/>
              <a:ext cx="454" cy="48"/>
              <a:chOff x="1746" y="1999"/>
              <a:chExt cx="454" cy="48"/>
            </a:xfrm>
          </p:grpSpPr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3325" name="Group 13"/>
            <p:cNvGrpSpPr>
              <a:grpSpLocks/>
            </p:cNvGrpSpPr>
            <p:nvPr/>
          </p:nvGrpSpPr>
          <p:grpSpPr bwMode="auto">
            <a:xfrm flipH="1" flipV="1">
              <a:off x="1746" y="2112"/>
              <a:ext cx="454" cy="48"/>
              <a:chOff x="1746" y="1999"/>
              <a:chExt cx="454" cy="48"/>
            </a:xfrm>
          </p:grpSpPr>
          <p:sp>
            <p:nvSpPr>
              <p:cNvPr id="13326" name="Line 14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932363" y="12700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472113" y="1270000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CO</a:t>
            </a:r>
            <a:r>
              <a:rPr lang="de-DE" baseline="-25000"/>
              <a:t>2</a:t>
            </a:r>
            <a:endParaRPr lang="de-DE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192838" y="1270000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7272338" y="1270000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H</a:t>
            </a:r>
            <a:r>
              <a:rPr lang="de-DE" baseline="-25000"/>
              <a:t>2</a:t>
            </a:r>
            <a:r>
              <a:rPr lang="de-DE"/>
              <a:t>O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731000" y="1270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50825" y="199072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771775" y="199072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932363" y="1990725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731000" y="199072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50825" y="25304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771775" y="25304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932363" y="2530475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731000" y="25304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250825" y="3068954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2771775" y="3068954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12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932363" y="3068954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12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250825" y="5229225"/>
            <a:ext cx="8642350" cy="4572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No, Sir. Zähl‘ mal bitte die Kohlenstoff-Teilchen!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6731000" y="3068954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12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250825" y="4689475"/>
            <a:ext cx="8642350" cy="4572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No, Sir. Zähl‘ mal bitte die Sauerstoff-Teilchen!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250825" y="4689475"/>
            <a:ext cx="864235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Jawoll! So ist es!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250825" y="728663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Stelle bitte folgende Gleichung richtig:</a:t>
            </a:r>
          </a:p>
        </p:txBody>
      </p:sp>
      <p:sp>
        <p:nvSpPr>
          <p:cNvPr id="13357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308725"/>
            <a:ext cx="11588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weiter</a:t>
            </a:r>
          </a:p>
        </p:txBody>
      </p:sp>
      <p:sp>
        <p:nvSpPr>
          <p:cNvPr id="13358" name="AutoShape 46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7452368" y="1988816"/>
            <a:ext cx="1440807" cy="360000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r>
              <a:rPr lang="de-DE" sz="1200" dirty="0" smtClean="0"/>
              <a:t>Dies ist richtig.</a:t>
            </a:r>
            <a:endParaRPr lang="de-DE" sz="1200" dirty="0"/>
          </a:p>
        </p:txBody>
      </p:sp>
      <p:sp>
        <p:nvSpPr>
          <p:cNvPr id="13359" name="AutoShape 47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7452368" y="2528885"/>
            <a:ext cx="1440184" cy="360000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r>
              <a:rPr lang="de-DE" sz="1200" dirty="0" smtClean="0"/>
              <a:t>Dies ist richtig.</a:t>
            </a:r>
            <a:endParaRPr lang="de-DE" sz="1200" dirty="0"/>
          </a:p>
        </p:txBody>
      </p:sp>
      <p:sp>
        <p:nvSpPr>
          <p:cNvPr id="13362" name="AutoShape 50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7452368" y="3068954"/>
            <a:ext cx="1440807" cy="360000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dirty="0" smtClean="0"/>
              <a:t>Dies ist richtig.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5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5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3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62"/>
                  </p:tgtEl>
                </p:cond>
              </p:nextCondLst>
            </p:seq>
          </p:childTnLst>
        </p:cTn>
      </p:par>
    </p:tnLst>
    <p:bldLst>
      <p:bldP spid="13314" grpId="0" animBg="1"/>
      <p:bldP spid="13314" grpId="1" animBg="1"/>
      <p:bldP spid="13363" grpId="0" animBg="1"/>
      <p:bldP spid="13353" grpId="0" animBg="1"/>
      <p:bldP spid="13354" grpId="0" animBg="1"/>
      <p:bldP spid="133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Eine Navigations-Lösung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92163" y="1628775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6</a:t>
            </a:r>
            <a:r>
              <a:rPr lang="de-DE"/>
              <a:t>H</a:t>
            </a:r>
            <a:r>
              <a:rPr lang="de-DE" baseline="-25000"/>
              <a:t>12</a:t>
            </a:r>
            <a:r>
              <a:rPr lang="de-DE"/>
              <a:t>O</a:t>
            </a:r>
            <a:r>
              <a:rPr lang="de-DE" baseline="-25000"/>
              <a:t>6</a:t>
            </a:r>
            <a:endParaRPr lang="de-DE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32025" y="1628775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771775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311525" y="16287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O</a:t>
            </a:r>
            <a:r>
              <a:rPr lang="de-DE" baseline="-25000"/>
              <a:t>2</a:t>
            </a:r>
            <a:endParaRPr lang="de-DE"/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4032250" y="1733550"/>
            <a:ext cx="720725" cy="255588"/>
            <a:chOff x="1746" y="1999"/>
            <a:chExt cx="454" cy="161"/>
          </a:xfrm>
        </p:grpSpPr>
        <p:grpSp>
          <p:nvGrpSpPr>
            <p:cNvPr id="19465" name="Group 9"/>
            <p:cNvGrpSpPr>
              <a:grpSpLocks/>
            </p:cNvGrpSpPr>
            <p:nvPr/>
          </p:nvGrpSpPr>
          <p:grpSpPr bwMode="auto">
            <a:xfrm>
              <a:off x="1746" y="1999"/>
              <a:ext cx="454" cy="48"/>
              <a:chOff x="1746" y="1999"/>
              <a:chExt cx="454" cy="48"/>
            </a:xfrm>
          </p:grpSpPr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9468" name="Group 12"/>
            <p:cNvGrpSpPr>
              <a:grpSpLocks/>
            </p:cNvGrpSpPr>
            <p:nvPr/>
          </p:nvGrpSpPr>
          <p:grpSpPr bwMode="auto">
            <a:xfrm flipH="1" flipV="1">
              <a:off x="1746" y="2112"/>
              <a:ext cx="454" cy="48"/>
              <a:chOff x="1746" y="1999"/>
              <a:chExt cx="454" cy="48"/>
            </a:xfrm>
          </p:grpSpPr>
          <p:sp>
            <p:nvSpPr>
              <p:cNvPr id="19469" name="Line 13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9470" name="Line 14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932363" y="1628775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472113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CO</a:t>
            </a:r>
            <a:r>
              <a:rPr lang="de-DE" baseline="-25000"/>
              <a:t>2</a:t>
            </a:r>
            <a:endParaRPr lang="de-DE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192838" y="1628775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7272338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H</a:t>
            </a:r>
            <a:r>
              <a:rPr lang="de-DE" baseline="-25000"/>
              <a:t>2</a:t>
            </a:r>
            <a:r>
              <a:rPr lang="de-DE"/>
              <a:t>O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731000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50825" y="2432050"/>
            <a:ext cx="864235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Sehr schön! Fertig.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6413"/>
          </a:xfrm>
          <a:solidFill>
            <a:schemeClr val="tx1"/>
          </a:solidFill>
        </p:spPr>
        <p:txBody>
          <a:bodyPr/>
          <a:lstStyle/>
          <a:p>
            <a:pPr algn="ctr">
              <a:buFontTx/>
              <a:buNone/>
            </a:pPr>
            <a:endParaRPr lang="de-DE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de-DE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de-DE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de-DE" sz="6000" b="1">
                <a:solidFill>
                  <a:schemeClr val="bg1"/>
                </a:solidFill>
              </a:rPr>
              <a:t>Ende der Vorführung.</a:t>
            </a:r>
          </a:p>
          <a:p>
            <a:pPr algn="ctr">
              <a:buFontTx/>
              <a:buNone/>
            </a:pPr>
            <a:endParaRPr lang="de-DE" sz="6000" b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de-DE" sz="6000" b="1">
                <a:solidFill>
                  <a:schemeClr val="bg1"/>
                </a:solidFill>
              </a:rPr>
              <a:t>Service-Folien: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Verknüpfungsdiagramm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10275" y="2889250"/>
            <a:ext cx="1439863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Schritt 1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10275" y="3862388"/>
            <a:ext cx="1439863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falsch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010275" y="4762500"/>
            <a:ext cx="1439863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richtig</a:t>
            </a:r>
          </a:p>
        </p:txBody>
      </p:sp>
      <p:cxnSp>
        <p:nvCxnSpPr>
          <p:cNvPr id="23559" name="AutoShape 7"/>
          <p:cNvCxnSpPr>
            <a:cxnSpLocks noChangeShapeType="1"/>
            <a:stCxn id="23556" idx="2"/>
            <a:endCxn id="23557" idx="0"/>
          </p:cNvCxnSpPr>
          <p:nvPr/>
        </p:nvCxnSpPr>
        <p:spPr bwMode="auto">
          <a:xfrm>
            <a:off x="6731000" y="3355975"/>
            <a:ext cx="0" cy="506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560" name="AutoShape 8"/>
          <p:cNvCxnSpPr>
            <a:cxnSpLocks noChangeShapeType="1"/>
            <a:stCxn id="23556" idx="3"/>
            <a:endCxn id="23558" idx="3"/>
          </p:cNvCxnSpPr>
          <p:nvPr/>
        </p:nvCxnSpPr>
        <p:spPr bwMode="auto">
          <a:xfrm>
            <a:off x="7450138" y="3122613"/>
            <a:ext cx="1587" cy="1873250"/>
          </a:xfrm>
          <a:prstGeom prst="bentConnector3">
            <a:avLst>
              <a:gd name="adj1" fmla="val 1440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010275" y="5770563"/>
            <a:ext cx="1439863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Schritt 2</a:t>
            </a:r>
          </a:p>
        </p:txBody>
      </p:sp>
      <p:cxnSp>
        <p:nvCxnSpPr>
          <p:cNvPr id="23562" name="AutoShape 10"/>
          <p:cNvCxnSpPr>
            <a:cxnSpLocks noChangeShapeType="1"/>
            <a:stCxn id="23558" idx="2"/>
            <a:endCxn id="23561" idx="0"/>
          </p:cNvCxnSpPr>
          <p:nvPr/>
        </p:nvCxnSpPr>
        <p:spPr bwMode="auto">
          <a:xfrm>
            <a:off x="6731000" y="5229225"/>
            <a:ext cx="0" cy="5413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971550" y="2889250"/>
            <a:ext cx="1439863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Aufgabe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971550" y="3862388"/>
            <a:ext cx="1439863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falsch</a:t>
            </a:r>
          </a:p>
        </p:txBody>
      </p:sp>
      <p:cxnSp>
        <p:nvCxnSpPr>
          <p:cNvPr id="23565" name="AutoShape 13"/>
          <p:cNvCxnSpPr>
            <a:cxnSpLocks noChangeShapeType="1"/>
            <a:stCxn id="23563" idx="2"/>
            <a:endCxn id="23564" idx="0"/>
          </p:cNvCxnSpPr>
          <p:nvPr/>
        </p:nvCxnSpPr>
        <p:spPr bwMode="auto">
          <a:xfrm>
            <a:off x="1692275" y="3355975"/>
            <a:ext cx="0" cy="506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50825" y="1171575"/>
            <a:ext cx="2881313" cy="1004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Variante</a:t>
            </a:r>
          </a:p>
          <a:p>
            <a:r>
              <a:rPr lang="de-DE"/>
              <a:t>Multiple Choice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5292725" y="1089025"/>
            <a:ext cx="2881313" cy="1004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Variante</a:t>
            </a:r>
          </a:p>
          <a:p>
            <a:r>
              <a:rPr lang="de-DE"/>
              <a:t>Navigation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Konstruktions-Folie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92163" y="1628775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6</a:t>
            </a:r>
            <a:r>
              <a:rPr lang="de-DE"/>
              <a:t>H</a:t>
            </a:r>
            <a:r>
              <a:rPr lang="de-DE" baseline="-25000"/>
              <a:t>12</a:t>
            </a:r>
            <a:r>
              <a:rPr lang="de-DE"/>
              <a:t>O</a:t>
            </a:r>
            <a:r>
              <a:rPr lang="de-DE" baseline="-25000"/>
              <a:t>6</a:t>
            </a:r>
            <a:endParaRPr lang="de-DE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0825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232025" y="1628775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771775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311525" y="16287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O</a:t>
            </a:r>
            <a:r>
              <a:rPr lang="de-DE" baseline="-25000"/>
              <a:t>2</a:t>
            </a:r>
            <a:endParaRPr lang="de-DE"/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4032250" y="1733550"/>
            <a:ext cx="720725" cy="255588"/>
            <a:chOff x="1746" y="1999"/>
            <a:chExt cx="454" cy="161"/>
          </a:xfrm>
        </p:grpSpPr>
        <p:grpSp>
          <p:nvGrpSpPr>
            <p:cNvPr id="22537" name="Group 9"/>
            <p:cNvGrpSpPr>
              <a:grpSpLocks/>
            </p:cNvGrpSpPr>
            <p:nvPr/>
          </p:nvGrpSpPr>
          <p:grpSpPr bwMode="auto">
            <a:xfrm>
              <a:off x="1746" y="1999"/>
              <a:ext cx="454" cy="48"/>
              <a:chOff x="1746" y="1999"/>
              <a:chExt cx="454" cy="48"/>
            </a:xfrm>
          </p:grpSpPr>
          <p:sp>
            <p:nvSpPr>
              <p:cNvPr id="22538" name="Line 10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539" name="Line 11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22540" name="Group 12"/>
            <p:cNvGrpSpPr>
              <a:grpSpLocks/>
            </p:cNvGrpSpPr>
            <p:nvPr/>
          </p:nvGrpSpPr>
          <p:grpSpPr bwMode="auto">
            <a:xfrm flipH="1" flipV="1">
              <a:off x="1746" y="2112"/>
              <a:ext cx="454" cy="48"/>
              <a:chOff x="1746" y="1999"/>
              <a:chExt cx="454" cy="48"/>
            </a:xfrm>
          </p:grpSpPr>
          <p:sp>
            <p:nvSpPr>
              <p:cNvPr id="22541" name="Line 13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542" name="Line 14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932363" y="1628775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72113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CO</a:t>
            </a:r>
            <a:r>
              <a:rPr lang="de-DE" baseline="-25000"/>
              <a:t>2</a:t>
            </a:r>
            <a:endParaRPr lang="de-DE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192838" y="1628775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272338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H</a:t>
            </a:r>
            <a:r>
              <a:rPr lang="de-DE" baseline="-25000"/>
              <a:t>2</a:t>
            </a:r>
            <a:r>
              <a:rPr lang="de-DE"/>
              <a:t>O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731000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548" name="Text Box 20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71775" y="23495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50825" y="728663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Stelle bitte folgende Gleichung für die vollständige Verbrennung richtig! Gehe von links nach rechts vor!</a:t>
            </a:r>
          </a:p>
        </p:txBody>
      </p:sp>
      <p:sp>
        <p:nvSpPr>
          <p:cNvPr id="22550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732588" y="2349500"/>
            <a:ext cx="5492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2570" name="Text Box 4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4211638" y="23495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2571" name="Text Box 4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71775" y="288925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22572" name="Text Box 4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71775" y="3429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2573" name="Text Box 4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71775" y="396875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2574" name="Text Box 4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71775" y="45085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2575" name="Text Box 4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71775" y="5049838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2576" name="Text Box 4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71775" y="5589588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2577" name="Text Box 49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71775" y="6129338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22578" name="Text Box 50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4211638" y="288925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2579" name="Text Box 51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4211638" y="34290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2580" name="Text Box 5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4932363" y="23495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2581" name="Text Box 5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4932363" y="288925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2582" name="Text Box 5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4932363" y="34290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2583" name="Text Box 5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5651500" y="23495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22584" name="Text Box 5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5651500" y="288925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2585" name="Text Box 5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5651500" y="3429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22586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72338" y="2349500"/>
            <a:ext cx="5492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2587" name="AutoShape 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2349500"/>
            <a:ext cx="5492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22588" name="AutoShape 6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732588" y="2889250"/>
            <a:ext cx="5492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2589" name="AutoShape 6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72338" y="2889250"/>
            <a:ext cx="5492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2590" name="AutoShape 6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2889250"/>
            <a:ext cx="5492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2591" name="AutoShape 6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732588" y="3429000"/>
            <a:ext cx="5492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2592" name="AutoShape 6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72338" y="3429000"/>
            <a:ext cx="5492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2593" name="AutoShape 6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3429000"/>
            <a:ext cx="5492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Lösung 2: Navigation (Folien 2-10) </a:t>
            </a:r>
            <a:endParaRPr lang="de-DE" sz="4000" dirty="0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792163" y="1628775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6</a:t>
            </a:r>
            <a:r>
              <a:rPr lang="de-DE"/>
              <a:t>H</a:t>
            </a:r>
            <a:r>
              <a:rPr lang="de-DE" baseline="-25000"/>
              <a:t>12</a:t>
            </a:r>
            <a:r>
              <a:rPr lang="de-DE"/>
              <a:t>O</a:t>
            </a:r>
            <a:r>
              <a:rPr lang="de-DE" baseline="-25000"/>
              <a:t>6</a:t>
            </a:r>
            <a:endParaRPr lang="de-DE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50825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232025" y="1628775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2771775" y="1628775"/>
            <a:ext cx="541338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3311525" y="16287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O</a:t>
            </a:r>
            <a:r>
              <a:rPr lang="de-DE" baseline="-25000"/>
              <a:t>2</a:t>
            </a:r>
            <a:endParaRPr lang="de-DE"/>
          </a:p>
        </p:txBody>
      </p:sp>
      <p:grpSp>
        <p:nvGrpSpPr>
          <p:cNvPr id="5159" name="Group 39"/>
          <p:cNvGrpSpPr>
            <a:grpSpLocks/>
          </p:cNvGrpSpPr>
          <p:nvPr/>
        </p:nvGrpSpPr>
        <p:grpSpPr bwMode="auto">
          <a:xfrm>
            <a:off x="4032250" y="1733550"/>
            <a:ext cx="720725" cy="255588"/>
            <a:chOff x="1746" y="1999"/>
            <a:chExt cx="454" cy="161"/>
          </a:xfrm>
        </p:grpSpPr>
        <p:grpSp>
          <p:nvGrpSpPr>
            <p:cNvPr id="5160" name="Group 40"/>
            <p:cNvGrpSpPr>
              <a:grpSpLocks/>
            </p:cNvGrpSpPr>
            <p:nvPr/>
          </p:nvGrpSpPr>
          <p:grpSpPr bwMode="auto">
            <a:xfrm>
              <a:off x="1746" y="1999"/>
              <a:ext cx="454" cy="48"/>
              <a:chOff x="1746" y="1999"/>
              <a:chExt cx="454" cy="48"/>
            </a:xfrm>
          </p:grpSpPr>
          <p:sp>
            <p:nvSpPr>
              <p:cNvPr id="5161" name="Line 41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5163" name="Group 43"/>
            <p:cNvGrpSpPr>
              <a:grpSpLocks/>
            </p:cNvGrpSpPr>
            <p:nvPr/>
          </p:nvGrpSpPr>
          <p:grpSpPr bwMode="auto">
            <a:xfrm flipH="1" flipV="1">
              <a:off x="1746" y="2112"/>
              <a:ext cx="454" cy="48"/>
              <a:chOff x="1746" y="1999"/>
              <a:chExt cx="454" cy="48"/>
            </a:xfrm>
          </p:grpSpPr>
          <p:sp>
            <p:nvSpPr>
              <p:cNvPr id="5164" name="Line 44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4932363" y="1628775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5472113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CO</a:t>
            </a:r>
            <a:r>
              <a:rPr lang="de-DE" baseline="-25000"/>
              <a:t>2</a:t>
            </a:r>
            <a:endParaRPr lang="de-DE"/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6192838" y="1628775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7272338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H</a:t>
            </a:r>
            <a:r>
              <a:rPr lang="de-DE" baseline="-25000"/>
              <a:t>2</a:t>
            </a:r>
            <a:r>
              <a:rPr lang="de-DE"/>
              <a:t>O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6731000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172" name="Text Box 5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23495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250825" y="728663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Stelle bitte folgende Gleichung für die vollständige Verbrennung richtig! Gehe von links nach rechts vor!</a:t>
            </a:r>
          </a:p>
        </p:txBody>
      </p:sp>
      <p:sp>
        <p:nvSpPr>
          <p:cNvPr id="5231" name="Text Box 1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288925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5232" name="Text Box 1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3429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233" name="Text Box 1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396875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234" name="Text Box 1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45085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235" name="Text Box 1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5049838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236" name="Text Box 11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5589588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237" name="Text Box 11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71775" y="6129338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Eine Navigations-Lösung</a:t>
            </a:r>
          </a:p>
        </p:txBody>
      </p:sp>
      <p:sp>
        <p:nvSpPr>
          <p:cNvPr id="14381" name="AutoShape 4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3063" y="6308725"/>
            <a:ext cx="11588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zurück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250825" y="1449388"/>
            <a:ext cx="8642350" cy="457200"/>
          </a:xfrm>
          <a:prstGeom prst="rect">
            <a:avLst/>
          </a:prstGeom>
          <a:solidFill>
            <a:srgbClr val="FFCC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Sieht aus, als ob es nicht richtig wird.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Eine Navigations-Lösung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92163" y="12700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6</a:t>
            </a:r>
            <a:r>
              <a:rPr lang="de-DE"/>
              <a:t>H</a:t>
            </a:r>
            <a:r>
              <a:rPr lang="de-DE" baseline="-25000"/>
              <a:t>12</a:t>
            </a:r>
            <a:r>
              <a:rPr lang="de-DE"/>
              <a:t>O</a:t>
            </a:r>
            <a:r>
              <a:rPr lang="de-DE" baseline="-25000"/>
              <a:t>6</a:t>
            </a:r>
            <a:endParaRPr lang="de-DE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50825" y="1270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32025" y="1270000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771775" y="1270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311525" y="1270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O</a:t>
            </a:r>
            <a:r>
              <a:rPr lang="de-DE" baseline="-25000"/>
              <a:t>2</a:t>
            </a:r>
            <a:endParaRPr lang="de-DE"/>
          </a:p>
        </p:txBody>
      </p: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4032250" y="1374775"/>
            <a:ext cx="720725" cy="255588"/>
            <a:chOff x="1746" y="1999"/>
            <a:chExt cx="454" cy="161"/>
          </a:xfrm>
        </p:grpSpPr>
        <p:grpSp>
          <p:nvGrpSpPr>
            <p:cNvPr id="15370" name="Group 10"/>
            <p:cNvGrpSpPr>
              <a:grpSpLocks/>
            </p:cNvGrpSpPr>
            <p:nvPr/>
          </p:nvGrpSpPr>
          <p:grpSpPr bwMode="auto">
            <a:xfrm>
              <a:off x="1746" y="1999"/>
              <a:ext cx="454" cy="48"/>
              <a:chOff x="1746" y="1999"/>
              <a:chExt cx="454" cy="48"/>
            </a:xfrm>
          </p:grpSpPr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5373" name="Group 13"/>
            <p:cNvGrpSpPr>
              <a:grpSpLocks/>
            </p:cNvGrpSpPr>
            <p:nvPr/>
          </p:nvGrpSpPr>
          <p:grpSpPr bwMode="auto">
            <a:xfrm flipH="1" flipV="1">
              <a:off x="1746" y="2112"/>
              <a:ext cx="454" cy="48"/>
              <a:chOff x="1746" y="1999"/>
              <a:chExt cx="454" cy="48"/>
            </a:xfrm>
          </p:grpSpPr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932363" y="12700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472113" y="1270000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CO</a:t>
            </a:r>
            <a:r>
              <a:rPr lang="de-DE" baseline="-25000"/>
              <a:t>2</a:t>
            </a:r>
            <a:endParaRPr lang="de-DE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192838" y="1270000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272338" y="1270000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H</a:t>
            </a:r>
            <a:r>
              <a:rPr lang="de-DE" baseline="-25000"/>
              <a:t>2</a:t>
            </a:r>
            <a:r>
              <a:rPr lang="de-DE"/>
              <a:t>O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731000" y="1270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5405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308725"/>
            <a:ext cx="11588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weiter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250825" y="1989138"/>
            <a:ext cx="3600450" cy="457200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Linke Seite korrekt.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Eine Navigations-Lösung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92163" y="1628775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6</a:t>
            </a:r>
            <a:r>
              <a:rPr lang="de-DE"/>
              <a:t>H</a:t>
            </a:r>
            <a:r>
              <a:rPr lang="de-DE" baseline="-25000"/>
              <a:t>12</a:t>
            </a:r>
            <a:r>
              <a:rPr lang="de-DE"/>
              <a:t>O</a:t>
            </a:r>
            <a:r>
              <a:rPr lang="de-DE" baseline="-25000"/>
              <a:t>6</a:t>
            </a:r>
            <a:endParaRPr lang="de-DE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0825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32025" y="1628775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771775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311525" y="16287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O</a:t>
            </a:r>
            <a:r>
              <a:rPr lang="de-DE" baseline="-25000"/>
              <a:t>2</a:t>
            </a:r>
            <a:endParaRPr lang="de-DE"/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4032250" y="1733550"/>
            <a:ext cx="720725" cy="255588"/>
            <a:chOff x="1746" y="1999"/>
            <a:chExt cx="454" cy="161"/>
          </a:xfrm>
        </p:grpSpPr>
        <p:grpSp>
          <p:nvGrpSpPr>
            <p:cNvPr id="16393" name="Group 9"/>
            <p:cNvGrpSpPr>
              <a:grpSpLocks/>
            </p:cNvGrpSpPr>
            <p:nvPr/>
          </p:nvGrpSpPr>
          <p:grpSpPr bwMode="auto">
            <a:xfrm>
              <a:off x="1746" y="1999"/>
              <a:ext cx="454" cy="48"/>
              <a:chOff x="1746" y="1999"/>
              <a:chExt cx="454" cy="48"/>
            </a:xfrm>
          </p:grpSpPr>
          <p:sp>
            <p:nvSpPr>
              <p:cNvPr id="16394" name="Line 10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 flipH="1" flipV="1">
              <a:off x="1746" y="2112"/>
              <a:ext cx="454" cy="48"/>
              <a:chOff x="1746" y="1999"/>
              <a:chExt cx="454" cy="48"/>
            </a:xfrm>
          </p:grpSpPr>
          <p:sp>
            <p:nvSpPr>
              <p:cNvPr id="16397" name="Line 13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6398" name="Line 14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932363" y="1628775"/>
            <a:ext cx="541337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472113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CO</a:t>
            </a:r>
            <a:r>
              <a:rPr lang="de-DE" baseline="-25000"/>
              <a:t>2</a:t>
            </a:r>
            <a:endParaRPr lang="de-DE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192838" y="1628775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7272338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H</a:t>
            </a:r>
            <a:r>
              <a:rPr lang="de-DE" baseline="-25000"/>
              <a:t>2</a:t>
            </a:r>
            <a:r>
              <a:rPr lang="de-DE"/>
              <a:t>O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731000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50825" y="728663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Jetzt das Kohlenstoffdioxid.</a:t>
            </a:r>
          </a:p>
        </p:txBody>
      </p:sp>
      <p:sp>
        <p:nvSpPr>
          <p:cNvPr id="16418" name="Text Box 3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930775" y="23495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16419" name="Text Box 3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651500" y="23495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16420" name="Text Box 3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211638" y="288925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16421" name="Text Box 3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932363" y="288925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16422" name="Text Box 3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651500" y="288925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16423" name="Text Box 3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211638" y="34290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16424" name="Text Box 4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932363" y="34290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16425" name="Text Box 4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651500" y="3429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16426" name="Text Box 4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211638" y="23495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Eine Navigations-Lösung</a:t>
            </a:r>
          </a:p>
        </p:txBody>
      </p:sp>
      <p:sp>
        <p:nvSpPr>
          <p:cNvPr id="184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3063" y="6308725"/>
            <a:ext cx="11588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zurück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0825" y="1449388"/>
            <a:ext cx="8642350" cy="457200"/>
          </a:xfrm>
          <a:prstGeom prst="rect">
            <a:avLst/>
          </a:prstGeom>
          <a:solidFill>
            <a:srgbClr val="FFCC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Sieht aus, als ob es nicht richtig wird.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Eine Navigations-Lösung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92163" y="12700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6</a:t>
            </a:r>
            <a:r>
              <a:rPr lang="de-DE"/>
              <a:t>H</a:t>
            </a:r>
            <a:r>
              <a:rPr lang="de-DE" baseline="-25000"/>
              <a:t>12</a:t>
            </a:r>
            <a:r>
              <a:rPr lang="de-DE"/>
              <a:t>O</a:t>
            </a:r>
            <a:r>
              <a:rPr lang="de-DE" baseline="-25000"/>
              <a:t>6</a:t>
            </a:r>
            <a:endParaRPr lang="de-DE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825" y="1270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32025" y="1270000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771775" y="1270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311525" y="1270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O</a:t>
            </a:r>
            <a:r>
              <a:rPr lang="de-DE" baseline="-25000"/>
              <a:t>2</a:t>
            </a:r>
            <a:endParaRPr lang="de-DE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4032250" y="1374775"/>
            <a:ext cx="720725" cy="255588"/>
            <a:chOff x="1746" y="1999"/>
            <a:chExt cx="454" cy="161"/>
          </a:xfrm>
        </p:grpSpPr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>
              <a:off x="1746" y="1999"/>
              <a:ext cx="454" cy="48"/>
              <a:chOff x="1746" y="1999"/>
              <a:chExt cx="454" cy="48"/>
            </a:xfrm>
          </p:grpSpPr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20492" name="Group 12"/>
            <p:cNvGrpSpPr>
              <a:grpSpLocks/>
            </p:cNvGrpSpPr>
            <p:nvPr/>
          </p:nvGrpSpPr>
          <p:grpSpPr bwMode="auto">
            <a:xfrm flipH="1" flipV="1">
              <a:off x="1746" y="2112"/>
              <a:ext cx="454" cy="48"/>
              <a:chOff x="1746" y="1999"/>
              <a:chExt cx="454" cy="48"/>
            </a:xfrm>
          </p:grpSpPr>
          <p:sp>
            <p:nvSpPr>
              <p:cNvPr id="20493" name="Line 13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932363" y="12700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472113" y="1270000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CO</a:t>
            </a:r>
            <a:r>
              <a:rPr lang="de-DE" baseline="-25000"/>
              <a:t>2</a:t>
            </a:r>
            <a:endParaRPr lang="de-DE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92838" y="1270000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272338" y="1270000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H</a:t>
            </a:r>
            <a:r>
              <a:rPr lang="de-DE" baseline="-25000"/>
              <a:t>2</a:t>
            </a:r>
            <a:r>
              <a:rPr lang="de-DE"/>
              <a:t>O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731000" y="1270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050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5329238" y="3771900"/>
            <a:ext cx="9144001" cy="6858000"/>
          </a:xfrm>
          <a:prstGeom prst="actionButtonBlank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20501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308725"/>
            <a:ext cx="11588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weiter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032250" y="1989138"/>
            <a:ext cx="2339975" cy="457200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Auch korrekt.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Eine Navigations-Lösung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92163" y="1628775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6</a:t>
            </a:r>
            <a:r>
              <a:rPr lang="de-DE"/>
              <a:t>H</a:t>
            </a:r>
            <a:r>
              <a:rPr lang="de-DE" baseline="-25000"/>
              <a:t>12</a:t>
            </a:r>
            <a:r>
              <a:rPr lang="de-DE"/>
              <a:t>O</a:t>
            </a:r>
            <a:r>
              <a:rPr lang="de-DE" baseline="-25000"/>
              <a:t>6</a:t>
            </a:r>
            <a:endParaRPr lang="de-DE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0825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32025" y="1628775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771775" y="1628775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311525" y="16287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O</a:t>
            </a:r>
            <a:r>
              <a:rPr lang="de-DE" baseline="-25000"/>
              <a:t>2</a:t>
            </a:r>
            <a:endParaRPr lang="de-DE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4032250" y="1733550"/>
            <a:ext cx="720725" cy="255588"/>
            <a:chOff x="1746" y="1999"/>
            <a:chExt cx="454" cy="161"/>
          </a:xfrm>
        </p:grpSpPr>
        <p:grpSp>
          <p:nvGrpSpPr>
            <p:cNvPr id="17417" name="Group 9"/>
            <p:cNvGrpSpPr>
              <a:grpSpLocks/>
            </p:cNvGrpSpPr>
            <p:nvPr/>
          </p:nvGrpSpPr>
          <p:grpSpPr bwMode="auto">
            <a:xfrm>
              <a:off x="1746" y="1999"/>
              <a:ext cx="454" cy="48"/>
              <a:chOff x="1746" y="1999"/>
              <a:chExt cx="454" cy="48"/>
            </a:xfrm>
          </p:grpSpPr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7419" name="Line 11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7420" name="Group 12"/>
            <p:cNvGrpSpPr>
              <a:grpSpLocks/>
            </p:cNvGrpSpPr>
            <p:nvPr/>
          </p:nvGrpSpPr>
          <p:grpSpPr bwMode="auto">
            <a:xfrm flipH="1" flipV="1">
              <a:off x="1746" y="2112"/>
              <a:ext cx="454" cy="48"/>
              <a:chOff x="1746" y="1999"/>
              <a:chExt cx="454" cy="48"/>
            </a:xfrm>
          </p:grpSpPr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>
                <a:off x="1746" y="2047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7422" name="Line 14"/>
              <p:cNvSpPr>
                <a:spLocks noChangeShapeType="1"/>
              </p:cNvSpPr>
              <p:nvPr/>
            </p:nvSpPr>
            <p:spPr bwMode="auto">
              <a:xfrm flipH="1" flipV="1">
                <a:off x="2095" y="1999"/>
                <a:ext cx="105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932363" y="1628775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472113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CO</a:t>
            </a:r>
            <a:r>
              <a:rPr lang="de-DE" baseline="-25000"/>
              <a:t>2</a:t>
            </a:r>
            <a:endParaRPr lang="de-DE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192838" y="1628775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+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7272338" y="1628775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H</a:t>
            </a:r>
            <a:r>
              <a:rPr lang="de-DE" baseline="-25000"/>
              <a:t>2</a:t>
            </a:r>
            <a:r>
              <a:rPr lang="de-DE"/>
              <a:t>O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731000" y="1628775"/>
            <a:ext cx="541338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50825" y="728663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Nun das Wasser.</a:t>
            </a:r>
          </a:p>
        </p:txBody>
      </p:sp>
      <p:sp>
        <p:nvSpPr>
          <p:cNvPr id="17442" name="Text Box 3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731000" y="23495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17443" name="Text Box 3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451725" y="23495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17444" name="Text Box 3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011863" y="288925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17445" name="Text Box 3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732588" y="288925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17446" name="Text Box 3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451725" y="288925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17447" name="Text Box 39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011863" y="34290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17448" name="Text Box 40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732588" y="34290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17449" name="Text Box 41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451725" y="3429000"/>
            <a:ext cx="541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17450" name="Text Box 4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011863" y="2349500"/>
            <a:ext cx="5413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Eine Navigations-Lösung</a:t>
            </a:r>
          </a:p>
        </p:txBody>
      </p:sp>
      <p:sp>
        <p:nvSpPr>
          <p:cNvPr id="215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3063" y="6308725"/>
            <a:ext cx="1158875" cy="511175"/>
          </a:xfrm>
          <a:prstGeom prst="actionButtonBlank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zurück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0825" y="1449388"/>
            <a:ext cx="8642350" cy="457200"/>
          </a:xfrm>
          <a:prstGeom prst="rect">
            <a:avLst/>
          </a:prstGeom>
          <a:solidFill>
            <a:srgbClr val="FFCC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Nein.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Bildschirmpräsentation (4:3)</PresentationFormat>
  <Paragraphs>209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Standarddesign</vt:lpstr>
      <vt:lpstr>Lösung 1: multiple choice (Folie 1)</vt:lpstr>
      <vt:lpstr>Lösung 2: Navigation (Folien 2-10) </vt:lpstr>
      <vt:lpstr>Eine Navigations-Lösung</vt:lpstr>
      <vt:lpstr>Eine Navigations-Lösung</vt:lpstr>
      <vt:lpstr>Eine Navigations-Lösung</vt:lpstr>
      <vt:lpstr>Eine Navigations-Lösung</vt:lpstr>
      <vt:lpstr>Eine Navigations-Lösung</vt:lpstr>
      <vt:lpstr>Eine Navigations-Lösung</vt:lpstr>
      <vt:lpstr>Eine Navigations-Lösung</vt:lpstr>
      <vt:lpstr>Eine Navigations-Lösung</vt:lpstr>
      <vt:lpstr>Folie 11</vt:lpstr>
      <vt:lpstr>Verknüpfungsdiagramm</vt:lpstr>
      <vt:lpstr>Konstruktions-Folie</vt:lpstr>
    </vt:vector>
  </TitlesOfParts>
  <Company>Universitaet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31</cp:revision>
  <dcterms:created xsi:type="dcterms:W3CDTF">2004-09-21T06:47:01Z</dcterms:created>
  <dcterms:modified xsi:type="dcterms:W3CDTF">2013-04-25T13:56:38Z</dcterms:modified>
</cp:coreProperties>
</file>