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40" r:id="rId2"/>
    <p:sldId id="278" r:id="rId3"/>
    <p:sldId id="338" r:id="rId4"/>
    <p:sldId id="347" r:id="rId5"/>
    <p:sldId id="341" r:id="rId6"/>
    <p:sldId id="346" r:id="rId7"/>
    <p:sldId id="343" r:id="rId8"/>
    <p:sldId id="348" r:id="rId9"/>
  </p:sldIdLst>
  <p:sldSz cx="9144000" cy="6858000" type="screen4x3"/>
  <p:notesSz cx="6858000" cy="96583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FF3300"/>
    <a:srgbClr val="FF33CC"/>
    <a:srgbClr val="FF9933"/>
    <a:srgbClr val="800000"/>
    <a:srgbClr val="FFFFA0"/>
    <a:srgbClr val="FFF09B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7" autoAdjust="0"/>
    <p:restoredTop sz="94622" autoAdjust="0"/>
  </p:normalViewPr>
  <p:slideViewPr>
    <p:cSldViewPr showGuides="1">
      <p:cViewPr varScale="1">
        <p:scale>
          <a:sx n="110" d="100"/>
          <a:sy n="110" d="100"/>
        </p:scale>
        <p:origin x="-78" y="-354"/>
      </p:cViewPr>
      <p:guideLst>
        <p:guide orient="horz" pos="618"/>
        <p:guide orient="horz" pos="3974"/>
        <p:guide pos="158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452" y="-102"/>
      </p:cViewPr>
      <p:guideLst>
        <p:guide orient="horz" pos="3042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BB7602-B8CB-4DD2-B28F-9046A050350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4413" y="725488"/>
            <a:ext cx="4829175" cy="3621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11399C1-906B-439E-9706-FA4F4F76087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971550" y="6408738"/>
            <a:ext cx="72009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pic>
        <p:nvPicPr>
          <p:cNvPr id="60421" name="Picture 5" descr="Medie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315075"/>
            <a:ext cx="511175" cy="569913"/>
          </a:xfrm>
          <a:prstGeom prst="rect">
            <a:avLst/>
          </a:prstGeom>
          <a:noFill/>
        </p:spPr>
      </p:pic>
      <p:pic>
        <p:nvPicPr>
          <p:cNvPr id="60422" name="Picture 6" descr="did_logo_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6353175"/>
            <a:ext cx="719138" cy="46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7620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65250"/>
            <a:ext cx="8642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err="1" smtClean="0"/>
              <a:t>dhdfgh</a:t>
            </a:r>
            <a:endParaRPr lang="de-DE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27788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AD W. Wagner, Didaktik der Chemie, Universität Bayreuth</a:t>
            </a:r>
            <a:endParaRPr lang="de-DE" dirty="0"/>
          </a:p>
        </p:txBody>
      </p:sp>
      <p:pic>
        <p:nvPicPr>
          <p:cNvPr id="59399" name="Picture 7" descr="did_logo_k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6353175"/>
            <a:ext cx="719137" cy="460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themen/Medien/FB_04_GDCh_BT/Boese_Strategie%20Redoxgleichung.pps" TargetMode="External"/><Relationship Id="rId7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en.didaktikchemie.uni-bayreuth.de/molis2/1_start.htm" TargetMode="External"/><Relationship Id="rId5" Type="http://schemas.openxmlformats.org/officeDocument/2006/relationships/hyperlink" Target="6_uebung9.wav" TargetMode="External"/><Relationship Id="rId4" Type="http://schemas.openxmlformats.org/officeDocument/2006/relationships/hyperlink" Target="6_uebung09_tes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44675"/>
            <a:ext cx="8642350" cy="1470025"/>
          </a:xfrm>
        </p:spPr>
        <p:txBody>
          <a:bodyPr/>
          <a:lstStyle/>
          <a:p>
            <a:r>
              <a:rPr lang="de-DE" sz="5800" dirty="0">
                <a:solidFill>
                  <a:srgbClr val="FF0000"/>
                </a:solidFill>
              </a:rPr>
              <a:t>Titel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1990725"/>
          </a:xfrm>
        </p:spPr>
        <p:txBody>
          <a:bodyPr/>
          <a:lstStyle/>
          <a:p>
            <a:r>
              <a:rPr lang="de-DE" sz="4000" dirty="0"/>
              <a:t>Untertitel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800" dirty="0"/>
              <a:t>Ziele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50825" y="1557338"/>
            <a:ext cx="8642350" cy="2530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30238" indent="-630238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Ziel</a:t>
            </a:r>
          </a:p>
          <a:p>
            <a:pPr marL="630238" indent="-630238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Ziel</a:t>
            </a:r>
          </a:p>
          <a:p>
            <a:pPr marL="630238" indent="-630238">
              <a:spcBef>
                <a:spcPct val="50000"/>
              </a:spcBef>
              <a:buFontTx/>
              <a:buAutoNum type="arabicPeriod"/>
            </a:pPr>
            <a:r>
              <a:rPr lang="de-DE" sz="4000" dirty="0"/>
              <a:t>Ziel</a:t>
            </a: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 flipH="1">
            <a:off x="8856662" y="6525344"/>
            <a:ext cx="287337" cy="288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build="p"/>
      <p:bldP spid="665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19138"/>
          </a:xfrm>
        </p:spPr>
        <p:txBody>
          <a:bodyPr/>
          <a:lstStyle/>
          <a:p>
            <a:r>
              <a:rPr lang="de-DE"/>
              <a:t>1. Ziel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05507"/>
            <a:ext cx="8642350" cy="4367709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 dirty="0">
                <a:hlinkClick r:id="rId2" action="ppaction://hlinksldjump"/>
              </a:rPr>
              <a:t>Sprung 1: </a:t>
            </a:r>
            <a:r>
              <a:rPr lang="de-DE" dirty="0"/>
              <a:t>auf Folie 7 dieser Präsentation</a:t>
            </a:r>
            <a:endParaRPr lang="de-DE" dirty="0">
              <a:hlinkClick r:id="rId3" action="ppaction://hlinkpres?slideindex=1&amp;slidetitle="/>
            </a:endParaRPr>
          </a:p>
          <a:p>
            <a:pPr>
              <a:buFontTx/>
              <a:buChar char="•"/>
            </a:pPr>
            <a:r>
              <a:rPr lang="de-DE" dirty="0">
                <a:hlinkClick r:id="rId4" action="ppaction://hlinkpres?slideindex=1&amp;slidetitle="/>
              </a:rPr>
              <a:t>Sprung 2: </a:t>
            </a:r>
            <a:r>
              <a:rPr lang="de-DE" dirty="0"/>
              <a:t>auf eine andere Präsentation</a:t>
            </a:r>
            <a:br>
              <a:rPr lang="de-DE" dirty="0"/>
            </a:br>
            <a:r>
              <a:rPr lang="de-DE" dirty="0"/>
              <a:t>(Testdatei </a:t>
            </a:r>
            <a:r>
              <a:rPr lang="de-DE" dirty="0" smtClean="0">
                <a:solidFill>
                  <a:srgbClr val="0000FF"/>
                </a:solidFill>
              </a:rPr>
              <a:t>6_uebung9_test.pptx</a:t>
            </a:r>
            <a:r>
              <a:rPr lang="de-DE" dirty="0" smtClean="0"/>
              <a:t>)</a:t>
            </a:r>
            <a:endParaRPr lang="de-DE" dirty="0"/>
          </a:p>
          <a:p>
            <a:pPr>
              <a:buFontTx/>
              <a:buChar char="•"/>
            </a:pPr>
            <a:r>
              <a:rPr lang="de-DE" dirty="0"/>
              <a:t>Sprung 3: in eine andere (lokale) </a:t>
            </a:r>
            <a:r>
              <a:rPr lang="de-DE" dirty="0" smtClean="0"/>
              <a:t>Anwendung</a:t>
            </a:r>
            <a:br>
              <a:rPr lang="de-DE" dirty="0" smtClean="0"/>
            </a:br>
            <a:r>
              <a:rPr lang="de-DE" dirty="0" smtClean="0"/>
              <a:t>( </a:t>
            </a:r>
            <a:r>
              <a:rPr lang="de-DE" dirty="0"/>
              <a:t>*.avi, </a:t>
            </a:r>
            <a:r>
              <a:rPr lang="de-DE" dirty="0">
                <a:hlinkClick r:id="rId5" action="ppaction://hlinkfile"/>
              </a:rPr>
              <a:t>*.</a:t>
            </a:r>
            <a:r>
              <a:rPr lang="de-DE" dirty="0" err="1">
                <a:hlinkClick r:id="rId5" action="ppaction://hlinkfile"/>
              </a:rPr>
              <a:t>wav</a:t>
            </a:r>
            <a:r>
              <a:rPr lang="de-DE" dirty="0" smtClean="0"/>
              <a:t>...)</a:t>
            </a:r>
            <a:br>
              <a:rPr lang="de-DE" dirty="0" smtClean="0"/>
            </a:br>
            <a:r>
              <a:rPr lang="de-DE" dirty="0" smtClean="0"/>
              <a:t>(Sprung auf Testdatei </a:t>
            </a:r>
            <a:r>
              <a:rPr lang="de-DE" dirty="0" smtClean="0">
                <a:solidFill>
                  <a:srgbClr val="0000FF"/>
                </a:solidFill>
              </a:rPr>
              <a:t>6_uebung9.wav</a:t>
            </a:r>
            <a:r>
              <a:rPr lang="de-DE" dirty="0" smtClean="0"/>
              <a:t>)</a:t>
            </a:r>
            <a:endParaRPr lang="de-DE" dirty="0"/>
          </a:p>
          <a:p>
            <a:pPr>
              <a:buFontTx/>
              <a:buChar char="•"/>
            </a:pPr>
            <a:r>
              <a:rPr lang="de-DE" dirty="0">
                <a:hlinkClick r:id="rId6"/>
              </a:rPr>
              <a:t>Sprung 4: </a:t>
            </a:r>
            <a:r>
              <a:rPr lang="de-DE" dirty="0"/>
              <a:t>auf eine URL im WWW</a:t>
            </a:r>
          </a:p>
          <a:p>
            <a:pPr>
              <a:buFontTx/>
              <a:buChar char="•"/>
            </a:pPr>
            <a:r>
              <a:rPr lang="de-DE" dirty="0"/>
              <a:t>Sprung 5: Links von anderem als </a:t>
            </a:r>
            <a:r>
              <a:rPr lang="de-DE" dirty="0" smtClean="0"/>
              <a:t>Text</a:t>
            </a:r>
            <a:br>
              <a:rPr lang="de-DE" dirty="0" smtClean="0"/>
            </a:br>
            <a:r>
              <a:rPr lang="de-DE" dirty="0" smtClean="0"/>
              <a:t>(Formen unten)</a:t>
            </a:r>
            <a:endParaRPr lang="de-DE" dirty="0"/>
          </a:p>
        </p:txBody>
      </p:sp>
      <p:sp>
        <p:nvSpPr>
          <p:cNvPr id="175108" name="AutoShape 4"/>
          <p:cNvSpPr>
            <a:spLocks noChangeArrowheads="1"/>
          </p:cNvSpPr>
          <p:nvPr/>
        </p:nvSpPr>
        <p:spPr bwMode="auto">
          <a:xfrm flipH="1">
            <a:off x="8856663" y="6525344"/>
            <a:ext cx="287337" cy="288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5109" name="Rectangle 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553123" y="5577483"/>
            <a:ext cx="360362" cy="360362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5110" name="Freeform 6">
            <a:hlinkClick r:id="rId7" action="ppaction://hlinksldjump"/>
          </p:cNvPr>
          <p:cNvSpPr>
            <a:spLocks/>
          </p:cNvSpPr>
          <p:nvPr/>
        </p:nvSpPr>
        <p:spPr bwMode="auto">
          <a:xfrm>
            <a:off x="5040610" y="5348883"/>
            <a:ext cx="971550" cy="960437"/>
          </a:xfrm>
          <a:custGeom>
            <a:avLst/>
            <a:gdLst/>
            <a:ahLst/>
            <a:cxnLst>
              <a:cxn ang="0">
                <a:pos x="61" y="234"/>
              </a:cxn>
              <a:cxn ang="0">
                <a:pos x="242" y="98"/>
              </a:cxn>
              <a:cxn ang="0">
                <a:pos x="469" y="371"/>
              </a:cxn>
              <a:cxn ang="0">
                <a:pos x="106" y="552"/>
              </a:cxn>
              <a:cxn ang="0">
                <a:pos x="605" y="53"/>
              </a:cxn>
              <a:cxn ang="0">
                <a:pos x="61" y="234"/>
              </a:cxn>
            </a:cxnLst>
            <a:rect l="0" t="0" r="r" b="b"/>
            <a:pathLst>
              <a:path w="612" h="605">
                <a:moveTo>
                  <a:pt x="61" y="234"/>
                </a:moveTo>
                <a:cubicBezTo>
                  <a:pt x="0" y="241"/>
                  <a:pt x="174" y="75"/>
                  <a:pt x="242" y="98"/>
                </a:cubicBezTo>
                <a:cubicBezTo>
                  <a:pt x="310" y="121"/>
                  <a:pt x="492" y="295"/>
                  <a:pt x="469" y="371"/>
                </a:cubicBezTo>
                <a:cubicBezTo>
                  <a:pt x="446" y="447"/>
                  <a:pt x="83" y="605"/>
                  <a:pt x="106" y="552"/>
                </a:cubicBezTo>
                <a:cubicBezTo>
                  <a:pt x="129" y="499"/>
                  <a:pt x="612" y="106"/>
                  <a:pt x="605" y="53"/>
                </a:cubicBezTo>
                <a:cubicBezTo>
                  <a:pt x="598" y="0"/>
                  <a:pt x="122" y="227"/>
                  <a:pt x="61" y="234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  <p:bldP spid="175108" grpId="0" animBg="1"/>
      <p:bldP spid="175109" grpId="0" animBg="1"/>
      <p:bldP spid="175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19138"/>
          </a:xfrm>
        </p:spPr>
        <p:txBody>
          <a:bodyPr/>
          <a:lstStyle/>
          <a:p>
            <a:r>
              <a:rPr lang="de-DE"/>
              <a:t>2. Ziel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09625" indent="-809625">
              <a:buFontTx/>
              <a:buChar char="•"/>
            </a:pPr>
            <a:r>
              <a:rPr lang="de-DE" sz="4000"/>
              <a:t>Inhalt 1</a:t>
            </a:r>
          </a:p>
          <a:p>
            <a:pPr marL="809625" indent="-809625">
              <a:buFontTx/>
              <a:buChar char="•"/>
            </a:pPr>
            <a:r>
              <a:rPr lang="de-DE" sz="4000"/>
              <a:t>Inhalt 2</a:t>
            </a:r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 flipH="1">
            <a:off x="8856663" y="6525344"/>
            <a:ext cx="287337" cy="288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/>
      <p:bldP spid="1873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92163"/>
          </a:xfrm>
        </p:spPr>
        <p:txBody>
          <a:bodyPr/>
          <a:lstStyle/>
          <a:p>
            <a:r>
              <a:rPr lang="de-DE"/>
              <a:t>Zusammenfassung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de-DE" dirty="0"/>
              <a:t>Erstens</a:t>
            </a:r>
          </a:p>
          <a:p>
            <a:pPr marL="533400" indent="-533400">
              <a:buFontTx/>
              <a:buAutoNum type="arabicPeriod"/>
            </a:pPr>
            <a:r>
              <a:rPr lang="de-DE" dirty="0"/>
              <a:t>Zweitens</a:t>
            </a:r>
          </a:p>
          <a:p>
            <a:pPr marL="533400" indent="-533400">
              <a:buFontTx/>
              <a:buAutoNum type="arabicPeriod"/>
            </a:pPr>
            <a:r>
              <a:rPr lang="de-DE" dirty="0"/>
              <a:t>Drittens.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 flipH="1">
            <a:off x="8856663" y="6525344"/>
            <a:ext cx="287337" cy="288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  <p:bldP spid="1781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-26988"/>
            <a:ext cx="9144000" cy="6884988"/>
          </a:xfrm>
          <a:prstGeom prst="rect">
            <a:avLst/>
          </a:prstGeom>
          <a:solidFill>
            <a:schemeClr val="tx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4400">
                <a:solidFill>
                  <a:schemeClr val="bg1"/>
                </a:solidFill>
              </a:rPr>
              <a:t>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Sprungziel von Folie 3: Text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65250"/>
            <a:ext cx="8642350" cy="1343025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/>
              <a:t>Bla bla</a:t>
            </a:r>
          </a:p>
          <a:p>
            <a:pPr>
              <a:buFontTx/>
              <a:buChar char="•"/>
            </a:pPr>
            <a:r>
              <a:rPr lang="de-DE"/>
              <a:t>Bla</a:t>
            </a:r>
            <a:r>
              <a:rPr lang="de-DE" baseline="30000"/>
              <a:t>2</a:t>
            </a:r>
            <a:r>
              <a:rPr lang="de-DE"/>
              <a:t> bla</a:t>
            </a:r>
            <a:r>
              <a:rPr lang="de-DE" baseline="30000"/>
              <a:t>3</a:t>
            </a:r>
            <a:endParaRPr lang="de-DE"/>
          </a:p>
        </p:txBody>
      </p:sp>
      <p:sp>
        <p:nvSpPr>
          <p:cNvPr id="180228" name="AutoShape 4"/>
          <p:cNvSpPr>
            <a:spLocks noChangeArrowheads="1"/>
          </p:cNvSpPr>
          <p:nvPr/>
        </p:nvSpPr>
        <p:spPr bwMode="auto">
          <a:xfrm flipH="1">
            <a:off x="8856663" y="6525344"/>
            <a:ext cx="287337" cy="288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022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5876925"/>
            <a:ext cx="433387" cy="431800"/>
          </a:xfrm>
          <a:prstGeom prst="actionButtonBackPrevious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250825" y="5876925"/>
            <a:ext cx="8642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Char char="•"/>
            </a:pPr>
            <a:r>
              <a:rPr lang="de-DE" sz="2800" dirty="0"/>
              <a:t>Hyperlink zuletzt angesehene Folie: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0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  <p:bldP spid="180228" grpId="0" animBg="1"/>
      <p:bldP spid="18023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AD W. Wagner, Didaktik der Chemie, Universität Bayreuth</a:t>
            </a:r>
            <a:endParaRPr lang="de-DE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Sprungziel von Folie 3 Objekte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65250"/>
            <a:ext cx="8642350" cy="1343025"/>
          </a:xfrm>
        </p:spPr>
        <p:txBody>
          <a:bodyPr/>
          <a:lstStyle/>
          <a:p>
            <a:pPr>
              <a:buFontTx/>
              <a:buChar char="•"/>
            </a:pPr>
            <a:r>
              <a:rPr lang="de-DE"/>
              <a:t>Bla bla</a:t>
            </a:r>
          </a:p>
          <a:p>
            <a:pPr>
              <a:buFontTx/>
              <a:buChar char="•"/>
            </a:pPr>
            <a:r>
              <a:rPr lang="de-DE"/>
              <a:t>Bla</a:t>
            </a:r>
            <a:r>
              <a:rPr lang="de-DE" baseline="30000"/>
              <a:t>2</a:t>
            </a:r>
            <a:r>
              <a:rPr lang="de-DE"/>
              <a:t> bla</a:t>
            </a:r>
            <a:r>
              <a:rPr lang="de-DE" baseline="30000"/>
              <a:t>3</a:t>
            </a:r>
            <a:endParaRPr lang="de-DE"/>
          </a:p>
        </p:txBody>
      </p:sp>
      <p:sp>
        <p:nvSpPr>
          <p:cNvPr id="188420" name="AutoShape 4"/>
          <p:cNvSpPr>
            <a:spLocks noChangeArrowheads="1"/>
          </p:cNvSpPr>
          <p:nvPr/>
        </p:nvSpPr>
        <p:spPr bwMode="auto">
          <a:xfrm flipH="1">
            <a:off x="8856663" y="6525344"/>
            <a:ext cx="287337" cy="288000"/>
          </a:xfrm>
          <a:prstGeom prst="rtTriangle">
            <a:avLst/>
          </a:prstGeom>
          <a:solidFill>
            <a:schemeClr val="bg1">
              <a:lumMod val="75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842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5876925"/>
            <a:ext cx="433387" cy="431800"/>
          </a:xfrm>
          <a:prstGeom prst="actionButtonBackPrevious">
            <a:avLst/>
          </a:prstGeom>
          <a:solidFill>
            <a:schemeClr val="accent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250825" y="5876925"/>
            <a:ext cx="8642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Char char="•"/>
            </a:pPr>
            <a:r>
              <a:rPr lang="de-DE" sz="2800" dirty="0"/>
              <a:t>Hyperlink zuletzt angesehene Folie: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8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  <p:bldP spid="188420" grpId="0" animBg="1"/>
      <p:bldP spid="188422" grpId="0" build="p"/>
    </p:bld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PresentationFormat>Bildschirmpräsentation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Leere Präsentation</vt:lpstr>
      <vt:lpstr>Titel</vt:lpstr>
      <vt:lpstr>Ziele</vt:lpstr>
      <vt:lpstr>1. Ziel</vt:lpstr>
      <vt:lpstr>2. Ziel</vt:lpstr>
      <vt:lpstr>Zusammenfassung</vt:lpstr>
      <vt:lpstr>Folie 6</vt:lpstr>
      <vt:lpstr>Sprungziel von Folie 3: Text</vt:lpstr>
      <vt:lpstr>Sprungziel von Folie 3 Objekte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129</cp:revision>
  <dcterms:created xsi:type="dcterms:W3CDTF">2000-07-31T09:48:46Z</dcterms:created>
  <dcterms:modified xsi:type="dcterms:W3CDTF">2013-04-23T07:44:10Z</dcterms:modified>
</cp:coreProperties>
</file>