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2" r:id="rId4"/>
    <p:sldId id="265" r:id="rId5"/>
    <p:sldId id="264" r:id="rId6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CC"/>
    <a:srgbClr val="FF00FF"/>
    <a:srgbClr val="CCECFF"/>
    <a:srgbClr val="0000FF"/>
    <a:srgbClr val="FF0000"/>
    <a:srgbClr val="FFCC99"/>
    <a:srgbClr val="8000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96" y="-1026"/>
      </p:cViewPr>
      <p:guideLst>
        <p:guide orient="horz" pos="2160"/>
        <p:guide pos="2880"/>
        <p:guide pos="4286"/>
        <p:guide pos="2517"/>
        <p:guide pos="11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59D0A-3522-47DB-A51D-E97FD798351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C4512A-68D0-4E2E-A6C5-F33B9CACBCE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83B8A4-3055-44BA-89D7-EE05FD0A043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0BD9E1-46C0-4FD6-B0CB-38F5677FD35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611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F7B6200F-1188-441C-B1AE-9F03BA61D9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42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DCDD0-613C-4B16-AB8C-07AA577D4141}" type="slidenum">
              <a:rPr lang="de-DE"/>
              <a:pPr/>
              <a:t>1</a:t>
            </a:fld>
            <a:endParaRPr lang="de-DE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1547813" y="3213100"/>
            <a:ext cx="433387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23850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/>
              <a:t>n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1403350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675063" y="4221163"/>
          <a:ext cx="641350" cy="487362"/>
        </p:xfrm>
        <a:graphic>
          <a:graphicData uri="http://schemas.openxmlformats.org/presentationml/2006/ole">
            <p:oleObj spid="_x0000_s7182" name="Formel" r:id="rId3" imgW="317160" imgH="241200" progId="Equation.3">
              <p:embed/>
            </p:oleObj>
          </a:graphicData>
        </a:graphic>
      </p:graphicFrame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1331913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3597275" y="2133600"/>
          <a:ext cx="795338" cy="487363"/>
        </p:xfrm>
        <a:graphic>
          <a:graphicData uri="http://schemas.openxmlformats.org/presentationml/2006/ole">
            <p:oleObj spid="_x0000_s7192" name="Formel" r:id="rId4" imgW="393480" imgH="241200" progId="Equation.3">
              <p:embed/>
            </p:oleObj>
          </a:graphicData>
        </a:graphic>
      </p:graphicFrame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1258888" y="2997200"/>
            <a:ext cx="936625" cy="936625"/>
            <a:chOff x="703" y="1859"/>
            <a:chExt cx="590" cy="590"/>
          </a:xfrm>
        </p:grpSpPr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7186" name="Object 18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7186" name="Formel" r:id="rId5" imgW="317160" imgH="241200" progId="Equation.3">
                <p:embed/>
              </p:oleObj>
            </a:graphicData>
          </a:graphic>
        </p:graphicFrame>
      </p:grpSp>
      <p:grpSp>
        <p:nvGrpSpPr>
          <p:cNvPr id="7219" name="Group 51"/>
          <p:cNvGrpSpPr>
            <a:grpSpLocks/>
          </p:cNvGrpSpPr>
          <p:nvPr/>
        </p:nvGrpSpPr>
        <p:grpSpPr bwMode="auto">
          <a:xfrm>
            <a:off x="323850" y="5876925"/>
            <a:ext cx="2735263" cy="366713"/>
            <a:chOff x="204" y="3702"/>
            <a:chExt cx="1723" cy="231"/>
          </a:xfrm>
        </p:grpSpPr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7217" name="Text Box 49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6300788" y="5876925"/>
            <a:ext cx="2735262" cy="366713"/>
            <a:chOff x="3969" y="3702"/>
            <a:chExt cx="1723" cy="231"/>
          </a:xfrm>
        </p:grpSpPr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218" name="Text Box 50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113088" y="692150"/>
            <a:ext cx="6030912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00FF"/>
                </a:solidFill>
              </a:rPr>
              <a:t>Variante zeigt </a:t>
            </a:r>
            <a:r>
              <a:rPr lang="de-DE" dirty="0" err="1">
                <a:solidFill>
                  <a:srgbClr val="FF00FF"/>
                </a:solidFill>
              </a:rPr>
              <a:t>Synchronizität</a:t>
            </a:r>
            <a:r>
              <a:rPr lang="de-DE" dirty="0">
                <a:solidFill>
                  <a:srgbClr val="FF00FF"/>
                </a:solidFill>
              </a:rPr>
              <a:t> der Einzelereignisse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 L 0.11025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27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 animBg="1"/>
      <p:bldP spid="7179" grpId="0" animBg="1"/>
      <p:bldP spid="7179" grpId="1" animBg="1"/>
      <p:bldP spid="7181" grpId="0" animBg="1"/>
      <p:bldP spid="7191" grpId="0" animBg="1"/>
      <p:bldP spid="7189" grpId="1" animBg="1"/>
      <p:bldP spid="7195" grpId="0" animBg="1"/>
      <p:bldP spid="71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41134-977B-4323-B789-592912E2BDD8}" type="slidenum">
              <a:rPr lang="de-DE"/>
              <a:pPr/>
              <a:t>2</a:t>
            </a:fld>
            <a:endParaRPr lang="de-DE"/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547813" y="3213100"/>
            <a:ext cx="433387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23850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/>
              <a:t>n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403350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675063" y="4221163"/>
          <a:ext cx="641350" cy="487362"/>
        </p:xfrm>
        <a:graphic>
          <a:graphicData uri="http://schemas.openxmlformats.org/presentationml/2006/ole">
            <p:oleObj spid="_x0000_s19463" name="Formel" r:id="rId3" imgW="317160" imgH="241200" progId="Equation.3">
              <p:embed/>
            </p:oleObj>
          </a:graphicData>
        </a:graphic>
      </p:graphicFrame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1331913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597275" y="2133600"/>
          <a:ext cx="795338" cy="487363"/>
        </p:xfrm>
        <a:graphic>
          <a:graphicData uri="http://schemas.openxmlformats.org/presentationml/2006/ole">
            <p:oleObj spid="_x0000_s19465" name="Formel" r:id="rId4" imgW="393480" imgH="241200" progId="Equation.3">
              <p:embed/>
            </p:oleObj>
          </a:graphicData>
        </a:graphic>
      </p:graphicFrame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1763713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1258888" y="2997200"/>
            <a:ext cx="936625" cy="936625"/>
            <a:chOff x="703" y="1859"/>
            <a:chExt cx="590" cy="590"/>
          </a:xfrm>
        </p:grpSpPr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19471" name="Object 15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19471" name="Formel" r:id="rId5" imgW="317160" imgH="241200" progId="Equation.3">
                <p:embed/>
              </p:oleObj>
            </a:graphicData>
          </a:graphic>
        </p:graphicFrame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4572000" y="2205038"/>
            <a:ext cx="1582738" cy="366712"/>
            <a:chOff x="2880" y="1389"/>
            <a:chExt cx="997" cy="231"/>
          </a:xfrm>
        </p:grpSpPr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880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1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3106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333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235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651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=</a:t>
              </a:r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083300" y="2205038"/>
            <a:ext cx="5762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140</a:t>
            </a:r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6518275" y="2205038"/>
            <a:ext cx="788988" cy="366712"/>
            <a:chOff x="4106" y="1389"/>
            <a:chExt cx="497" cy="231"/>
          </a:xfrm>
        </p:grpSpPr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4106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4240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93</a:t>
              </a: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7164388" y="2205038"/>
            <a:ext cx="646112" cy="366712"/>
            <a:chOff x="4513" y="1389"/>
            <a:chExt cx="407" cy="231"/>
          </a:xfrm>
        </p:grpSpPr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4513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4694" y="1389"/>
              <a:ext cx="22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3</a:t>
              </a:r>
            </a:p>
          </p:txBody>
        </p:sp>
      </p:grpSp>
      <p:grpSp>
        <p:nvGrpSpPr>
          <p:cNvPr id="19484" name="Group 28"/>
          <p:cNvGrpSpPr>
            <a:grpSpLocks/>
          </p:cNvGrpSpPr>
          <p:nvPr/>
        </p:nvGrpSpPr>
        <p:grpSpPr bwMode="auto">
          <a:xfrm>
            <a:off x="7596188" y="2205038"/>
            <a:ext cx="1008062" cy="366712"/>
            <a:chOff x="4785" y="1389"/>
            <a:chExt cx="635" cy="231"/>
          </a:xfrm>
        </p:grpSpPr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4785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=</a:t>
              </a:r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5057" y="1389"/>
              <a:ext cx="363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236</a:t>
              </a:r>
            </a:p>
          </p:txBody>
        </p:sp>
      </p:grp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572000" y="5229225"/>
            <a:ext cx="194468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572000" y="5229225"/>
            <a:ext cx="1223963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198 MeV</a:t>
            </a:r>
          </a:p>
        </p:txBody>
      </p: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323850" y="5876925"/>
            <a:ext cx="2735263" cy="366713"/>
            <a:chOff x="204" y="3702"/>
            <a:chExt cx="1723" cy="231"/>
          </a:xfrm>
        </p:grpSpPr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19491" name="Text Box 35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19492" name="Group 36"/>
          <p:cNvGrpSpPr>
            <a:grpSpLocks/>
          </p:cNvGrpSpPr>
          <p:nvPr/>
        </p:nvGrpSpPr>
        <p:grpSpPr bwMode="auto">
          <a:xfrm>
            <a:off x="6300788" y="5876925"/>
            <a:ext cx="2735262" cy="366713"/>
            <a:chOff x="3969" y="3702"/>
            <a:chExt cx="1723" cy="231"/>
          </a:xfrm>
        </p:grpSpPr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572000" y="1773238"/>
            <a:ext cx="18716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Massenbilanz: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4572000" y="2636838"/>
            <a:ext cx="18716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Energie: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113088" y="692150"/>
            <a:ext cx="6030912" cy="784830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00FF"/>
                </a:solidFill>
              </a:rPr>
              <a:t>Variante zeigt Einzelereignisse zeitlich </a:t>
            </a:r>
            <a:r>
              <a:rPr lang="de-DE" dirty="0" smtClean="0">
                <a:solidFill>
                  <a:srgbClr val="FF00FF"/>
                </a:solidFill>
              </a:rPr>
              <a:t>entzerrt.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solidFill>
                  <a:srgbClr val="FF00FF"/>
                </a:solidFill>
              </a:rPr>
              <a:t>Mit Massebilanz</a:t>
            </a:r>
            <a:endParaRPr lang="de-DE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 L 0.11025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42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1" grpId="0" animBg="1"/>
      <p:bldP spid="19461" grpId="1" animBg="1"/>
      <p:bldP spid="19462" grpId="0" animBg="1"/>
      <p:bldP spid="19464" grpId="0" animBg="1"/>
      <p:bldP spid="19466" grpId="0" animBg="1"/>
      <p:bldP spid="19467" grpId="0" animBg="1"/>
      <p:bldP spid="19468" grpId="0" animBg="1"/>
      <p:bldP spid="19477" grpId="0"/>
      <p:bldP spid="19477" grpId="1"/>
      <p:bldP spid="19488" grpId="0"/>
      <p:bldP spid="19488" grpId="1"/>
      <p:bldP spid="19495" grpId="0"/>
      <p:bldP spid="19495" grpId="1"/>
      <p:bldP spid="19496" grpId="0"/>
      <p:bldP spid="1949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A89D7-CCC4-4F56-879B-4CAA8DB0E07E}" type="slidenum">
              <a:rPr lang="de-DE"/>
              <a:pPr/>
              <a:t>3</a:t>
            </a:fld>
            <a:endParaRPr lang="de-DE"/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635375" y="3213100"/>
            <a:ext cx="433388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411413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 dirty="0"/>
              <a:t>n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490913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762625" y="4221163"/>
          <a:ext cx="641350" cy="487362"/>
        </p:xfrm>
        <a:graphic>
          <a:graphicData uri="http://schemas.openxmlformats.org/presentationml/2006/ole">
            <p:oleObj spid="_x0000_s21511" name="Formel" r:id="rId3" imgW="317160" imgH="241200" progId="Equation.3">
              <p:embed/>
            </p:oleObj>
          </a:graphicData>
        </a:graphic>
      </p:graphicFrame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419475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684838" y="2133600"/>
          <a:ext cx="795337" cy="487363"/>
        </p:xfrm>
        <a:graphic>
          <a:graphicData uri="http://schemas.openxmlformats.org/presentationml/2006/ole">
            <p:oleObj spid="_x0000_s21513" name="Formel" r:id="rId4" imgW="393480" imgH="241200" progId="Equation.3">
              <p:embed/>
            </p:oleObj>
          </a:graphicData>
        </a:graphic>
      </p:graphicFrame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3346450" y="2997200"/>
            <a:ext cx="936625" cy="936625"/>
            <a:chOff x="703" y="1859"/>
            <a:chExt cx="590" cy="590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1519" name="Object 15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21519" name="Formel" r:id="rId5" imgW="317160" imgH="241200" progId="Equation.3">
                <p:embed/>
              </p:oleObj>
            </a:graphicData>
          </a:graphic>
        </p:graphicFrame>
      </p:grp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572000" y="5229225"/>
            <a:ext cx="194468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323850" y="5445125"/>
            <a:ext cx="2735263" cy="366713"/>
            <a:chOff x="204" y="3702"/>
            <a:chExt cx="1723" cy="231"/>
          </a:xfrm>
        </p:grpSpPr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323850" y="5805488"/>
            <a:ext cx="2735263" cy="366712"/>
            <a:chOff x="3969" y="3702"/>
            <a:chExt cx="1723" cy="231"/>
          </a:xfrm>
        </p:grpSpPr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21528" name="Rectangle 24"/>
          <p:cNvSpPr>
            <a:spLocks noChangeArrowheads="1"/>
          </p:cNvSpPr>
          <p:nvPr/>
        </p:nvSpPr>
        <p:spPr bwMode="auto">
          <a:xfrm flipH="1">
            <a:off x="1258888" y="1844675"/>
            <a:ext cx="2736850" cy="649288"/>
          </a:xfrm>
          <a:prstGeom prst="rect">
            <a:avLst/>
          </a:prstGeom>
          <a:noFill/>
          <a:ln w="28575" algn="ctr">
            <a:solidFill>
              <a:srgbClr val="FF00FF"/>
            </a:solidFill>
            <a:miter lim="800000"/>
            <a:headEnd type="none" w="lg" len="lg"/>
            <a:tailEnd type="none" w="lg" len="lg"/>
          </a:ln>
          <a:effectLst/>
        </p:spPr>
        <p:txBody>
          <a:bodyPr/>
          <a:lstStyle/>
          <a:p>
            <a:r>
              <a:rPr lang="de-DE"/>
              <a:t>Zum Start oder Wiederholen hier klicken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771775" y="692150"/>
            <a:ext cx="6372225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00FF"/>
                </a:solidFill>
              </a:rPr>
              <a:t>Variante </a:t>
            </a:r>
            <a:r>
              <a:rPr lang="de-DE" dirty="0" smtClean="0">
                <a:solidFill>
                  <a:srgbClr val="FF00FF"/>
                </a:solidFill>
              </a:rPr>
              <a:t>mit </a:t>
            </a:r>
            <a:r>
              <a:rPr lang="de-DE" dirty="0" err="1" smtClean="0">
                <a:solidFill>
                  <a:srgbClr val="FF00FF"/>
                </a:solidFill>
              </a:rPr>
              <a:t>getriggertem</a:t>
            </a:r>
            <a:r>
              <a:rPr lang="de-DE" dirty="0" smtClean="0">
                <a:solidFill>
                  <a:srgbClr val="FF00FF"/>
                </a:solidFill>
              </a:rPr>
              <a:t> Start.</a:t>
            </a:r>
            <a:endParaRPr lang="de-DE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 L 0.14566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2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8"/>
                  </p:tgtEl>
                </p:cond>
              </p:nextCondLst>
            </p:seq>
          </p:childTnLst>
        </p:cTn>
      </p:par>
    </p:tnLst>
    <p:bldLst>
      <p:bldP spid="21506" grpId="0" animBg="1"/>
      <p:bldP spid="21509" grpId="0" animBg="1"/>
      <p:bldP spid="21510" grpId="0" animBg="1"/>
      <p:bldP spid="215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Meine</a:t>
            </a:r>
            <a:r>
              <a:rPr lang="de-DE" b="0" smtClean="0"/>
              <a:t> Folie !</a:t>
            </a:r>
            <a:endParaRPr lang="de-DE" b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0BD9E1-46C0-4FD6-B0CB-38F5677FD35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Rechteck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e 15"/>
          <p:cNvSpPr/>
          <p:nvPr/>
        </p:nvSpPr>
        <p:spPr bwMode="auto">
          <a:xfrm>
            <a:off x="107504" y="3285016"/>
            <a:ext cx="288000" cy="288000"/>
          </a:xfrm>
          <a:prstGeom prst="ellipse">
            <a:avLst/>
          </a:prstGeom>
          <a:solidFill>
            <a:srgbClr val="FFCCCC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15" name="Ellipse 14"/>
          <p:cNvSpPr/>
          <p:nvPr/>
        </p:nvSpPr>
        <p:spPr bwMode="auto">
          <a:xfrm>
            <a:off x="1619704" y="2996952"/>
            <a:ext cx="288000" cy="288000"/>
          </a:xfrm>
          <a:prstGeom prst="ellipse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22" name="Ellipse 21"/>
          <p:cNvSpPr/>
          <p:nvPr/>
        </p:nvSpPr>
        <p:spPr bwMode="auto">
          <a:xfrm>
            <a:off x="1619672" y="3285016"/>
            <a:ext cx="288000" cy="288000"/>
          </a:xfrm>
          <a:prstGeom prst="ellipse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23" name="Ellipse 22"/>
          <p:cNvSpPr/>
          <p:nvPr/>
        </p:nvSpPr>
        <p:spPr bwMode="auto">
          <a:xfrm>
            <a:off x="1619672" y="3573048"/>
            <a:ext cx="288000" cy="288000"/>
          </a:xfrm>
          <a:prstGeom prst="ellipse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</a:rPr>
              <a:t>n</a:t>
            </a:r>
          </a:p>
        </p:txBody>
      </p:sp>
      <p:grpSp>
        <p:nvGrpSpPr>
          <p:cNvPr id="30" name="Gruppieren 29"/>
          <p:cNvGrpSpPr/>
          <p:nvPr/>
        </p:nvGrpSpPr>
        <p:grpSpPr>
          <a:xfrm>
            <a:off x="1331713" y="2997048"/>
            <a:ext cx="864000" cy="864000"/>
            <a:chOff x="1331713" y="4221088"/>
            <a:chExt cx="864000" cy="864000"/>
          </a:xfrm>
        </p:grpSpPr>
        <p:sp>
          <p:nvSpPr>
            <p:cNvPr id="21" name="Oval 17"/>
            <p:cNvSpPr>
              <a:spLocks noChangeAspect="1" noChangeArrowheads="1"/>
            </p:cNvSpPr>
            <p:nvPr/>
          </p:nvSpPr>
          <p:spPr bwMode="auto">
            <a:xfrm>
              <a:off x="1331713" y="4221088"/>
              <a:ext cx="864000" cy="86400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8" name="Object 18"/>
            <p:cNvGraphicFramePr>
              <a:graphicFrameLocks noChangeAspect="1"/>
            </p:cNvGraphicFramePr>
            <p:nvPr/>
          </p:nvGraphicFramePr>
          <p:xfrm>
            <a:off x="1443038" y="4437063"/>
            <a:ext cx="641350" cy="504825"/>
          </p:xfrm>
          <a:graphic>
            <a:graphicData uri="http://schemas.openxmlformats.org/presentationml/2006/ole">
              <p:oleObj spid="_x0000_s23559" name="Formel" r:id="rId3" imgW="317160" imgH="241200" progId="Equation.3">
                <p:embed/>
              </p:oleObj>
            </a:graphicData>
          </a:graphic>
        </p:graphicFrame>
      </p:grpSp>
      <p:grpSp>
        <p:nvGrpSpPr>
          <p:cNvPr id="29" name="Gruppieren 28"/>
          <p:cNvGrpSpPr/>
          <p:nvPr/>
        </p:nvGrpSpPr>
        <p:grpSpPr>
          <a:xfrm>
            <a:off x="1366044" y="3069040"/>
            <a:ext cx="795338" cy="720000"/>
            <a:chOff x="1366044" y="1988840"/>
            <a:chExt cx="795338" cy="720000"/>
          </a:xfrm>
        </p:grpSpPr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>
              <a:off x="1403713" y="1988840"/>
              <a:ext cx="720000" cy="72000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7" name="Object 18"/>
            <p:cNvGraphicFramePr>
              <a:graphicFrameLocks noChangeAspect="1"/>
            </p:cNvGraphicFramePr>
            <p:nvPr/>
          </p:nvGraphicFramePr>
          <p:xfrm>
            <a:off x="1366044" y="2132087"/>
            <a:ext cx="795338" cy="504825"/>
          </p:xfrm>
          <a:graphic>
            <a:graphicData uri="http://schemas.openxmlformats.org/presentationml/2006/ole">
              <p:oleObj spid="_x0000_s23558" name="Formel" r:id="rId4" imgW="393480" imgH="241200" progId="Equation.3">
                <p:embed/>
              </p:oleObj>
            </a:graphicData>
          </a:graphic>
        </p:graphicFrame>
      </p:grpSp>
      <p:grpSp>
        <p:nvGrpSpPr>
          <p:cNvPr id="19" name="Gruppieren 18"/>
          <p:cNvGrpSpPr/>
          <p:nvPr/>
        </p:nvGrpSpPr>
        <p:grpSpPr>
          <a:xfrm>
            <a:off x="1223713" y="2889000"/>
            <a:ext cx="1080000" cy="1080000"/>
            <a:chOff x="1223713" y="2889000"/>
            <a:chExt cx="1080000" cy="1080000"/>
          </a:xfrm>
        </p:grpSpPr>
        <p:sp>
          <p:nvSpPr>
            <p:cNvPr id="17" name="Oval 17"/>
            <p:cNvSpPr>
              <a:spLocks noChangeAspect="1" noChangeArrowheads="1"/>
            </p:cNvSpPr>
            <p:nvPr/>
          </p:nvSpPr>
          <p:spPr bwMode="auto">
            <a:xfrm>
              <a:off x="1223713" y="2889000"/>
              <a:ext cx="1080000" cy="108000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3556" name="Object 4"/>
            <p:cNvGraphicFramePr>
              <a:graphicFrameLocks noChangeAspect="1"/>
            </p:cNvGraphicFramePr>
            <p:nvPr/>
          </p:nvGraphicFramePr>
          <p:xfrm>
            <a:off x="1443038" y="3176587"/>
            <a:ext cx="641350" cy="504825"/>
          </p:xfrm>
          <a:graphic>
            <a:graphicData uri="http://schemas.openxmlformats.org/presentationml/2006/ole">
              <p:oleObj spid="_x0000_s23556" name="Formel" r:id="rId5" imgW="317160" imgH="241200" progId="Equation.3">
                <p:embed/>
              </p:oleObj>
            </a:graphicData>
          </a:graphic>
        </p:graphicFrame>
      </p:grpSp>
      <p:grpSp>
        <p:nvGrpSpPr>
          <p:cNvPr id="43" name="Gruppieren 42"/>
          <p:cNvGrpSpPr/>
          <p:nvPr/>
        </p:nvGrpSpPr>
        <p:grpSpPr>
          <a:xfrm>
            <a:off x="6084168" y="1844824"/>
            <a:ext cx="288000" cy="864096"/>
            <a:chOff x="7812360" y="3429000"/>
            <a:chExt cx="288000" cy="864096"/>
          </a:xfrm>
        </p:grpSpPr>
        <p:sp>
          <p:nvSpPr>
            <p:cNvPr id="40" name="Ellipse 39"/>
            <p:cNvSpPr/>
            <p:nvPr/>
          </p:nvSpPr>
          <p:spPr bwMode="auto">
            <a:xfrm>
              <a:off x="7812360" y="3429000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41" name="Ellipse 40"/>
            <p:cNvSpPr/>
            <p:nvPr/>
          </p:nvSpPr>
          <p:spPr bwMode="auto">
            <a:xfrm>
              <a:off x="7812360" y="3717032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812360" y="4005096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6084168" y="2996952"/>
            <a:ext cx="288000" cy="864096"/>
            <a:chOff x="7812360" y="3429000"/>
            <a:chExt cx="288000" cy="864096"/>
          </a:xfrm>
        </p:grpSpPr>
        <p:sp>
          <p:nvSpPr>
            <p:cNvPr id="53" name="Ellipse 52"/>
            <p:cNvSpPr/>
            <p:nvPr/>
          </p:nvSpPr>
          <p:spPr bwMode="auto">
            <a:xfrm>
              <a:off x="7812360" y="3429000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54" name="Ellipse 53"/>
            <p:cNvSpPr/>
            <p:nvPr/>
          </p:nvSpPr>
          <p:spPr bwMode="auto">
            <a:xfrm>
              <a:off x="7812360" y="3717032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55" name="Ellipse 54"/>
            <p:cNvSpPr/>
            <p:nvPr/>
          </p:nvSpPr>
          <p:spPr bwMode="auto">
            <a:xfrm>
              <a:off x="7812360" y="4005096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6084168" y="4293096"/>
            <a:ext cx="288000" cy="864096"/>
            <a:chOff x="7812360" y="3429000"/>
            <a:chExt cx="288000" cy="864096"/>
          </a:xfrm>
        </p:grpSpPr>
        <p:sp>
          <p:nvSpPr>
            <p:cNvPr id="57" name="Ellipse 56"/>
            <p:cNvSpPr/>
            <p:nvPr/>
          </p:nvSpPr>
          <p:spPr bwMode="auto">
            <a:xfrm>
              <a:off x="7812360" y="3429000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58" name="Ellipse 57"/>
            <p:cNvSpPr/>
            <p:nvPr/>
          </p:nvSpPr>
          <p:spPr bwMode="auto">
            <a:xfrm>
              <a:off x="7812360" y="3717032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59" name="Ellipse 58"/>
            <p:cNvSpPr/>
            <p:nvPr/>
          </p:nvSpPr>
          <p:spPr bwMode="auto">
            <a:xfrm>
              <a:off x="7812360" y="4005096"/>
              <a:ext cx="288000" cy="288000"/>
            </a:xfrm>
            <a:prstGeom prst="ellipse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Unvollständige Kettenreaktion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Meine</a:t>
            </a:r>
            <a:r>
              <a:rPr lang="de-DE" b="0" smtClean="0"/>
              <a:t> Folie !</a:t>
            </a:r>
            <a:endParaRPr lang="de-DE" b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3B8A4-3055-44BA-89D7-EE05FD0A043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Oval 17"/>
          <p:cNvSpPr>
            <a:spLocks noChangeAspect="1" noChangeArrowheads="1"/>
          </p:cNvSpPr>
          <p:nvPr/>
        </p:nvSpPr>
        <p:spPr bwMode="auto">
          <a:xfrm>
            <a:off x="683713" y="5013296"/>
            <a:ext cx="1080000" cy="10800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/>
        </p:nvGraphicFramePr>
        <p:xfrm>
          <a:off x="2051720" y="5301208"/>
          <a:ext cx="641350" cy="504825"/>
        </p:xfrm>
        <a:graphic>
          <a:graphicData uri="http://schemas.openxmlformats.org/presentationml/2006/ole">
            <p:oleObj spid="_x0000_s23554" name="Formel" r:id="rId6" imgW="317160" imgH="241200" progId="Equation.3">
              <p:embed/>
            </p:oleObj>
          </a:graphicData>
        </a:graphic>
      </p:graphicFrame>
      <p:sp>
        <p:nvSpPr>
          <p:cNvPr id="10" name="Ellipse 9"/>
          <p:cNvSpPr/>
          <p:nvPr/>
        </p:nvSpPr>
        <p:spPr bwMode="auto">
          <a:xfrm>
            <a:off x="179512" y="5445224"/>
            <a:ext cx="288000" cy="288000"/>
          </a:xfrm>
          <a:prstGeom prst="ellipse">
            <a:avLst/>
          </a:prstGeom>
          <a:solidFill>
            <a:srgbClr val="FFCCCC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13" name="Oval 17"/>
          <p:cNvSpPr>
            <a:spLocks noChangeAspect="1" noChangeArrowheads="1"/>
          </p:cNvSpPr>
          <p:nvPr/>
        </p:nvSpPr>
        <p:spPr bwMode="auto">
          <a:xfrm>
            <a:off x="3635738" y="5229200"/>
            <a:ext cx="720000" cy="7200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17"/>
          <p:cNvSpPr>
            <a:spLocks noChangeAspect="1" noChangeArrowheads="1"/>
          </p:cNvSpPr>
          <p:nvPr/>
        </p:nvSpPr>
        <p:spPr bwMode="auto">
          <a:xfrm>
            <a:off x="4572000" y="5085184"/>
            <a:ext cx="864000" cy="8640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Ellipse 23"/>
          <p:cNvSpPr/>
          <p:nvPr/>
        </p:nvSpPr>
        <p:spPr bwMode="auto">
          <a:xfrm>
            <a:off x="2987824" y="5445224"/>
            <a:ext cx="288000" cy="288000"/>
          </a:xfrm>
          <a:prstGeom prst="ellipse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</a:rPr>
              <a:t>n</a:t>
            </a:r>
          </a:p>
        </p:txBody>
      </p:sp>
      <p:grpSp>
        <p:nvGrpSpPr>
          <p:cNvPr id="31" name="Gruppieren 30"/>
          <p:cNvGrpSpPr/>
          <p:nvPr/>
        </p:nvGrpSpPr>
        <p:grpSpPr>
          <a:xfrm>
            <a:off x="5635352" y="2908176"/>
            <a:ext cx="1080000" cy="1080000"/>
            <a:chOff x="1223713" y="2889000"/>
            <a:chExt cx="1080000" cy="1080000"/>
          </a:xfrm>
        </p:grpSpPr>
        <p:sp>
          <p:nvSpPr>
            <p:cNvPr id="32" name="Oval 17"/>
            <p:cNvSpPr>
              <a:spLocks noChangeAspect="1" noChangeArrowheads="1"/>
            </p:cNvSpPr>
            <p:nvPr/>
          </p:nvSpPr>
          <p:spPr bwMode="auto">
            <a:xfrm>
              <a:off x="1223713" y="2889000"/>
              <a:ext cx="1080000" cy="108000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33" name="Object 4"/>
            <p:cNvGraphicFramePr>
              <a:graphicFrameLocks noChangeAspect="1"/>
            </p:cNvGraphicFramePr>
            <p:nvPr/>
          </p:nvGraphicFramePr>
          <p:xfrm>
            <a:off x="1443038" y="3176587"/>
            <a:ext cx="641350" cy="504825"/>
          </p:xfrm>
          <a:graphic>
            <a:graphicData uri="http://schemas.openxmlformats.org/presentationml/2006/ole">
              <p:oleObj spid="_x0000_s23560" name="Formel" r:id="rId7" imgW="317160" imgH="241200" progId="Equation.3">
                <p:embed/>
              </p:oleObj>
            </a:graphicData>
          </a:graphic>
        </p:graphicFrame>
      </p:grpSp>
      <p:grpSp>
        <p:nvGrpSpPr>
          <p:cNvPr id="34" name="Gruppieren 33"/>
          <p:cNvGrpSpPr/>
          <p:nvPr/>
        </p:nvGrpSpPr>
        <p:grpSpPr>
          <a:xfrm>
            <a:off x="5652120" y="1700808"/>
            <a:ext cx="1080000" cy="1080000"/>
            <a:chOff x="1223713" y="2889000"/>
            <a:chExt cx="1080000" cy="1080000"/>
          </a:xfrm>
        </p:grpSpPr>
        <p:sp>
          <p:nvSpPr>
            <p:cNvPr id="35" name="Oval 17"/>
            <p:cNvSpPr>
              <a:spLocks noChangeAspect="1" noChangeArrowheads="1"/>
            </p:cNvSpPr>
            <p:nvPr/>
          </p:nvSpPr>
          <p:spPr bwMode="auto">
            <a:xfrm>
              <a:off x="1223713" y="2889000"/>
              <a:ext cx="1080000" cy="108000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1443038" y="3176587"/>
            <a:ext cx="641350" cy="504825"/>
          </p:xfrm>
          <a:graphic>
            <a:graphicData uri="http://schemas.openxmlformats.org/presentationml/2006/ole">
              <p:oleObj spid="_x0000_s23561" name="Formel" r:id="rId8" imgW="317160" imgH="241200" progId="Equation.3">
                <p:embed/>
              </p:oleObj>
            </a:graphicData>
          </a:graphic>
        </p:graphicFrame>
      </p:grpSp>
      <p:grpSp>
        <p:nvGrpSpPr>
          <p:cNvPr id="37" name="Gruppieren 36"/>
          <p:cNvGrpSpPr/>
          <p:nvPr/>
        </p:nvGrpSpPr>
        <p:grpSpPr>
          <a:xfrm>
            <a:off x="5652120" y="4149080"/>
            <a:ext cx="1080000" cy="1080000"/>
            <a:chOff x="1223713" y="2889000"/>
            <a:chExt cx="1080000" cy="1080000"/>
          </a:xfrm>
        </p:grpSpPr>
        <p:sp>
          <p:nvSpPr>
            <p:cNvPr id="38" name="Oval 17"/>
            <p:cNvSpPr>
              <a:spLocks noChangeAspect="1" noChangeArrowheads="1"/>
            </p:cNvSpPr>
            <p:nvPr/>
          </p:nvSpPr>
          <p:spPr bwMode="auto">
            <a:xfrm>
              <a:off x="1223713" y="2889000"/>
              <a:ext cx="1080000" cy="108000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1443038" y="3176587"/>
            <a:ext cx="641350" cy="504825"/>
          </p:xfrm>
          <a:graphic>
            <a:graphicData uri="http://schemas.openxmlformats.org/presentationml/2006/ole">
              <p:oleObj spid="_x0000_s23562" name="Formel" r:id="rId9" imgW="317160" imgH="241200" progId="Equation.3">
                <p:embed/>
              </p:oleObj>
            </a:graphicData>
          </a:graphic>
        </p:graphicFrame>
      </p:grp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 smtClean="0"/>
              <a:t>Arbeitsfolie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0.16545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2441 0.209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0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2441 -0.2099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3.7037E-7 L 0.47257 -0.1363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6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0 L 0.4842 -0.0027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0.00278 L 0.48629 0.1469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5" grpId="0" animBg="1"/>
      <p:bldP spid="15" grpId="1" animBg="1"/>
      <p:bldP spid="15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Standarddesign</vt:lpstr>
      <vt:lpstr>Formel</vt:lpstr>
      <vt:lpstr>Kernreaktionen</vt:lpstr>
      <vt:lpstr>Kernreaktionen</vt:lpstr>
      <vt:lpstr>Kernreaktionen</vt:lpstr>
      <vt:lpstr>Folie 4</vt:lpstr>
      <vt:lpstr>Unvollständige Kettenreaktion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59</cp:revision>
  <dcterms:created xsi:type="dcterms:W3CDTF">2002-12-30T11:09:28Z</dcterms:created>
  <dcterms:modified xsi:type="dcterms:W3CDTF">2013-04-23T06:32:31Z</dcterms:modified>
</cp:coreProperties>
</file>