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73" r:id="rId10"/>
  </p:sldIdLst>
  <p:sldSz cx="9144000" cy="6858000" type="screen4x3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  <a:srgbClr val="FF00FF"/>
    <a:srgbClr val="FF0000"/>
    <a:srgbClr val="FFCC66"/>
    <a:srgbClr val="99FF33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0" autoAdjust="0"/>
    <p:restoredTop sz="90929" autoAdjust="0"/>
  </p:normalViewPr>
  <p:slideViewPr>
    <p:cSldViewPr showGuides="1">
      <p:cViewPr varScale="1">
        <p:scale>
          <a:sx n="121" d="100"/>
          <a:sy n="121" d="100"/>
        </p:scale>
        <p:origin x="-114" y="-240"/>
      </p:cViewPr>
      <p:guideLst>
        <p:guide orient="horz" pos="624"/>
        <p:guide orient="horz" pos="3120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93CF51-01CB-42E5-AC04-68AA4BD6B4D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F0D4923-EDCB-4E0E-A9BB-C3E02B6BCFA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7620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Fragen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Waren aktuelle Missionen (zum Mars, Jupiter oder Saturn) Thema im Unterricht? Wenn ja, in welchem Fach?</a:t>
            </a:r>
          </a:p>
          <a:p>
            <a:pPr lvl="0"/>
            <a:r>
              <a:rPr lang="de-DE" dirty="0" err="1" smtClean="0"/>
              <a:t>dhdfgh</a:t>
            </a:r>
            <a:endParaRPr lang="de-DE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8448" y="6525344"/>
            <a:ext cx="44958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grpSp>
        <p:nvGrpSpPr>
          <p:cNvPr id="1088" name="Group 64"/>
          <p:cNvGrpSpPr>
            <a:grpSpLocks noChangeAspect="1"/>
          </p:cNvGrpSpPr>
          <p:nvPr userDrawn="1"/>
        </p:nvGrpSpPr>
        <p:grpSpPr bwMode="auto">
          <a:xfrm>
            <a:off x="8269288" y="6281738"/>
            <a:ext cx="766762" cy="531812"/>
            <a:chOff x="7727" y="1983"/>
            <a:chExt cx="1536" cy="1065"/>
          </a:xfrm>
        </p:grpSpPr>
        <p:sp>
          <p:nvSpPr>
            <p:cNvPr id="1089" name="Arc 65"/>
            <p:cNvSpPr>
              <a:spLocks noChangeAspect="1"/>
            </p:cNvSpPr>
            <p:nvPr/>
          </p:nvSpPr>
          <p:spPr bwMode="auto">
            <a:xfrm flipV="1">
              <a:off x="7727" y="2167"/>
              <a:ext cx="1536" cy="447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0" name="WordArt 6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daktik</a:t>
              </a:r>
            </a:p>
          </p:txBody>
        </p:sp>
        <p:sp>
          <p:nvSpPr>
            <p:cNvPr id="1091" name="Oval 67"/>
            <p:cNvSpPr>
              <a:spLocks noChangeAspect="1" noChangeArrowheads="1"/>
            </p:cNvSpPr>
            <p:nvPr/>
          </p:nvSpPr>
          <p:spPr bwMode="auto">
            <a:xfrm>
              <a:off x="8659" y="1983"/>
              <a:ext cx="104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2" name="Rectangle 68"/>
            <p:cNvSpPr>
              <a:spLocks noChangeAspect="1" noChangeArrowheads="1"/>
            </p:cNvSpPr>
            <p:nvPr/>
          </p:nvSpPr>
          <p:spPr bwMode="auto">
            <a:xfrm>
              <a:off x="8639" y="2128"/>
              <a:ext cx="139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3" name="Oval 69"/>
            <p:cNvSpPr>
              <a:spLocks noChangeAspect="1" noChangeArrowheads="1"/>
            </p:cNvSpPr>
            <p:nvPr/>
          </p:nvSpPr>
          <p:spPr bwMode="auto">
            <a:xfrm>
              <a:off x="8528" y="2010"/>
              <a:ext cx="105" cy="1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8508" y="2155"/>
              <a:ext cx="140" cy="2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5" name="Oval 71"/>
            <p:cNvSpPr>
              <a:spLocks noChangeAspect="1" noChangeArrowheads="1"/>
            </p:cNvSpPr>
            <p:nvPr/>
          </p:nvSpPr>
          <p:spPr bwMode="auto">
            <a:xfrm>
              <a:off x="8774" y="2118"/>
              <a:ext cx="10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6" name="Rectangle 72"/>
            <p:cNvSpPr>
              <a:spLocks noChangeAspect="1" noChangeArrowheads="1"/>
            </p:cNvSpPr>
            <p:nvPr/>
          </p:nvSpPr>
          <p:spPr bwMode="auto">
            <a:xfrm>
              <a:off x="8754" y="2263"/>
              <a:ext cx="140" cy="2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7" name="Oval 73"/>
            <p:cNvSpPr>
              <a:spLocks noChangeAspect="1" noChangeArrowheads="1"/>
            </p:cNvSpPr>
            <p:nvPr/>
          </p:nvSpPr>
          <p:spPr bwMode="auto">
            <a:xfrm>
              <a:off x="8317" y="2053"/>
              <a:ext cx="105" cy="1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8" name="Rectangle 74"/>
            <p:cNvSpPr>
              <a:spLocks noChangeAspect="1" noChangeArrowheads="1"/>
            </p:cNvSpPr>
            <p:nvPr/>
          </p:nvSpPr>
          <p:spPr bwMode="auto">
            <a:xfrm>
              <a:off x="8297" y="2198"/>
              <a:ext cx="140" cy="24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9" name="Oval 75"/>
            <p:cNvSpPr>
              <a:spLocks noChangeAspect="1" noChangeArrowheads="1"/>
            </p:cNvSpPr>
            <p:nvPr/>
          </p:nvSpPr>
          <p:spPr bwMode="auto">
            <a:xfrm>
              <a:off x="8239" y="2112"/>
              <a:ext cx="105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00" name="Rectangle 76"/>
            <p:cNvSpPr>
              <a:spLocks noChangeAspect="1" noChangeArrowheads="1"/>
            </p:cNvSpPr>
            <p:nvPr/>
          </p:nvSpPr>
          <p:spPr bwMode="auto">
            <a:xfrm>
              <a:off x="8219" y="2257"/>
              <a:ext cx="140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101" name="Group 77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1102" name="Oval 78"/>
              <p:cNvSpPr>
                <a:spLocks noChangeAspect="1" noChangeArrowheads="1"/>
              </p:cNvSpPr>
              <p:nvPr/>
            </p:nvSpPr>
            <p:spPr bwMode="auto">
              <a:xfrm>
                <a:off x="1654" y="3161"/>
                <a:ext cx="325" cy="35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03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1595" y="3640"/>
                <a:ext cx="439" cy="10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AutoNum type="arabicPeriod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graphicFrame>
        <p:nvGraphicFramePr>
          <p:cNvPr id="14542" name="Group 206"/>
          <p:cNvGraphicFramePr>
            <a:graphicFrameLocks noGrp="1"/>
          </p:cNvGraphicFramePr>
          <p:nvPr/>
        </p:nvGraphicFramePr>
        <p:xfrm>
          <a:off x="76200" y="1143000"/>
          <a:ext cx="6804000" cy="505587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Schale</a:t>
                      </a:r>
                    </a:p>
                  </a:txBody>
                  <a:tcPr marL="38100" marR="38100" marT="38100" marB="381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Alkali-metalle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Erdalkali-metalle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III/13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Bor-gruppe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IV/14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Kohlen-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stoffgrp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V/15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Stickstoff-gruppe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VI/16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Sauer-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stoffgrp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VII/17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Halogene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VIII/18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Edelgase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Mg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Ar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Ca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Ge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As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Kr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Sr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Sn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Sb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Te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Xe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Cs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Tl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Pb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Po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At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Rn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Fr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Ra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83" name="Text Box 147"/>
          <p:cNvSpPr txBox="1">
            <a:spLocks noChangeArrowheads="1"/>
          </p:cNvSpPr>
          <p:nvPr/>
        </p:nvSpPr>
        <p:spPr bwMode="auto">
          <a:xfrm>
            <a:off x="7162800" y="1208088"/>
            <a:ext cx="1685925" cy="2282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200" b="1"/>
              <a:t>Legende:</a:t>
            </a:r>
          </a:p>
          <a:p>
            <a:pPr algn="l"/>
            <a:r>
              <a:rPr lang="de-DE" sz="1200" b="1">
                <a:solidFill>
                  <a:schemeClr val="accent2"/>
                </a:solidFill>
              </a:rPr>
              <a:t>    Metalle</a:t>
            </a:r>
          </a:p>
          <a:p>
            <a:pPr algn="l"/>
            <a:r>
              <a:rPr lang="de-DE" sz="1200" b="1">
                <a:solidFill>
                  <a:srgbClr val="008000"/>
                </a:solidFill>
              </a:rPr>
              <a:t>    Nichtmetalle</a:t>
            </a:r>
          </a:p>
          <a:p>
            <a:pPr algn="l"/>
            <a:r>
              <a:rPr lang="de-DE" sz="1200" b="1">
                <a:solidFill>
                  <a:srgbClr val="33CCCC"/>
                </a:solidFill>
              </a:rPr>
              <a:t>    Halbmetalle</a:t>
            </a:r>
          </a:p>
          <a:p>
            <a:pPr algn="l"/>
            <a:r>
              <a:rPr lang="de-DE" sz="1200" b="1">
                <a:solidFill>
                  <a:srgbClr val="FF0000"/>
                </a:solidFill>
              </a:rPr>
              <a:t>    radioaktiv</a:t>
            </a:r>
          </a:p>
          <a:p>
            <a:pPr algn="l"/>
            <a:r>
              <a:rPr lang="de-DE" sz="1200"/>
              <a:t>Bedeutende Elemente</a:t>
            </a:r>
          </a:p>
          <a:p>
            <a:pPr algn="l"/>
            <a:r>
              <a:rPr lang="de-DE" sz="1200"/>
              <a:t>Elektronegativitäten</a:t>
            </a:r>
          </a:p>
          <a:p>
            <a:pPr algn="l"/>
            <a:r>
              <a:rPr lang="de-DE" sz="1200"/>
              <a:t>Atomradien</a:t>
            </a:r>
          </a:p>
          <a:p>
            <a:pPr algn="l"/>
            <a:r>
              <a:rPr lang="de-DE" sz="1200"/>
              <a:t>    1. Periode</a:t>
            </a:r>
          </a:p>
          <a:p>
            <a:pPr algn="l"/>
            <a:r>
              <a:rPr lang="de-DE" sz="1200"/>
              <a:t>    2. Periode</a:t>
            </a:r>
          </a:p>
          <a:p>
            <a:pPr algn="l"/>
            <a:r>
              <a:rPr lang="de-DE" sz="1200"/>
              <a:t>    3. Periode</a:t>
            </a:r>
          </a:p>
          <a:p>
            <a:pPr algn="l"/>
            <a:r>
              <a:rPr lang="de-DE" sz="1200"/>
              <a:t>    4. Periode</a:t>
            </a:r>
          </a:p>
        </p:txBody>
      </p:sp>
      <p:sp>
        <p:nvSpPr>
          <p:cNvPr id="14539" name="Text Box 203"/>
          <p:cNvSpPr txBox="1">
            <a:spLocks noChangeArrowheads="1"/>
          </p:cNvSpPr>
          <p:nvPr/>
        </p:nvSpPr>
        <p:spPr bwMode="auto">
          <a:xfrm>
            <a:off x="71628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Verwendungshinweis</a:t>
            </a:r>
          </a:p>
        </p:txBody>
      </p:sp>
      <p:sp>
        <p:nvSpPr>
          <p:cNvPr id="14543" name="Rectangle 20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Übung 5: Das PSE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1   Das Periodensystem der Elemente</a:t>
            </a:r>
          </a:p>
        </p:txBody>
      </p:sp>
      <p:graphicFrame>
        <p:nvGraphicFramePr>
          <p:cNvPr id="49250" name="Group 98"/>
          <p:cNvGraphicFramePr>
            <a:graphicFrameLocks noGrp="1"/>
          </p:cNvGraphicFramePr>
          <p:nvPr/>
        </p:nvGraphicFramePr>
        <p:xfrm>
          <a:off x="76200" y="990600"/>
          <a:ext cx="6804000" cy="502920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47" name="Text Box 95"/>
          <p:cNvSpPr txBox="1">
            <a:spLocks noChangeArrowheads="1"/>
          </p:cNvSpPr>
          <p:nvPr/>
        </p:nvSpPr>
        <p:spPr bwMode="auto">
          <a:xfrm>
            <a:off x="7162800" y="990600"/>
            <a:ext cx="862013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200" b="1"/>
              <a:t>Legende:</a:t>
            </a:r>
          </a:p>
        </p:txBody>
      </p:sp>
      <p:sp>
        <p:nvSpPr>
          <p:cNvPr id="49249" name="Text Box 97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Arbeitsblatt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1   Das Periodensystem der Elemente</a:t>
            </a:r>
          </a:p>
        </p:txBody>
      </p:sp>
      <p:graphicFrame>
        <p:nvGraphicFramePr>
          <p:cNvPr id="50276" name="Group 100"/>
          <p:cNvGraphicFramePr>
            <a:graphicFrameLocks noGrp="1"/>
          </p:cNvGraphicFramePr>
          <p:nvPr/>
        </p:nvGraphicFramePr>
        <p:xfrm>
          <a:off x="76200" y="990600"/>
          <a:ext cx="6804000" cy="505587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Schale</a:t>
                      </a:r>
                    </a:p>
                  </a:txBody>
                  <a:tcPr marL="38100" marR="38100" marT="38100" marB="381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Alkali-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metalle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Erdalkali-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metalle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III/13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Bor-gruppe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IV/14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Kohlen-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stoffgrp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V/15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Stickstoff-gruppe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VI/16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Sauer-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stoffgrp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VII/17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Halogene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VIII/18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Edelgase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71" name="Text Box 95"/>
          <p:cNvSpPr txBox="1">
            <a:spLocks noChangeArrowheads="1"/>
          </p:cNvSpPr>
          <p:nvPr/>
        </p:nvSpPr>
        <p:spPr bwMode="auto">
          <a:xfrm>
            <a:off x="7162800" y="990600"/>
            <a:ext cx="862013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200" b="1"/>
              <a:t>Legende:</a:t>
            </a:r>
          </a:p>
        </p:txBody>
      </p:sp>
      <p:sp>
        <p:nvSpPr>
          <p:cNvPr id="50272" name="Text Box 96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Beschriftung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2a</a:t>
            </a:r>
          </a:p>
        </p:txBody>
      </p:sp>
      <p:graphicFrame>
        <p:nvGraphicFramePr>
          <p:cNvPr id="52888" name="Group 664"/>
          <p:cNvGraphicFramePr>
            <a:graphicFrameLocks noGrp="1"/>
          </p:cNvGraphicFramePr>
          <p:nvPr/>
        </p:nvGraphicFramePr>
        <p:xfrm>
          <a:off x="76200" y="990600"/>
          <a:ext cx="6804000" cy="502920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Ge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As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Kr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Sn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Sb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Te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Cs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Tl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Pb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Po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At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Rn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Ra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19" name="Text Box 95"/>
          <p:cNvSpPr txBox="1">
            <a:spLocks noChangeArrowheads="1"/>
          </p:cNvSpPr>
          <p:nvPr/>
        </p:nvSpPr>
        <p:spPr bwMode="auto">
          <a:xfrm>
            <a:off x="7162800" y="990600"/>
            <a:ext cx="1260475" cy="1004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1200" b="1"/>
          </a:p>
          <a:p>
            <a:pPr algn="l"/>
            <a:r>
              <a:rPr lang="de-DE" sz="1200" b="1">
                <a:solidFill>
                  <a:schemeClr val="accent2"/>
                </a:solidFill>
              </a:rPr>
              <a:t>    Metalle</a:t>
            </a:r>
          </a:p>
          <a:p>
            <a:pPr algn="l"/>
            <a:r>
              <a:rPr lang="de-DE" sz="1200" b="1">
                <a:solidFill>
                  <a:srgbClr val="008000"/>
                </a:solidFill>
              </a:rPr>
              <a:t>    Nichtmetalle</a:t>
            </a:r>
          </a:p>
          <a:p>
            <a:pPr algn="l"/>
            <a:r>
              <a:rPr lang="de-DE" sz="1200" b="1">
                <a:solidFill>
                  <a:srgbClr val="33CCCC"/>
                </a:solidFill>
              </a:rPr>
              <a:t>    Halbmetalle</a:t>
            </a:r>
          </a:p>
          <a:p>
            <a:pPr algn="l"/>
            <a:r>
              <a:rPr lang="de-DE" sz="1200" b="1">
                <a:solidFill>
                  <a:srgbClr val="FF0000"/>
                </a:solidFill>
              </a:rPr>
              <a:t>    radioaktiv</a:t>
            </a:r>
            <a:endParaRPr lang="de-DE" sz="1200"/>
          </a:p>
        </p:txBody>
      </p:sp>
      <p:sp>
        <p:nvSpPr>
          <p:cNvPr id="52320" name="Text Box 96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alle Hauptgruppenel.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2b</a:t>
            </a:r>
          </a:p>
        </p:txBody>
      </p:sp>
      <p:graphicFrame>
        <p:nvGraphicFramePr>
          <p:cNvPr id="53330" name="Group 82"/>
          <p:cNvGraphicFramePr>
            <a:graphicFrameLocks noGrp="1"/>
          </p:cNvGraphicFramePr>
          <p:nvPr/>
        </p:nvGraphicFramePr>
        <p:xfrm>
          <a:off x="76200" y="990600"/>
          <a:ext cx="6804000" cy="502920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Kr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Xe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28" name="Text Box 80"/>
          <p:cNvSpPr txBox="1">
            <a:spLocks noChangeArrowheads="1"/>
          </p:cNvSpPr>
          <p:nvPr/>
        </p:nvSpPr>
        <p:spPr bwMode="auto">
          <a:xfrm>
            <a:off x="7162800" y="990600"/>
            <a:ext cx="1668463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1200" b="1"/>
          </a:p>
          <a:p>
            <a:pPr algn="l"/>
            <a:r>
              <a:rPr lang="de-DE" sz="1200" b="1">
                <a:solidFill>
                  <a:schemeClr val="accent2"/>
                </a:solidFill>
              </a:rPr>
              <a:t>    Metalle</a:t>
            </a:r>
          </a:p>
          <a:p>
            <a:pPr algn="l"/>
            <a:r>
              <a:rPr lang="de-DE" sz="1200" b="1">
                <a:solidFill>
                  <a:srgbClr val="008000"/>
                </a:solidFill>
              </a:rPr>
              <a:t>    Nichtmetalle</a:t>
            </a:r>
          </a:p>
          <a:p>
            <a:pPr algn="l"/>
            <a:r>
              <a:rPr lang="de-DE" sz="1200" b="1">
                <a:solidFill>
                  <a:srgbClr val="33CCCC"/>
                </a:solidFill>
              </a:rPr>
              <a:t>    Halbmetalle</a:t>
            </a:r>
          </a:p>
          <a:p>
            <a:pPr algn="l"/>
            <a:endParaRPr lang="de-DE" sz="1200" b="1">
              <a:solidFill>
                <a:srgbClr val="33CCCC"/>
              </a:solidFill>
            </a:endParaRPr>
          </a:p>
          <a:p>
            <a:pPr algn="l"/>
            <a:r>
              <a:rPr lang="de-DE" sz="1200"/>
              <a:t>bedeutende Elemente</a:t>
            </a:r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lernen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3</a:t>
            </a:r>
          </a:p>
        </p:txBody>
      </p:sp>
      <p:graphicFrame>
        <p:nvGraphicFramePr>
          <p:cNvPr id="55718" name="Group 422"/>
          <p:cNvGraphicFramePr>
            <a:graphicFrameLocks noGrp="1"/>
          </p:cNvGraphicFramePr>
          <p:nvPr/>
        </p:nvGraphicFramePr>
        <p:xfrm>
          <a:off x="76200" y="990600"/>
          <a:ext cx="6804000" cy="502920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91" name="Text Box 95"/>
          <p:cNvSpPr txBox="1">
            <a:spLocks noChangeArrowheads="1"/>
          </p:cNvSpPr>
          <p:nvPr/>
        </p:nvSpPr>
        <p:spPr bwMode="auto">
          <a:xfrm>
            <a:off x="7162800" y="990600"/>
            <a:ext cx="1517650" cy="1370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1200" b="1"/>
          </a:p>
          <a:p>
            <a:pPr algn="l"/>
            <a:endParaRPr lang="de-DE" sz="1200" b="1">
              <a:solidFill>
                <a:schemeClr val="accent2"/>
              </a:solidFill>
            </a:endParaRPr>
          </a:p>
          <a:p>
            <a:pPr algn="l"/>
            <a:endParaRPr lang="de-DE" sz="1200" b="1">
              <a:solidFill>
                <a:srgbClr val="008000"/>
              </a:solidFill>
            </a:endParaRPr>
          </a:p>
          <a:p>
            <a:pPr algn="l"/>
            <a:endParaRPr lang="de-DE" sz="1200" b="1">
              <a:solidFill>
                <a:srgbClr val="33CCCC"/>
              </a:solidFill>
            </a:endParaRPr>
          </a:p>
          <a:p>
            <a:pPr algn="l"/>
            <a:endParaRPr lang="de-DE" sz="1200" b="1">
              <a:solidFill>
                <a:srgbClr val="FF0000"/>
              </a:solidFill>
            </a:endParaRPr>
          </a:p>
          <a:p>
            <a:pPr algn="l"/>
            <a:endParaRPr lang="de-DE" sz="1200"/>
          </a:p>
          <a:p>
            <a:pPr algn="l"/>
            <a:r>
              <a:rPr lang="de-DE" sz="1200"/>
              <a:t>Elektronegativitäten</a:t>
            </a:r>
          </a:p>
        </p:txBody>
      </p:sp>
      <p:sp>
        <p:nvSpPr>
          <p:cNvPr id="55392" name="Text Box 96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Demo / lernen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 dirty="0"/>
              <a:t>4</a:t>
            </a:r>
          </a:p>
        </p:txBody>
      </p:sp>
      <p:graphicFrame>
        <p:nvGraphicFramePr>
          <p:cNvPr id="54733" name="Group 1485"/>
          <p:cNvGraphicFramePr>
            <a:graphicFrameLocks noGrp="1"/>
          </p:cNvGraphicFramePr>
          <p:nvPr/>
        </p:nvGraphicFramePr>
        <p:xfrm>
          <a:off x="76200" y="990600"/>
          <a:ext cx="6804000" cy="502920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FF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FF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L="38100" marR="38100" marT="38100" marB="38100" anchor="b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67" name="Text Box 1119"/>
          <p:cNvSpPr txBox="1">
            <a:spLocks noChangeArrowheads="1"/>
          </p:cNvSpPr>
          <p:nvPr/>
        </p:nvSpPr>
        <p:spPr bwMode="auto">
          <a:xfrm>
            <a:off x="7162800" y="990600"/>
            <a:ext cx="1047750" cy="2282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1200" b="1"/>
          </a:p>
          <a:p>
            <a:pPr algn="l"/>
            <a:endParaRPr lang="de-DE" sz="1200" b="1">
              <a:solidFill>
                <a:schemeClr val="accent2"/>
              </a:solidFill>
            </a:endParaRPr>
          </a:p>
          <a:p>
            <a:pPr algn="l"/>
            <a:endParaRPr lang="de-DE" sz="1200" b="1">
              <a:solidFill>
                <a:srgbClr val="008000"/>
              </a:solidFill>
            </a:endParaRPr>
          </a:p>
          <a:p>
            <a:pPr algn="l"/>
            <a:endParaRPr lang="de-DE" sz="1200" b="1">
              <a:solidFill>
                <a:srgbClr val="33CCCC"/>
              </a:solidFill>
            </a:endParaRPr>
          </a:p>
          <a:p>
            <a:pPr algn="l"/>
            <a:endParaRPr lang="de-DE" sz="1200" b="1">
              <a:solidFill>
                <a:srgbClr val="FF0000"/>
              </a:solidFill>
            </a:endParaRPr>
          </a:p>
          <a:p>
            <a:pPr algn="l"/>
            <a:endParaRPr lang="de-DE" sz="1200"/>
          </a:p>
          <a:p>
            <a:pPr algn="l"/>
            <a:endParaRPr lang="de-DE" sz="1200"/>
          </a:p>
          <a:p>
            <a:pPr algn="l"/>
            <a:r>
              <a:rPr lang="de-DE" sz="1200" b="1"/>
              <a:t>Atomradien</a:t>
            </a:r>
          </a:p>
          <a:p>
            <a:pPr algn="l"/>
            <a:r>
              <a:rPr lang="de-DE" sz="1200"/>
              <a:t>    1. Periode</a:t>
            </a:r>
          </a:p>
          <a:p>
            <a:pPr algn="l"/>
            <a:r>
              <a:rPr lang="de-DE" sz="1200"/>
              <a:t>    </a:t>
            </a:r>
            <a:r>
              <a:rPr lang="de-DE" sz="1200">
                <a:solidFill>
                  <a:srgbClr val="99FF33"/>
                </a:solidFill>
              </a:rPr>
              <a:t>2. Periode</a:t>
            </a:r>
          </a:p>
          <a:p>
            <a:pPr algn="l"/>
            <a:r>
              <a:rPr lang="de-DE" sz="1200"/>
              <a:t>    </a:t>
            </a:r>
            <a:r>
              <a:rPr lang="de-DE" sz="1200">
                <a:solidFill>
                  <a:srgbClr val="66FFFF"/>
                </a:solidFill>
              </a:rPr>
              <a:t>3. Periode</a:t>
            </a:r>
          </a:p>
          <a:p>
            <a:pPr algn="l"/>
            <a:r>
              <a:rPr lang="de-DE" sz="1200"/>
              <a:t>    </a:t>
            </a:r>
            <a:r>
              <a:rPr lang="de-DE" sz="1200">
                <a:solidFill>
                  <a:srgbClr val="FF99FF"/>
                </a:solidFill>
              </a:rPr>
              <a:t>4. Periode</a:t>
            </a:r>
          </a:p>
        </p:txBody>
      </p:sp>
      <p:sp>
        <p:nvSpPr>
          <p:cNvPr id="54368" name="Text Box 1120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Demonstration</a:t>
            </a:r>
          </a:p>
        </p:txBody>
      </p:sp>
      <p:sp>
        <p:nvSpPr>
          <p:cNvPr id="54372" name="Oval 1124"/>
          <p:cNvSpPr>
            <a:spLocks noChangeArrowheads="1"/>
          </p:cNvSpPr>
          <p:nvPr/>
        </p:nvSpPr>
        <p:spPr bwMode="auto">
          <a:xfrm>
            <a:off x="762000" y="3505200"/>
            <a:ext cx="609600" cy="6096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 dirty="0"/>
              <a:t>231</a:t>
            </a:r>
          </a:p>
        </p:txBody>
      </p:sp>
      <p:sp>
        <p:nvSpPr>
          <p:cNvPr id="54373" name="Oval 1125"/>
          <p:cNvSpPr>
            <a:spLocks noChangeArrowheads="1"/>
          </p:cNvSpPr>
          <p:nvPr/>
        </p:nvSpPr>
        <p:spPr bwMode="auto">
          <a:xfrm>
            <a:off x="1625600" y="3505200"/>
            <a:ext cx="558800" cy="536575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197</a:t>
            </a:r>
          </a:p>
        </p:txBody>
      </p:sp>
      <p:sp>
        <p:nvSpPr>
          <p:cNvPr id="54374" name="Oval 1126"/>
          <p:cNvSpPr>
            <a:spLocks noChangeArrowheads="1"/>
          </p:cNvSpPr>
          <p:nvPr/>
        </p:nvSpPr>
        <p:spPr bwMode="auto">
          <a:xfrm>
            <a:off x="2438400" y="3505200"/>
            <a:ext cx="457200" cy="4572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122</a:t>
            </a:r>
          </a:p>
        </p:txBody>
      </p:sp>
      <p:sp>
        <p:nvSpPr>
          <p:cNvPr id="54383" name="Oval 1135"/>
          <p:cNvSpPr>
            <a:spLocks noChangeArrowheads="1"/>
          </p:cNvSpPr>
          <p:nvPr/>
        </p:nvSpPr>
        <p:spPr bwMode="auto">
          <a:xfrm>
            <a:off x="5753100" y="3505200"/>
            <a:ext cx="381000" cy="3810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384" name="Oval 1136"/>
          <p:cNvSpPr>
            <a:spLocks noChangeArrowheads="1"/>
          </p:cNvSpPr>
          <p:nvPr/>
        </p:nvSpPr>
        <p:spPr bwMode="auto">
          <a:xfrm>
            <a:off x="6515100" y="3505200"/>
            <a:ext cx="381000" cy="3810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386" name="Oval 1138"/>
          <p:cNvSpPr>
            <a:spLocks noChangeArrowheads="1"/>
          </p:cNvSpPr>
          <p:nvPr/>
        </p:nvSpPr>
        <p:spPr bwMode="auto">
          <a:xfrm>
            <a:off x="3276600" y="3505200"/>
            <a:ext cx="457200" cy="4572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122</a:t>
            </a:r>
          </a:p>
        </p:txBody>
      </p:sp>
      <p:sp>
        <p:nvSpPr>
          <p:cNvPr id="54387" name="Oval 1139"/>
          <p:cNvSpPr>
            <a:spLocks noChangeArrowheads="1"/>
          </p:cNvSpPr>
          <p:nvPr/>
        </p:nvSpPr>
        <p:spPr bwMode="auto">
          <a:xfrm>
            <a:off x="4114800" y="3505200"/>
            <a:ext cx="457200" cy="4572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121</a:t>
            </a:r>
          </a:p>
        </p:txBody>
      </p:sp>
      <p:sp>
        <p:nvSpPr>
          <p:cNvPr id="54388" name="Oval 1140"/>
          <p:cNvSpPr>
            <a:spLocks noChangeArrowheads="1"/>
          </p:cNvSpPr>
          <p:nvPr/>
        </p:nvSpPr>
        <p:spPr bwMode="auto">
          <a:xfrm>
            <a:off x="4953000" y="3505200"/>
            <a:ext cx="457200" cy="45720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117</a:t>
            </a:r>
          </a:p>
        </p:txBody>
      </p:sp>
      <p:sp>
        <p:nvSpPr>
          <p:cNvPr id="54389" name="Oval 1141"/>
          <p:cNvSpPr>
            <a:spLocks noChangeArrowheads="1"/>
          </p:cNvSpPr>
          <p:nvPr/>
        </p:nvSpPr>
        <p:spPr bwMode="auto">
          <a:xfrm>
            <a:off x="787400" y="2895600"/>
            <a:ext cx="558800" cy="536575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186</a:t>
            </a:r>
          </a:p>
        </p:txBody>
      </p:sp>
      <p:sp>
        <p:nvSpPr>
          <p:cNvPr id="54390" name="Oval 1142"/>
          <p:cNvSpPr>
            <a:spLocks noChangeAspect="1" noChangeArrowheads="1"/>
          </p:cNvSpPr>
          <p:nvPr/>
        </p:nvSpPr>
        <p:spPr bwMode="auto">
          <a:xfrm>
            <a:off x="1638300" y="2895600"/>
            <a:ext cx="522288" cy="501650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160</a:t>
            </a:r>
          </a:p>
        </p:txBody>
      </p:sp>
      <p:sp>
        <p:nvSpPr>
          <p:cNvPr id="54391" name="Oval 1143"/>
          <p:cNvSpPr>
            <a:spLocks noChangeAspect="1" noChangeArrowheads="1"/>
          </p:cNvSpPr>
          <p:nvPr/>
        </p:nvSpPr>
        <p:spPr bwMode="auto">
          <a:xfrm>
            <a:off x="2425700" y="2895600"/>
            <a:ext cx="485775" cy="466725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143</a:t>
            </a:r>
          </a:p>
        </p:txBody>
      </p:sp>
      <p:sp>
        <p:nvSpPr>
          <p:cNvPr id="54392" name="Oval 1144"/>
          <p:cNvSpPr>
            <a:spLocks noChangeArrowheads="1"/>
          </p:cNvSpPr>
          <p:nvPr/>
        </p:nvSpPr>
        <p:spPr bwMode="auto">
          <a:xfrm>
            <a:off x="3276600" y="2895600"/>
            <a:ext cx="457200" cy="457200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117</a:t>
            </a:r>
          </a:p>
        </p:txBody>
      </p:sp>
      <p:sp>
        <p:nvSpPr>
          <p:cNvPr id="54393" name="Oval 1145"/>
          <p:cNvSpPr>
            <a:spLocks noChangeArrowheads="1"/>
          </p:cNvSpPr>
          <p:nvPr/>
        </p:nvSpPr>
        <p:spPr bwMode="auto">
          <a:xfrm>
            <a:off x="4152900" y="2895600"/>
            <a:ext cx="381000" cy="381000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395" name="Oval 1147"/>
          <p:cNvSpPr>
            <a:spLocks noChangeAspect="1" noChangeArrowheads="1"/>
          </p:cNvSpPr>
          <p:nvPr/>
        </p:nvSpPr>
        <p:spPr bwMode="auto">
          <a:xfrm>
            <a:off x="5003800" y="2895600"/>
            <a:ext cx="346075" cy="346075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396" name="Oval 1148"/>
          <p:cNvSpPr>
            <a:spLocks noChangeAspect="1" noChangeArrowheads="1"/>
          </p:cNvSpPr>
          <p:nvPr/>
        </p:nvSpPr>
        <p:spPr bwMode="auto">
          <a:xfrm>
            <a:off x="5765800" y="2895600"/>
            <a:ext cx="346075" cy="346075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397" name="Oval 1149"/>
          <p:cNvSpPr>
            <a:spLocks noChangeAspect="1" noChangeArrowheads="1"/>
          </p:cNvSpPr>
          <p:nvPr/>
        </p:nvSpPr>
        <p:spPr bwMode="auto">
          <a:xfrm>
            <a:off x="6527800" y="2895600"/>
            <a:ext cx="346075" cy="346075"/>
          </a:xfrm>
          <a:prstGeom prst="ellipse">
            <a:avLst/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398" name="Oval 1150"/>
          <p:cNvSpPr>
            <a:spLocks noChangeAspect="1" noChangeArrowheads="1"/>
          </p:cNvSpPr>
          <p:nvPr/>
        </p:nvSpPr>
        <p:spPr bwMode="auto">
          <a:xfrm>
            <a:off x="811213" y="2286000"/>
            <a:ext cx="522287" cy="501650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="1"/>
              <a:t>152</a:t>
            </a:r>
          </a:p>
        </p:txBody>
      </p:sp>
      <p:sp>
        <p:nvSpPr>
          <p:cNvPr id="54399" name="Oval 1151"/>
          <p:cNvSpPr>
            <a:spLocks noChangeArrowheads="1"/>
          </p:cNvSpPr>
          <p:nvPr/>
        </p:nvSpPr>
        <p:spPr bwMode="auto">
          <a:xfrm>
            <a:off x="1714500" y="2286000"/>
            <a:ext cx="381000" cy="381000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1" name="Oval 1153"/>
          <p:cNvSpPr>
            <a:spLocks noChangeAspect="1" noChangeArrowheads="1"/>
          </p:cNvSpPr>
          <p:nvPr/>
        </p:nvSpPr>
        <p:spPr bwMode="auto">
          <a:xfrm>
            <a:off x="2514600" y="2286000"/>
            <a:ext cx="309563" cy="309563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2" name="Oval 1154"/>
          <p:cNvSpPr>
            <a:spLocks noChangeAspect="1" noChangeArrowheads="1"/>
          </p:cNvSpPr>
          <p:nvPr/>
        </p:nvSpPr>
        <p:spPr bwMode="auto">
          <a:xfrm>
            <a:off x="3352800" y="2286000"/>
            <a:ext cx="309563" cy="309563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3" name="Oval 1155"/>
          <p:cNvSpPr>
            <a:spLocks noChangeAspect="1" noChangeArrowheads="1"/>
          </p:cNvSpPr>
          <p:nvPr/>
        </p:nvSpPr>
        <p:spPr bwMode="auto">
          <a:xfrm>
            <a:off x="6553200" y="1676400"/>
            <a:ext cx="309563" cy="3095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5" name="Oval 1157"/>
          <p:cNvSpPr>
            <a:spLocks noChangeAspect="1" noChangeArrowheads="1"/>
          </p:cNvSpPr>
          <p:nvPr/>
        </p:nvSpPr>
        <p:spPr bwMode="auto">
          <a:xfrm>
            <a:off x="4203700" y="2286000"/>
            <a:ext cx="273050" cy="273050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6" name="Oval 1158"/>
          <p:cNvSpPr>
            <a:spLocks noChangeAspect="1" noChangeArrowheads="1"/>
          </p:cNvSpPr>
          <p:nvPr/>
        </p:nvSpPr>
        <p:spPr bwMode="auto">
          <a:xfrm>
            <a:off x="5054600" y="2286000"/>
            <a:ext cx="238125" cy="238125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7" name="Oval 1159"/>
          <p:cNvSpPr>
            <a:spLocks noChangeAspect="1" noChangeArrowheads="1"/>
          </p:cNvSpPr>
          <p:nvPr/>
        </p:nvSpPr>
        <p:spPr bwMode="auto">
          <a:xfrm>
            <a:off x="5816600" y="2286000"/>
            <a:ext cx="238125" cy="238125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8" name="Oval 1160"/>
          <p:cNvSpPr>
            <a:spLocks noChangeAspect="1" noChangeArrowheads="1"/>
          </p:cNvSpPr>
          <p:nvPr/>
        </p:nvSpPr>
        <p:spPr bwMode="auto">
          <a:xfrm>
            <a:off x="6578600" y="2286000"/>
            <a:ext cx="238125" cy="238125"/>
          </a:xfrm>
          <a:prstGeom prst="ellipse">
            <a:avLst/>
          </a:prstGeom>
          <a:solidFill>
            <a:srgbClr val="99FF33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409" name="Oval 1161"/>
          <p:cNvSpPr>
            <a:spLocks noChangeAspect="1" noChangeArrowheads="1"/>
          </p:cNvSpPr>
          <p:nvPr/>
        </p:nvSpPr>
        <p:spPr bwMode="auto">
          <a:xfrm>
            <a:off x="1023938" y="1676400"/>
            <a:ext cx="93662" cy="936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Das Periodensystem der Elemente</a:t>
            </a:r>
          </a:p>
        </p:txBody>
      </p:sp>
      <p:grpSp>
        <p:nvGrpSpPr>
          <p:cNvPr id="56417" name="Group 97"/>
          <p:cNvGrpSpPr>
            <a:grpSpLocks/>
          </p:cNvGrpSpPr>
          <p:nvPr/>
        </p:nvGrpSpPr>
        <p:grpSpPr bwMode="auto">
          <a:xfrm>
            <a:off x="76200" y="990600"/>
            <a:ext cx="7010400" cy="5054600"/>
            <a:chOff x="48" y="624"/>
            <a:chExt cx="4416" cy="3184"/>
          </a:xfrm>
        </p:grpSpPr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48" y="3412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7</a:t>
              </a:r>
            </a:p>
            <a:p>
              <a:pPr algn="l"/>
              <a:r>
                <a:rPr lang="de-DE" sz="1400" b="1"/>
                <a:t>Q</a:t>
              </a:r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48" y="3016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6</a:t>
              </a:r>
            </a:p>
            <a:p>
              <a:pPr algn="l"/>
              <a:r>
                <a:rPr lang="de-DE" sz="1400" b="1"/>
                <a:t>P</a:t>
              </a:r>
            </a:p>
          </p:txBody>
        </p:sp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48" y="2620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5</a:t>
              </a:r>
            </a:p>
            <a:p>
              <a:pPr algn="l"/>
              <a:r>
                <a:rPr lang="de-DE" sz="1400" b="1"/>
                <a:t>O</a:t>
              </a:r>
            </a:p>
          </p:txBody>
        </p:sp>
        <p:sp>
          <p:nvSpPr>
            <p:cNvPr id="56359" name="Rectangle 39"/>
            <p:cNvSpPr>
              <a:spLocks noChangeArrowheads="1"/>
            </p:cNvSpPr>
            <p:nvPr/>
          </p:nvSpPr>
          <p:spPr bwMode="auto">
            <a:xfrm>
              <a:off x="48" y="2224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4</a:t>
              </a:r>
            </a:p>
            <a:p>
              <a:pPr algn="l"/>
              <a:r>
                <a:rPr lang="de-DE" sz="1400" b="1"/>
                <a:t>N</a:t>
              </a:r>
            </a:p>
          </p:txBody>
        </p:sp>
        <p:sp>
          <p:nvSpPr>
            <p:cNvPr id="56368" name="Rectangle 48"/>
            <p:cNvSpPr>
              <a:spLocks noChangeArrowheads="1"/>
            </p:cNvSpPr>
            <p:nvPr/>
          </p:nvSpPr>
          <p:spPr bwMode="auto">
            <a:xfrm>
              <a:off x="48" y="1828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3</a:t>
              </a:r>
            </a:p>
            <a:p>
              <a:pPr algn="l"/>
              <a:r>
                <a:rPr lang="de-DE" sz="1400" b="1"/>
                <a:t>M</a:t>
              </a:r>
            </a:p>
          </p:txBody>
        </p:sp>
        <p:sp>
          <p:nvSpPr>
            <p:cNvPr id="56377" name="Rectangle 57"/>
            <p:cNvSpPr>
              <a:spLocks noChangeArrowheads="1"/>
            </p:cNvSpPr>
            <p:nvPr/>
          </p:nvSpPr>
          <p:spPr bwMode="auto">
            <a:xfrm>
              <a:off x="48" y="1432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2</a:t>
              </a:r>
            </a:p>
            <a:p>
              <a:pPr algn="l"/>
              <a:r>
                <a:rPr lang="de-DE" sz="1400" b="1"/>
                <a:t>L</a:t>
              </a:r>
            </a:p>
          </p:txBody>
        </p:sp>
        <p:sp>
          <p:nvSpPr>
            <p:cNvPr id="56386" name="Rectangle 66"/>
            <p:cNvSpPr>
              <a:spLocks noChangeArrowheads="1"/>
            </p:cNvSpPr>
            <p:nvPr/>
          </p:nvSpPr>
          <p:spPr bwMode="auto">
            <a:xfrm>
              <a:off x="48" y="1036"/>
              <a:ext cx="369" cy="396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ctr" anchorCtr="1"/>
            <a:lstStyle/>
            <a:p>
              <a:pPr algn="l"/>
              <a:r>
                <a:rPr lang="de-DE" sz="1400" b="1"/>
                <a:t>1</a:t>
              </a:r>
            </a:p>
            <a:p>
              <a:pPr algn="l"/>
              <a:r>
                <a:rPr lang="de-DE" sz="1400" b="1"/>
                <a:t>K</a:t>
              </a:r>
            </a:p>
          </p:txBody>
        </p:sp>
        <p:sp>
          <p:nvSpPr>
            <p:cNvPr id="56387" name="Rectangle 67"/>
            <p:cNvSpPr>
              <a:spLocks noChangeArrowheads="1"/>
            </p:cNvSpPr>
            <p:nvPr/>
          </p:nvSpPr>
          <p:spPr bwMode="auto">
            <a:xfrm>
              <a:off x="3984" y="624"/>
              <a:ext cx="480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/>
                <a:t>VIII/18</a:t>
              </a:r>
            </a:p>
            <a:p>
              <a:pPr algn="l"/>
              <a:r>
                <a:rPr lang="de-DE" sz="1200"/>
                <a:t>Edelgase</a:t>
              </a:r>
            </a:p>
          </p:txBody>
        </p:sp>
        <p:sp>
          <p:nvSpPr>
            <p:cNvPr id="56388" name="Rectangle 68"/>
            <p:cNvSpPr>
              <a:spLocks noChangeArrowheads="1"/>
            </p:cNvSpPr>
            <p:nvPr/>
          </p:nvSpPr>
          <p:spPr bwMode="auto">
            <a:xfrm>
              <a:off x="3507" y="624"/>
              <a:ext cx="477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/>
                <a:t>VII/17</a:t>
              </a:r>
            </a:p>
            <a:p>
              <a:pPr algn="l"/>
              <a:r>
                <a:rPr lang="de-DE" sz="1200"/>
                <a:t>Halogene</a:t>
              </a:r>
            </a:p>
          </p:txBody>
        </p:sp>
        <p:sp>
          <p:nvSpPr>
            <p:cNvPr id="56389" name="Rectangle 69"/>
            <p:cNvSpPr>
              <a:spLocks noChangeArrowheads="1"/>
            </p:cNvSpPr>
            <p:nvPr/>
          </p:nvSpPr>
          <p:spPr bwMode="auto">
            <a:xfrm>
              <a:off x="3000" y="624"/>
              <a:ext cx="507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/>
                <a:t>VI/16</a:t>
              </a:r>
            </a:p>
            <a:p>
              <a:pPr algn="l"/>
              <a:r>
                <a:rPr lang="de-DE" sz="1200"/>
                <a:t>Sauerstoff-gruppe</a:t>
              </a:r>
            </a:p>
          </p:txBody>
        </p:sp>
        <p:sp>
          <p:nvSpPr>
            <p:cNvPr id="56390" name="Rectangle 70"/>
            <p:cNvSpPr>
              <a:spLocks noChangeArrowheads="1"/>
            </p:cNvSpPr>
            <p:nvPr/>
          </p:nvSpPr>
          <p:spPr bwMode="auto">
            <a:xfrm>
              <a:off x="2492" y="624"/>
              <a:ext cx="508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/>
                <a:t>V/15</a:t>
              </a:r>
            </a:p>
            <a:p>
              <a:pPr algn="l"/>
              <a:r>
                <a:rPr lang="de-DE" sz="1200"/>
                <a:t>Stickstoff-gruppe</a:t>
              </a:r>
            </a:p>
          </p:txBody>
        </p:sp>
        <p:sp>
          <p:nvSpPr>
            <p:cNvPr id="56391" name="Rectangle 71"/>
            <p:cNvSpPr>
              <a:spLocks noChangeArrowheads="1"/>
            </p:cNvSpPr>
            <p:nvPr/>
          </p:nvSpPr>
          <p:spPr bwMode="auto">
            <a:xfrm>
              <a:off x="1939" y="624"/>
              <a:ext cx="553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/>
                <a:t>IV/14</a:t>
              </a:r>
            </a:p>
            <a:p>
              <a:pPr algn="l"/>
              <a:r>
                <a:rPr lang="de-DE" sz="1200"/>
                <a:t>Kohlenstoff-gruppe</a:t>
              </a:r>
            </a:p>
          </p:txBody>
        </p:sp>
        <p:sp>
          <p:nvSpPr>
            <p:cNvPr id="56392" name="Rectangle 72"/>
            <p:cNvSpPr>
              <a:spLocks noChangeArrowheads="1"/>
            </p:cNvSpPr>
            <p:nvPr/>
          </p:nvSpPr>
          <p:spPr bwMode="auto">
            <a:xfrm>
              <a:off x="1432" y="624"/>
              <a:ext cx="507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 dirty="0"/>
                <a:t>III/13</a:t>
              </a:r>
            </a:p>
            <a:p>
              <a:pPr algn="l"/>
              <a:r>
                <a:rPr lang="de-DE" sz="1200" dirty="0"/>
                <a:t>Borgruppe</a:t>
              </a:r>
            </a:p>
          </p:txBody>
        </p:sp>
        <p:sp>
          <p:nvSpPr>
            <p:cNvPr id="56393" name="Rectangle 73"/>
            <p:cNvSpPr>
              <a:spLocks noChangeArrowheads="1"/>
            </p:cNvSpPr>
            <p:nvPr/>
          </p:nvSpPr>
          <p:spPr bwMode="auto">
            <a:xfrm>
              <a:off x="924" y="624"/>
              <a:ext cx="508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 dirty="0"/>
                <a:t>II/2</a:t>
              </a:r>
            </a:p>
            <a:p>
              <a:pPr algn="l"/>
              <a:r>
                <a:rPr lang="de-DE" sz="1200" dirty="0"/>
                <a:t>Erdalkali-</a:t>
              </a:r>
              <a:r>
                <a:rPr lang="de-DE" sz="1200" dirty="0" err="1"/>
                <a:t>metalle</a:t>
              </a:r>
              <a:endParaRPr lang="de-DE" sz="1200" dirty="0"/>
            </a:p>
          </p:txBody>
        </p:sp>
        <p:sp>
          <p:nvSpPr>
            <p:cNvPr id="56394" name="Rectangle 74"/>
            <p:cNvSpPr>
              <a:spLocks noChangeArrowheads="1"/>
            </p:cNvSpPr>
            <p:nvPr/>
          </p:nvSpPr>
          <p:spPr bwMode="auto">
            <a:xfrm>
              <a:off x="417" y="624"/>
              <a:ext cx="507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/>
            <a:lstStyle/>
            <a:p>
              <a:pPr algn="l"/>
              <a:r>
                <a:rPr lang="de-DE" sz="1400" b="1"/>
                <a:t>I/1</a:t>
              </a:r>
            </a:p>
            <a:p>
              <a:pPr algn="l"/>
              <a:r>
                <a:rPr lang="de-DE" sz="1200"/>
                <a:t>Alkali-metalle</a:t>
              </a:r>
            </a:p>
          </p:txBody>
        </p:sp>
        <p:sp>
          <p:nvSpPr>
            <p:cNvPr id="56395" name="Rectangle 75"/>
            <p:cNvSpPr>
              <a:spLocks noChangeArrowheads="1"/>
            </p:cNvSpPr>
            <p:nvPr/>
          </p:nvSpPr>
          <p:spPr bwMode="auto">
            <a:xfrm>
              <a:off x="48" y="624"/>
              <a:ext cx="369" cy="412"/>
            </a:xfrm>
            <a:prstGeom prst="rect">
              <a:avLst/>
            </a:prstGeom>
            <a:solidFill>
              <a:schemeClr val="fol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lIns="38100" tIns="38100" rIns="38100" bIns="38100" anchor="b"/>
            <a:lstStyle/>
            <a:p>
              <a:pPr algn="l"/>
              <a:r>
                <a:rPr lang="de-DE" sz="1200"/>
                <a:t>Schale</a:t>
              </a:r>
            </a:p>
          </p:txBody>
        </p:sp>
      </p:grpSp>
      <p:sp>
        <p:nvSpPr>
          <p:cNvPr id="56396" name="Line 76"/>
          <p:cNvSpPr>
            <a:spLocks noChangeShapeType="1"/>
          </p:cNvSpPr>
          <p:nvPr/>
        </p:nvSpPr>
        <p:spPr bwMode="auto">
          <a:xfrm>
            <a:off x="76200" y="990600"/>
            <a:ext cx="7010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397" name="Line 77"/>
          <p:cNvSpPr>
            <a:spLocks noChangeShapeType="1"/>
          </p:cNvSpPr>
          <p:nvPr/>
        </p:nvSpPr>
        <p:spPr bwMode="auto">
          <a:xfrm>
            <a:off x="76200" y="227330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398" name="Line 78"/>
          <p:cNvSpPr>
            <a:spLocks noChangeShapeType="1"/>
          </p:cNvSpPr>
          <p:nvPr/>
        </p:nvSpPr>
        <p:spPr bwMode="auto">
          <a:xfrm>
            <a:off x="76200" y="290195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399" name="Line 79"/>
          <p:cNvSpPr>
            <a:spLocks noChangeShapeType="1"/>
          </p:cNvSpPr>
          <p:nvPr/>
        </p:nvSpPr>
        <p:spPr bwMode="auto">
          <a:xfrm>
            <a:off x="76200" y="353060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0" name="Line 80"/>
          <p:cNvSpPr>
            <a:spLocks noChangeShapeType="1"/>
          </p:cNvSpPr>
          <p:nvPr/>
        </p:nvSpPr>
        <p:spPr bwMode="auto">
          <a:xfrm>
            <a:off x="76200" y="415925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1" name="Line 81"/>
          <p:cNvSpPr>
            <a:spLocks noChangeShapeType="1"/>
          </p:cNvSpPr>
          <p:nvPr/>
        </p:nvSpPr>
        <p:spPr bwMode="auto">
          <a:xfrm>
            <a:off x="76200" y="478790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2" name="Line 82"/>
          <p:cNvSpPr>
            <a:spLocks noChangeShapeType="1"/>
          </p:cNvSpPr>
          <p:nvPr/>
        </p:nvSpPr>
        <p:spPr bwMode="auto">
          <a:xfrm>
            <a:off x="76200" y="541655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3" name="Line 83"/>
          <p:cNvSpPr>
            <a:spLocks noChangeShapeType="1"/>
          </p:cNvSpPr>
          <p:nvPr/>
        </p:nvSpPr>
        <p:spPr bwMode="auto">
          <a:xfrm>
            <a:off x="76200" y="6045200"/>
            <a:ext cx="7010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4" name="Line 84"/>
          <p:cNvSpPr>
            <a:spLocks noChangeShapeType="1"/>
          </p:cNvSpPr>
          <p:nvPr/>
        </p:nvSpPr>
        <p:spPr bwMode="auto">
          <a:xfrm>
            <a:off x="76200" y="990600"/>
            <a:ext cx="0" cy="5054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5" name="Line 85"/>
          <p:cNvSpPr>
            <a:spLocks noChangeShapeType="1"/>
          </p:cNvSpPr>
          <p:nvPr/>
        </p:nvSpPr>
        <p:spPr bwMode="auto">
          <a:xfrm>
            <a:off x="1466850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6" name="Line 86"/>
          <p:cNvSpPr>
            <a:spLocks noChangeShapeType="1"/>
          </p:cNvSpPr>
          <p:nvPr/>
        </p:nvSpPr>
        <p:spPr bwMode="auto">
          <a:xfrm>
            <a:off x="2273300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7" name="Line 87"/>
          <p:cNvSpPr>
            <a:spLocks noChangeShapeType="1"/>
          </p:cNvSpPr>
          <p:nvPr/>
        </p:nvSpPr>
        <p:spPr bwMode="auto">
          <a:xfrm>
            <a:off x="3078163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8" name="Line 88"/>
          <p:cNvSpPr>
            <a:spLocks noChangeShapeType="1"/>
          </p:cNvSpPr>
          <p:nvPr/>
        </p:nvSpPr>
        <p:spPr bwMode="auto">
          <a:xfrm>
            <a:off x="3956050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09" name="Line 89"/>
          <p:cNvSpPr>
            <a:spLocks noChangeShapeType="1"/>
          </p:cNvSpPr>
          <p:nvPr/>
        </p:nvSpPr>
        <p:spPr bwMode="auto">
          <a:xfrm>
            <a:off x="4762500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10" name="Line 90"/>
          <p:cNvSpPr>
            <a:spLocks noChangeShapeType="1"/>
          </p:cNvSpPr>
          <p:nvPr/>
        </p:nvSpPr>
        <p:spPr bwMode="auto">
          <a:xfrm>
            <a:off x="5567363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11" name="Line 91"/>
          <p:cNvSpPr>
            <a:spLocks noChangeShapeType="1"/>
          </p:cNvSpPr>
          <p:nvPr/>
        </p:nvSpPr>
        <p:spPr bwMode="auto">
          <a:xfrm>
            <a:off x="6324600" y="990600"/>
            <a:ext cx="0" cy="505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12" name="Line 92"/>
          <p:cNvSpPr>
            <a:spLocks noChangeShapeType="1"/>
          </p:cNvSpPr>
          <p:nvPr/>
        </p:nvSpPr>
        <p:spPr bwMode="auto">
          <a:xfrm>
            <a:off x="7086600" y="990600"/>
            <a:ext cx="0" cy="5054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13" name="Line 93"/>
          <p:cNvSpPr>
            <a:spLocks noChangeShapeType="1"/>
          </p:cNvSpPr>
          <p:nvPr/>
        </p:nvSpPr>
        <p:spPr bwMode="auto">
          <a:xfrm>
            <a:off x="76200" y="1644650"/>
            <a:ext cx="7010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14" name="Line 94"/>
          <p:cNvSpPr>
            <a:spLocks noChangeShapeType="1"/>
          </p:cNvSpPr>
          <p:nvPr/>
        </p:nvSpPr>
        <p:spPr bwMode="auto">
          <a:xfrm>
            <a:off x="661988" y="990600"/>
            <a:ext cx="0" cy="5054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8100" tIns="38100" rIns="38100" bIns="38100"/>
          <a:lstStyle/>
          <a:p>
            <a:endParaRPr lang="de-DE"/>
          </a:p>
        </p:txBody>
      </p:sp>
      <p:sp>
        <p:nvSpPr>
          <p:cNvPr id="56415" name="Text Box 95"/>
          <p:cNvSpPr txBox="1">
            <a:spLocks noChangeArrowheads="1"/>
          </p:cNvSpPr>
          <p:nvPr/>
        </p:nvSpPr>
        <p:spPr bwMode="auto">
          <a:xfrm>
            <a:off x="7162800" y="990600"/>
            <a:ext cx="862013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200" b="1"/>
              <a:t>Legende:</a:t>
            </a:r>
          </a:p>
        </p:txBody>
      </p:sp>
      <p:grpSp>
        <p:nvGrpSpPr>
          <p:cNvPr id="56429" name="Group 109"/>
          <p:cNvGrpSpPr>
            <a:grpSpLocks/>
          </p:cNvGrpSpPr>
          <p:nvPr/>
        </p:nvGrpSpPr>
        <p:grpSpPr bwMode="auto">
          <a:xfrm>
            <a:off x="661988" y="1219200"/>
            <a:ext cx="7372350" cy="4197350"/>
            <a:chOff x="417" y="768"/>
            <a:chExt cx="4644" cy="2644"/>
          </a:xfrm>
        </p:grpSpPr>
        <p:grpSp>
          <p:nvGrpSpPr>
            <p:cNvPr id="56420" name="Group 100"/>
            <p:cNvGrpSpPr>
              <a:grpSpLocks/>
            </p:cNvGrpSpPr>
            <p:nvPr/>
          </p:nvGrpSpPr>
          <p:grpSpPr bwMode="auto">
            <a:xfrm>
              <a:off x="417" y="1432"/>
              <a:ext cx="2583" cy="1980"/>
              <a:chOff x="417" y="1432"/>
              <a:chExt cx="2583" cy="1980"/>
            </a:xfrm>
          </p:grpSpPr>
          <p:sp>
            <p:nvSpPr>
              <p:cNvPr id="56336" name="Rectangle 16"/>
              <p:cNvSpPr>
                <a:spLocks noChangeArrowheads="1"/>
              </p:cNvSpPr>
              <p:nvPr/>
            </p:nvSpPr>
            <p:spPr bwMode="auto">
              <a:xfrm>
                <a:off x="2492" y="3016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Bi</a:t>
                </a:r>
              </a:p>
            </p:txBody>
          </p:sp>
          <p:sp>
            <p:nvSpPr>
              <p:cNvPr id="56337" name="Rectangle 17"/>
              <p:cNvSpPr>
                <a:spLocks noChangeArrowheads="1"/>
              </p:cNvSpPr>
              <p:nvPr/>
            </p:nvSpPr>
            <p:spPr bwMode="auto">
              <a:xfrm>
                <a:off x="1939" y="3016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Pb</a:t>
                </a:r>
              </a:p>
            </p:txBody>
          </p:sp>
          <p:sp>
            <p:nvSpPr>
              <p:cNvPr id="56338" name="Rectangle 18"/>
              <p:cNvSpPr>
                <a:spLocks noChangeArrowheads="1"/>
              </p:cNvSpPr>
              <p:nvPr/>
            </p:nvSpPr>
            <p:spPr bwMode="auto">
              <a:xfrm>
                <a:off x="1432" y="3016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Tl</a:t>
                </a:r>
              </a:p>
            </p:txBody>
          </p:sp>
          <p:sp>
            <p:nvSpPr>
              <p:cNvPr id="56339" name="Rectangle 19"/>
              <p:cNvSpPr>
                <a:spLocks noChangeArrowheads="1"/>
              </p:cNvSpPr>
              <p:nvPr/>
            </p:nvSpPr>
            <p:spPr bwMode="auto">
              <a:xfrm>
                <a:off x="924" y="3016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Ba</a:t>
                </a:r>
              </a:p>
            </p:txBody>
          </p:sp>
          <p:sp>
            <p:nvSpPr>
              <p:cNvPr id="56340" name="Rectangle 20"/>
              <p:cNvSpPr>
                <a:spLocks noChangeArrowheads="1"/>
              </p:cNvSpPr>
              <p:nvPr/>
            </p:nvSpPr>
            <p:spPr bwMode="auto">
              <a:xfrm>
                <a:off x="417" y="3016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Cs</a:t>
                </a:r>
              </a:p>
            </p:txBody>
          </p:sp>
          <p:sp>
            <p:nvSpPr>
              <p:cNvPr id="56346" name="Rectangle 26"/>
              <p:cNvSpPr>
                <a:spLocks noChangeArrowheads="1"/>
              </p:cNvSpPr>
              <p:nvPr/>
            </p:nvSpPr>
            <p:spPr bwMode="auto">
              <a:xfrm>
                <a:off x="1939" y="2620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Sn</a:t>
                </a:r>
              </a:p>
            </p:txBody>
          </p:sp>
          <p:sp>
            <p:nvSpPr>
              <p:cNvPr id="56347" name="Rectangle 27"/>
              <p:cNvSpPr>
                <a:spLocks noChangeArrowheads="1"/>
              </p:cNvSpPr>
              <p:nvPr/>
            </p:nvSpPr>
            <p:spPr bwMode="auto">
              <a:xfrm>
                <a:off x="1432" y="2620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In</a:t>
                </a:r>
              </a:p>
            </p:txBody>
          </p:sp>
          <p:sp>
            <p:nvSpPr>
              <p:cNvPr id="56348" name="Rectangle 28"/>
              <p:cNvSpPr>
                <a:spLocks noChangeArrowheads="1"/>
              </p:cNvSpPr>
              <p:nvPr/>
            </p:nvSpPr>
            <p:spPr bwMode="auto">
              <a:xfrm>
                <a:off x="924" y="2620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Sr</a:t>
                </a:r>
              </a:p>
            </p:txBody>
          </p:sp>
          <p:sp>
            <p:nvSpPr>
              <p:cNvPr id="56349" name="Rectangle 29"/>
              <p:cNvSpPr>
                <a:spLocks noChangeArrowheads="1"/>
              </p:cNvSpPr>
              <p:nvPr/>
            </p:nvSpPr>
            <p:spPr bwMode="auto">
              <a:xfrm>
                <a:off x="417" y="2620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Rb</a:t>
                </a:r>
              </a:p>
            </p:txBody>
          </p:sp>
          <p:sp>
            <p:nvSpPr>
              <p:cNvPr id="56356" name="Rectangle 36"/>
              <p:cNvSpPr>
                <a:spLocks noChangeArrowheads="1"/>
              </p:cNvSpPr>
              <p:nvPr/>
            </p:nvSpPr>
            <p:spPr bwMode="auto">
              <a:xfrm>
                <a:off x="1432" y="2224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Ga</a:t>
                </a:r>
              </a:p>
            </p:txBody>
          </p:sp>
          <p:sp>
            <p:nvSpPr>
              <p:cNvPr id="56357" name="Rectangle 37"/>
              <p:cNvSpPr>
                <a:spLocks noChangeArrowheads="1"/>
              </p:cNvSpPr>
              <p:nvPr/>
            </p:nvSpPr>
            <p:spPr bwMode="auto">
              <a:xfrm>
                <a:off x="924" y="2224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Ca</a:t>
                </a:r>
              </a:p>
            </p:txBody>
          </p:sp>
          <p:sp>
            <p:nvSpPr>
              <p:cNvPr id="56358" name="Rectangle 38"/>
              <p:cNvSpPr>
                <a:spLocks noChangeArrowheads="1"/>
              </p:cNvSpPr>
              <p:nvPr/>
            </p:nvSpPr>
            <p:spPr bwMode="auto">
              <a:xfrm>
                <a:off x="417" y="2224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K</a:t>
                </a:r>
              </a:p>
            </p:txBody>
          </p:sp>
          <p:sp>
            <p:nvSpPr>
              <p:cNvPr id="56365" name="Rectangle 45"/>
              <p:cNvSpPr>
                <a:spLocks noChangeArrowheads="1"/>
              </p:cNvSpPr>
              <p:nvPr/>
            </p:nvSpPr>
            <p:spPr bwMode="auto">
              <a:xfrm>
                <a:off x="1432" y="1828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Al</a:t>
                </a:r>
              </a:p>
            </p:txBody>
          </p:sp>
          <p:sp>
            <p:nvSpPr>
              <p:cNvPr id="56366" name="Rectangle 46"/>
              <p:cNvSpPr>
                <a:spLocks noChangeArrowheads="1"/>
              </p:cNvSpPr>
              <p:nvPr/>
            </p:nvSpPr>
            <p:spPr bwMode="auto">
              <a:xfrm>
                <a:off x="924" y="1828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Mg</a:t>
                </a:r>
              </a:p>
            </p:txBody>
          </p:sp>
          <p:sp>
            <p:nvSpPr>
              <p:cNvPr id="56367" name="Rectangle 47"/>
              <p:cNvSpPr>
                <a:spLocks noChangeArrowheads="1"/>
              </p:cNvSpPr>
              <p:nvPr/>
            </p:nvSpPr>
            <p:spPr bwMode="auto">
              <a:xfrm>
                <a:off x="417" y="1828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Na</a:t>
                </a:r>
              </a:p>
            </p:txBody>
          </p:sp>
          <p:sp>
            <p:nvSpPr>
              <p:cNvPr id="56375" name="Rectangle 55"/>
              <p:cNvSpPr>
                <a:spLocks noChangeArrowheads="1"/>
              </p:cNvSpPr>
              <p:nvPr/>
            </p:nvSpPr>
            <p:spPr bwMode="auto">
              <a:xfrm>
                <a:off x="924" y="1432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Be</a:t>
                </a:r>
              </a:p>
            </p:txBody>
          </p:sp>
          <p:sp>
            <p:nvSpPr>
              <p:cNvPr id="56376" name="Rectangle 56"/>
              <p:cNvSpPr>
                <a:spLocks noChangeArrowheads="1"/>
              </p:cNvSpPr>
              <p:nvPr/>
            </p:nvSpPr>
            <p:spPr bwMode="auto">
              <a:xfrm>
                <a:off x="417" y="1432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accent2"/>
                    </a:solidFill>
                  </a:rPr>
                  <a:t>Li</a:t>
                </a:r>
              </a:p>
            </p:txBody>
          </p:sp>
        </p:grpSp>
        <p:sp>
          <p:nvSpPr>
            <p:cNvPr id="56422" name="Text Box 102"/>
            <p:cNvSpPr txBox="1">
              <a:spLocks noChangeArrowheads="1"/>
            </p:cNvSpPr>
            <p:nvPr/>
          </p:nvSpPr>
          <p:spPr bwMode="auto">
            <a:xfrm>
              <a:off x="4512" y="768"/>
              <a:ext cx="549" cy="1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200" b="1">
                  <a:solidFill>
                    <a:schemeClr val="accent2"/>
                  </a:solidFill>
                </a:rPr>
                <a:t>    Metalle</a:t>
              </a:r>
            </a:p>
          </p:txBody>
        </p:sp>
      </p:grpSp>
      <p:grpSp>
        <p:nvGrpSpPr>
          <p:cNvPr id="56428" name="Group 108"/>
          <p:cNvGrpSpPr>
            <a:grpSpLocks/>
          </p:cNvGrpSpPr>
          <p:nvPr/>
        </p:nvGrpSpPr>
        <p:grpSpPr bwMode="auto">
          <a:xfrm>
            <a:off x="661988" y="1371600"/>
            <a:ext cx="7773987" cy="3416300"/>
            <a:chOff x="417" y="864"/>
            <a:chExt cx="4897" cy="2152"/>
          </a:xfrm>
        </p:grpSpPr>
        <p:grpSp>
          <p:nvGrpSpPr>
            <p:cNvPr id="56418" name="Group 98"/>
            <p:cNvGrpSpPr>
              <a:grpSpLocks/>
            </p:cNvGrpSpPr>
            <p:nvPr/>
          </p:nvGrpSpPr>
          <p:grpSpPr bwMode="auto">
            <a:xfrm>
              <a:off x="417" y="1036"/>
              <a:ext cx="4047" cy="1980"/>
              <a:chOff x="417" y="1036"/>
              <a:chExt cx="4047" cy="1980"/>
            </a:xfrm>
          </p:grpSpPr>
          <p:sp>
            <p:nvSpPr>
              <p:cNvPr id="56342" name="Rectangle 22"/>
              <p:cNvSpPr>
                <a:spLocks noChangeArrowheads="1"/>
              </p:cNvSpPr>
              <p:nvPr/>
            </p:nvSpPr>
            <p:spPr bwMode="auto">
              <a:xfrm>
                <a:off x="3984" y="2620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Xe</a:t>
                </a:r>
              </a:p>
            </p:txBody>
          </p:sp>
          <p:sp>
            <p:nvSpPr>
              <p:cNvPr id="56343" name="Rectangle 23"/>
              <p:cNvSpPr>
                <a:spLocks noChangeArrowheads="1"/>
              </p:cNvSpPr>
              <p:nvPr/>
            </p:nvSpPr>
            <p:spPr bwMode="auto">
              <a:xfrm>
                <a:off x="3507" y="2620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I</a:t>
                </a:r>
              </a:p>
            </p:txBody>
          </p:sp>
          <p:sp>
            <p:nvSpPr>
              <p:cNvPr id="56351" name="Rectangle 31"/>
              <p:cNvSpPr>
                <a:spLocks noChangeArrowheads="1"/>
              </p:cNvSpPr>
              <p:nvPr/>
            </p:nvSpPr>
            <p:spPr bwMode="auto">
              <a:xfrm>
                <a:off x="3984" y="2224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Kr</a:t>
                </a:r>
              </a:p>
            </p:txBody>
          </p:sp>
          <p:sp>
            <p:nvSpPr>
              <p:cNvPr id="56352" name="Rectangle 32"/>
              <p:cNvSpPr>
                <a:spLocks noChangeArrowheads="1"/>
              </p:cNvSpPr>
              <p:nvPr/>
            </p:nvSpPr>
            <p:spPr bwMode="auto">
              <a:xfrm>
                <a:off x="3507" y="2224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Br</a:t>
                </a:r>
              </a:p>
            </p:txBody>
          </p:sp>
          <p:sp>
            <p:nvSpPr>
              <p:cNvPr id="56360" name="Rectangle 40"/>
              <p:cNvSpPr>
                <a:spLocks noChangeArrowheads="1"/>
              </p:cNvSpPr>
              <p:nvPr/>
            </p:nvSpPr>
            <p:spPr bwMode="auto">
              <a:xfrm>
                <a:off x="3984" y="1828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Ar</a:t>
                </a:r>
              </a:p>
            </p:txBody>
          </p:sp>
          <p:sp>
            <p:nvSpPr>
              <p:cNvPr id="56361" name="Rectangle 41"/>
              <p:cNvSpPr>
                <a:spLocks noChangeArrowheads="1"/>
              </p:cNvSpPr>
              <p:nvPr/>
            </p:nvSpPr>
            <p:spPr bwMode="auto">
              <a:xfrm>
                <a:off x="3507" y="1828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Cl</a:t>
                </a:r>
              </a:p>
            </p:txBody>
          </p:sp>
          <p:sp>
            <p:nvSpPr>
              <p:cNvPr id="56362" name="Rectangle 42"/>
              <p:cNvSpPr>
                <a:spLocks noChangeArrowheads="1"/>
              </p:cNvSpPr>
              <p:nvPr/>
            </p:nvSpPr>
            <p:spPr bwMode="auto">
              <a:xfrm>
                <a:off x="3000" y="1828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S</a:t>
                </a:r>
              </a:p>
            </p:txBody>
          </p:sp>
          <p:sp>
            <p:nvSpPr>
              <p:cNvPr id="56363" name="Rectangle 43"/>
              <p:cNvSpPr>
                <a:spLocks noChangeArrowheads="1"/>
              </p:cNvSpPr>
              <p:nvPr/>
            </p:nvSpPr>
            <p:spPr bwMode="auto">
              <a:xfrm>
                <a:off x="2492" y="1828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P</a:t>
                </a:r>
              </a:p>
            </p:txBody>
          </p:sp>
          <p:sp>
            <p:nvSpPr>
              <p:cNvPr id="56369" name="Rectangle 49"/>
              <p:cNvSpPr>
                <a:spLocks noChangeArrowheads="1"/>
              </p:cNvSpPr>
              <p:nvPr/>
            </p:nvSpPr>
            <p:spPr bwMode="auto">
              <a:xfrm>
                <a:off x="3984" y="1432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Ne</a:t>
                </a:r>
              </a:p>
            </p:txBody>
          </p:sp>
          <p:sp>
            <p:nvSpPr>
              <p:cNvPr id="56370" name="Rectangle 50"/>
              <p:cNvSpPr>
                <a:spLocks noChangeArrowheads="1"/>
              </p:cNvSpPr>
              <p:nvPr/>
            </p:nvSpPr>
            <p:spPr bwMode="auto">
              <a:xfrm>
                <a:off x="3507" y="1432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F</a:t>
                </a:r>
              </a:p>
            </p:txBody>
          </p:sp>
          <p:sp>
            <p:nvSpPr>
              <p:cNvPr id="56371" name="Rectangle 51"/>
              <p:cNvSpPr>
                <a:spLocks noChangeArrowheads="1"/>
              </p:cNvSpPr>
              <p:nvPr/>
            </p:nvSpPr>
            <p:spPr bwMode="auto">
              <a:xfrm>
                <a:off x="3000" y="1432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O</a:t>
                </a:r>
              </a:p>
            </p:txBody>
          </p:sp>
          <p:sp>
            <p:nvSpPr>
              <p:cNvPr id="56372" name="Rectangle 52"/>
              <p:cNvSpPr>
                <a:spLocks noChangeArrowheads="1"/>
              </p:cNvSpPr>
              <p:nvPr/>
            </p:nvSpPr>
            <p:spPr bwMode="auto">
              <a:xfrm>
                <a:off x="2492" y="1432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N</a:t>
                </a:r>
              </a:p>
            </p:txBody>
          </p:sp>
          <p:sp>
            <p:nvSpPr>
              <p:cNvPr id="56373" name="Rectangle 53"/>
              <p:cNvSpPr>
                <a:spLocks noChangeArrowheads="1"/>
              </p:cNvSpPr>
              <p:nvPr/>
            </p:nvSpPr>
            <p:spPr bwMode="auto">
              <a:xfrm>
                <a:off x="1939" y="1432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C</a:t>
                </a:r>
              </a:p>
            </p:txBody>
          </p:sp>
          <p:sp>
            <p:nvSpPr>
              <p:cNvPr id="56378" name="Rectangle 58"/>
              <p:cNvSpPr>
                <a:spLocks noChangeArrowheads="1"/>
              </p:cNvSpPr>
              <p:nvPr/>
            </p:nvSpPr>
            <p:spPr bwMode="auto">
              <a:xfrm>
                <a:off x="3984" y="1036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He</a:t>
                </a:r>
              </a:p>
            </p:txBody>
          </p:sp>
          <p:sp>
            <p:nvSpPr>
              <p:cNvPr id="56379" name="Rectangle 59"/>
              <p:cNvSpPr>
                <a:spLocks noChangeArrowheads="1"/>
              </p:cNvSpPr>
              <p:nvPr/>
            </p:nvSpPr>
            <p:spPr bwMode="auto">
              <a:xfrm>
                <a:off x="3507" y="1036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80" name="Rectangle 60"/>
              <p:cNvSpPr>
                <a:spLocks noChangeArrowheads="1"/>
              </p:cNvSpPr>
              <p:nvPr/>
            </p:nvSpPr>
            <p:spPr bwMode="auto">
              <a:xfrm>
                <a:off x="3000" y="1036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81" name="Rectangle 61"/>
              <p:cNvSpPr>
                <a:spLocks noChangeArrowheads="1"/>
              </p:cNvSpPr>
              <p:nvPr/>
            </p:nvSpPr>
            <p:spPr bwMode="auto">
              <a:xfrm>
                <a:off x="2492" y="1036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82" name="Rectangle 62"/>
              <p:cNvSpPr>
                <a:spLocks noChangeArrowheads="1"/>
              </p:cNvSpPr>
              <p:nvPr/>
            </p:nvSpPr>
            <p:spPr bwMode="auto">
              <a:xfrm>
                <a:off x="1939" y="1036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83" name="Rectangle 63"/>
              <p:cNvSpPr>
                <a:spLocks noChangeArrowheads="1"/>
              </p:cNvSpPr>
              <p:nvPr/>
            </p:nvSpPr>
            <p:spPr bwMode="auto">
              <a:xfrm>
                <a:off x="1432" y="1036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84" name="Rectangle 64"/>
              <p:cNvSpPr>
                <a:spLocks noChangeArrowheads="1"/>
              </p:cNvSpPr>
              <p:nvPr/>
            </p:nvSpPr>
            <p:spPr bwMode="auto">
              <a:xfrm>
                <a:off x="924" y="1036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85" name="Rectangle 65"/>
              <p:cNvSpPr>
                <a:spLocks noChangeArrowheads="1"/>
              </p:cNvSpPr>
              <p:nvPr/>
            </p:nvSpPr>
            <p:spPr bwMode="auto">
              <a:xfrm>
                <a:off x="417" y="1036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008000"/>
                    </a:solidFill>
                  </a:rPr>
                  <a:t>H</a:t>
                </a:r>
              </a:p>
            </p:txBody>
          </p:sp>
        </p:grpSp>
        <p:sp>
          <p:nvSpPr>
            <p:cNvPr id="56424" name="Text Box 104"/>
            <p:cNvSpPr txBox="1">
              <a:spLocks noChangeArrowheads="1"/>
            </p:cNvSpPr>
            <p:nvPr/>
          </p:nvSpPr>
          <p:spPr bwMode="auto">
            <a:xfrm>
              <a:off x="4520" y="864"/>
              <a:ext cx="794" cy="1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200" b="1">
                  <a:solidFill>
                    <a:srgbClr val="008000"/>
                  </a:solidFill>
                </a:rPr>
                <a:t>    Nichtmetalle</a:t>
              </a:r>
            </a:p>
          </p:txBody>
        </p:sp>
      </p:grpSp>
      <p:grpSp>
        <p:nvGrpSpPr>
          <p:cNvPr id="56427" name="Group 107"/>
          <p:cNvGrpSpPr>
            <a:grpSpLocks/>
          </p:cNvGrpSpPr>
          <p:nvPr/>
        </p:nvGrpSpPr>
        <p:grpSpPr bwMode="auto">
          <a:xfrm>
            <a:off x="2273300" y="1524000"/>
            <a:ext cx="6110288" cy="3263900"/>
            <a:chOff x="1432" y="960"/>
            <a:chExt cx="3849" cy="2056"/>
          </a:xfrm>
        </p:grpSpPr>
        <p:grpSp>
          <p:nvGrpSpPr>
            <p:cNvPr id="56419" name="Group 99"/>
            <p:cNvGrpSpPr>
              <a:grpSpLocks/>
            </p:cNvGrpSpPr>
            <p:nvPr/>
          </p:nvGrpSpPr>
          <p:grpSpPr bwMode="auto">
            <a:xfrm>
              <a:off x="1432" y="1432"/>
              <a:ext cx="2075" cy="1584"/>
              <a:chOff x="1432" y="1432"/>
              <a:chExt cx="2075" cy="1584"/>
            </a:xfrm>
          </p:grpSpPr>
          <p:sp>
            <p:nvSpPr>
              <p:cNvPr id="56344" name="Rectangle 24"/>
              <p:cNvSpPr>
                <a:spLocks noChangeArrowheads="1"/>
              </p:cNvSpPr>
              <p:nvPr/>
            </p:nvSpPr>
            <p:spPr bwMode="auto">
              <a:xfrm>
                <a:off x="3000" y="2620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Te</a:t>
                </a:r>
              </a:p>
            </p:txBody>
          </p:sp>
          <p:sp>
            <p:nvSpPr>
              <p:cNvPr id="56345" name="Rectangle 25"/>
              <p:cNvSpPr>
                <a:spLocks noChangeArrowheads="1"/>
              </p:cNvSpPr>
              <p:nvPr/>
            </p:nvSpPr>
            <p:spPr bwMode="auto">
              <a:xfrm>
                <a:off x="2492" y="2620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Sb</a:t>
                </a:r>
              </a:p>
            </p:txBody>
          </p:sp>
          <p:sp>
            <p:nvSpPr>
              <p:cNvPr id="56353" name="Rectangle 33"/>
              <p:cNvSpPr>
                <a:spLocks noChangeArrowheads="1"/>
              </p:cNvSpPr>
              <p:nvPr/>
            </p:nvSpPr>
            <p:spPr bwMode="auto">
              <a:xfrm>
                <a:off x="3000" y="2224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Se</a:t>
                </a:r>
              </a:p>
            </p:txBody>
          </p:sp>
          <p:sp>
            <p:nvSpPr>
              <p:cNvPr id="56354" name="Rectangle 34"/>
              <p:cNvSpPr>
                <a:spLocks noChangeArrowheads="1"/>
              </p:cNvSpPr>
              <p:nvPr/>
            </p:nvSpPr>
            <p:spPr bwMode="auto">
              <a:xfrm>
                <a:off x="2492" y="2224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As</a:t>
                </a:r>
              </a:p>
            </p:txBody>
          </p:sp>
          <p:sp>
            <p:nvSpPr>
              <p:cNvPr id="56355" name="Rectangle 35"/>
              <p:cNvSpPr>
                <a:spLocks noChangeArrowheads="1"/>
              </p:cNvSpPr>
              <p:nvPr/>
            </p:nvSpPr>
            <p:spPr bwMode="auto">
              <a:xfrm>
                <a:off x="1939" y="2224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Ge</a:t>
                </a:r>
              </a:p>
            </p:txBody>
          </p:sp>
          <p:sp>
            <p:nvSpPr>
              <p:cNvPr id="56364" name="Rectangle 44"/>
              <p:cNvSpPr>
                <a:spLocks noChangeArrowheads="1"/>
              </p:cNvSpPr>
              <p:nvPr/>
            </p:nvSpPr>
            <p:spPr bwMode="auto">
              <a:xfrm>
                <a:off x="1939" y="1828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Si</a:t>
                </a:r>
              </a:p>
            </p:txBody>
          </p:sp>
          <p:sp>
            <p:nvSpPr>
              <p:cNvPr id="56374" name="Rectangle 54"/>
              <p:cNvSpPr>
                <a:spLocks noChangeArrowheads="1"/>
              </p:cNvSpPr>
              <p:nvPr/>
            </p:nvSpPr>
            <p:spPr bwMode="auto">
              <a:xfrm>
                <a:off x="1432" y="1432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rgbClr val="33CCCC"/>
                    </a:solidFill>
                  </a:rPr>
                  <a:t>B</a:t>
                </a:r>
              </a:p>
            </p:txBody>
          </p:sp>
        </p:grpSp>
        <p:sp>
          <p:nvSpPr>
            <p:cNvPr id="56425" name="Text Box 105"/>
            <p:cNvSpPr txBox="1">
              <a:spLocks noChangeArrowheads="1"/>
            </p:cNvSpPr>
            <p:nvPr/>
          </p:nvSpPr>
          <p:spPr bwMode="auto">
            <a:xfrm>
              <a:off x="4519" y="960"/>
              <a:ext cx="762" cy="1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200" b="1">
                  <a:solidFill>
                    <a:srgbClr val="33CCCC"/>
                  </a:solidFill>
                </a:rPr>
                <a:t>    Halbmetalle</a:t>
              </a:r>
            </a:p>
          </p:txBody>
        </p:sp>
      </p:grpSp>
      <p:grpSp>
        <p:nvGrpSpPr>
          <p:cNvPr id="56430" name="Group 110"/>
          <p:cNvGrpSpPr>
            <a:grpSpLocks/>
          </p:cNvGrpSpPr>
          <p:nvPr/>
        </p:nvGrpSpPr>
        <p:grpSpPr bwMode="auto">
          <a:xfrm>
            <a:off x="661988" y="1676400"/>
            <a:ext cx="7588250" cy="4368800"/>
            <a:chOff x="417" y="1056"/>
            <a:chExt cx="4780" cy="2752"/>
          </a:xfrm>
        </p:grpSpPr>
        <p:grpSp>
          <p:nvGrpSpPr>
            <p:cNvPr id="56421" name="Group 101"/>
            <p:cNvGrpSpPr>
              <a:grpSpLocks/>
            </p:cNvGrpSpPr>
            <p:nvPr/>
          </p:nvGrpSpPr>
          <p:grpSpPr bwMode="auto">
            <a:xfrm>
              <a:off x="417" y="3016"/>
              <a:ext cx="4047" cy="792"/>
              <a:chOff x="417" y="3016"/>
              <a:chExt cx="4047" cy="792"/>
            </a:xfrm>
          </p:grpSpPr>
          <p:sp>
            <p:nvSpPr>
              <p:cNvPr id="56324" name="Rectangle 4"/>
              <p:cNvSpPr>
                <a:spLocks noChangeArrowheads="1"/>
              </p:cNvSpPr>
              <p:nvPr/>
            </p:nvSpPr>
            <p:spPr bwMode="auto">
              <a:xfrm>
                <a:off x="3984" y="3412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25" name="Rectangle 5"/>
              <p:cNvSpPr>
                <a:spLocks noChangeArrowheads="1"/>
              </p:cNvSpPr>
              <p:nvPr/>
            </p:nvSpPr>
            <p:spPr bwMode="auto">
              <a:xfrm>
                <a:off x="3507" y="3412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26" name="Rectangle 6"/>
              <p:cNvSpPr>
                <a:spLocks noChangeArrowheads="1"/>
              </p:cNvSpPr>
              <p:nvPr/>
            </p:nvSpPr>
            <p:spPr bwMode="auto">
              <a:xfrm>
                <a:off x="3000" y="3412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27" name="Rectangle 7"/>
              <p:cNvSpPr>
                <a:spLocks noChangeArrowheads="1"/>
              </p:cNvSpPr>
              <p:nvPr/>
            </p:nvSpPr>
            <p:spPr bwMode="auto">
              <a:xfrm>
                <a:off x="2492" y="3412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28" name="Rectangle 8"/>
              <p:cNvSpPr>
                <a:spLocks noChangeArrowheads="1"/>
              </p:cNvSpPr>
              <p:nvPr/>
            </p:nvSpPr>
            <p:spPr bwMode="auto">
              <a:xfrm>
                <a:off x="1939" y="3412"/>
                <a:ext cx="553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29" name="Rectangle 9"/>
              <p:cNvSpPr>
                <a:spLocks noChangeArrowheads="1"/>
              </p:cNvSpPr>
              <p:nvPr/>
            </p:nvSpPr>
            <p:spPr bwMode="auto">
              <a:xfrm>
                <a:off x="1432" y="3412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endParaRPr lang="de-DE" sz="3600" b="1"/>
              </a:p>
            </p:txBody>
          </p:sp>
          <p:sp>
            <p:nvSpPr>
              <p:cNvPr id="56330" name="Rectangle 10"/>
              <p:cNvSpPr>
                <a:spLocks noChangeArrowheads="1"/>
              </p:cNvSpPr>
              <p:nvPr/>
            </p:nvSpPr>
            <p:spPr bwMode="auto">
              <a:xfrm>
                <a:off x="924" y="3412"/>
                <a:ext cx="508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hlink"/>
                    </a:solidFill>
                  </a:rPr>
                  <a:t>Ra</a:t>
                </a:r>
              </a:p>
            </p:txBody>
          </p:sp>
          <p:sp>
            <p:nvSpPr>
              <p:cNvPr id="56331" name="Rectangle 11"/>
              <p:cNvSpPr>
                <a:spLocks noChangeArrowheads="1"/>
              </p:cNvSpPr>
              <p:nvPr/>
            </p:nvSpPr>
            <p:spPr bwMode="auto">
              <a:xfrm>
                <a:off x="417" y="3412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hlink"/>
                    </a:solidFill>
                  </a:rPr>
                  <a:t>Fr</a:t>
                </a:r>
              </a:p>
            </p:txBody>
          </p:sp>
          <p:sp>
            <p:nvSpPr>
              <p:cNvPr id="56333" name="Rectangle 13"/>
              <p:cNvSpPr>
                <a:spLocks noChangeArrowheads="1"/>
              </p:cNvSpPr>
              <p:nvPr/>
            </p:nvSpPr>
            <p:spPr bwMode="auto">
              <a:xfrm>
                <a:off x="3984" y="3016"/>
                <a:ext cx="480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hlink"/>
                    </a:solidFill>
                  </a:rPr>
                  <a:t>Rn</a:t>
                </a:r>
              </a:p>
            </p:txBody>
          </p:sp>
          <p:sp>
            <p:nvSpPr>
              <p:cNvPr id="56334" name="Rectangle 14"/>
              <p:cNvSpPr>
                <a:spLocks noChangeArrowheads="1"/>
              </p:cNvSpPr>
              <p:nvPr/>
            </p:nvSpPr>
            <p:spPr bwMode="auto">
              <a:xfrm>
                <a:off x="3507" y="3016"/>
                <a:ext cx="47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hlink"/>
                    </a:solidFill>
                  </a:rPr>
                  <a:t>At</a:t>
                </a:r>
              </a:p>
            </p:txBody>
          </p:sp>
          <p:sp>
            <p:nvSpPr>
              <p:cNvPr id="56335" name="Rectangle 15"/>
              <p:cNvSpPr>
                <a:spLocks noChangeArrowheads="1"/>
              </p:cNvSpPr>
              <p:nvPr/>
            </p:nvSpPr>
            <p:spPr bwMode="auto">
              <a:xfrm>
                <a:off x="3000" y="3016"/>
                <a:ext cx="507" cy="39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38100" tIns="38100" rIns="38100" bIns="38100" anchor="ctr"/>
              <a:lstStyle/>
              <a:p>
                <a:pPr algn="l"/>
                <a:r>
                  <a:rPr lang="de-DE" sz="3600" b="1">
                    <a:solidFill>
                      <a:schemeClr val="hlink"/>
                    </a:solidFill>
                  </a:rPr>
                  <a:t>Po</a:t>
                </a:r>
              </a:p>
            </p:txBody>
          </p:sp>
        </p:grpSp>
        <p:sp>
          <p:nvSpPr>
            <p:cNvPr id="56426" name="Text Box 106"/>
            <p:cNvSpPr txBox="1">
              <a:spLocks noChangeArrowheads="1"/>
            </p:cNvSpPr>
            <p:nvPr/>
          </p:nvSpPr>
          <p:spPr bwMode="auto">
            <a:xfrm>
              <a:off x="4520" y="1056"/>
              <a:ext cx="677" cy="1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200" b="1">
                  <a:solidFill>
                    <a:srgbClr val="FF0000"/>
                  </a:solidFill>
                </a:rPr>
                <a:t>    radioaktiv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/>
          <a:lstStyle/>
          <a:p>
            <a:pPr algn="l"/>
            <a:r>
              <a:rPr lang="de-DE"/>
              <a:t>2c</a:t>
            </a: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/>
        </p:nvGraphicFramePr>
        <p:xfrm>
          <a:off x="76200" y="990600"/>
          <a:ext cx="6804000" cy="502920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de-DE" sz="3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de-DE" sz="3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DE" sz="3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Br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CC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de-DE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48" name="Text Box 80"/>
          <p:cNvSpPr txBox="1">
            <a:spLocks noChangeArrowheads="1"/>
          </p:cNvSpPr>
          <p:nvPr/>
        </p:nvSpPr>
        <p:spPr bwMode="auto">
          <a:xfrm>
            <a:off x="7162800" y="990600"/>
            <a:ext cx="1668463" cy="2282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de-DE" sz="1200" b="1"/>
          </a:p>
          <a:p>
            <a:pPr algn="l"/>
            <a:r>
              <a:rPr lang="de-DE" sz="1200" b="1">
                <a:solidFill>
                  <a:schemeClr val="accent2"/>
                </a:solidFill>
              </a:rPr>
              <a:t>    Metalle</a:t>
            </a:r>
          </a:p>
          <a:p>
            <a:pPr algn="l"/>
            <a:r>
              <a:rPr lang="de-DE" sz="1200" b="1">
                <a:solidFill>
                  <a:srgbClr val="008000"/>
                </a:solidFill>
              </a:rPr>
              <a:t>    Nichtmetalle</a:t>
            </a:r>
          </a:p>
          <a:p>
            <a:pPr algn="l"/>
            <a:r>
              <a:rPr lang="de-DE" sz="1200" b="1">
                <a:solidFill>
                  <a:srgbClr val="33CCCC"/>
                </a:solidFill>
              </a:rPr>
              <a:t>    Halbmetalle</a:t>
            </a:r>
          </a:p>
          <a:p>
            <a:pPr algn="l"/>
            <a:endParaRPr lang="de-DE" sz="1200" b="1">
              <a:solidFill>
                <a:srgbClr val="33CCCC"/>
              </a:solidFill>
            </a:endParaRPr>
          </a:p>
          <a:p>
            <a:pPr algn="l"/>
            <a:endParaRPr lang="de-DE" sz="1200"/>
          </a:p>
          <a:p>
            <a:pPr algn="l"/>
            <a:endParaRPr lang="de-DE" sz="1200"/>
          </a:p>
          <a:p>
            <a:pPr algn="l"/>
            <a:endParaRPr lang="de-DE" sz="1200"/>
          </a:p>
          <a:p>
            <a:pPr algn="l"/>
            <a:endParaRPr lang="de-DE" sz="1200"/>
          </a:p>
          <a:p>
            <a:pPr algn="l"/>
            <a:endParaRPr lang="de-DE" sz="1200"/>
          </a:p>
          <a:p>
            <a:pPr algn="l"/>
            <a:r>
              <a:rPr lang="de-DE" sz="1200"/>
              <a:t>bedeutende Element-moleküle</a:t>
            </a:r>
          </a:p>
        </p:txBody>
      </p:sp>
      <p:sp>
        <p:nvSpPr>
          <p:cNvPr id="58449" name="Text Box 81"/>
          <p:cNvSpPr txBox="1">
            <a:spLocks noChangeArrowheads="1"/>
          </p:cNvSpPr>
          <p:nvPr/>
        </p:nvSpPr>
        <p:spPr bwMode="auto">
          <a:xfrm>
            <a:off x="7239000" y="5638800"/>
            <a:ext cx="167640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>
                <a:solidFill>
                  <a:srgbClr val="FF00FF"/>
                </a:solidFill>
              </a:rPr>
              <a:t>lernen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E:\DATEN\WORD\VORLAGEN\Leere Präsentation.pot</Template>
  <TotalTime>0</TotalTime>
  <Words>543</Words>
  <Application>Microsoft Office PowerPoint</Application>
  <PresentationFormat>Bildschirmpräsentation (4:3)</PresentationFormat>
  <Paragraphs>402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Leere Präsentation</vt:lpstr>
      <vt:lpstr>Übung 5: Das PSE</vt:lpstr>
      <vt:lpstr>1   Das Periodensystem der Elemente</vt:lpstr>
      <vt:lpstr>1   Das Periodensystem der Elemente</vt:lpstr>
      <vt:lpstr>2a</vt:lpstr>
      <vt:lpstr>2b</vt:lpstr>
      <vt:lpstr>3</vt:lpstr>
      <vt:lpstr>4</vt:lpstr>
      <vt:lpstr>Das Periodensystem der Elemente</vt:lpstr>
      <vt:lpstr>2c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97</cp:revision>
  <dcterms:created xsi:type="dcterms:W3CDTF">2000-07-31T09:48:46Z</dcterms:created>
  <dcterms:modified xsi:type="dcterms:W3CDTF">2013-04-08T06:46:17Z</dcterms:modified>
</cp:coreProperties>
</file>