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6858000" cy="9906000" type="A4"/>
  <p:notesSz cx="6858000" cy="97742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0000"/>
    <a:srgbClr val="FFCC66"/>
    <a:srgbClr val="FF99FF"/>
    <a:srgbClr val="99FF33"/>
    <a:srgbClr val="66FF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73" autoAdjust="0"/>
    <p:restoredTop sz="90929"/>
  </p:normalViewPr>
  <p:slideViewPr>
    <p:cSldViewPr showGuides="1">
      <p:cViewPr>
        <p:scale>
          <a:sx n="100" d="100"/>
          <a:sy n="100" d="100"/>
        </p:scale>
        <p:origin x="-648" y="12"/>
      </p:cViewPr>
      <p:guideLst>
        <p:guide orient="horz" pos="5328"/>
        <p:guide orient="horz" pos="768"/>
        <p:guide orient="horz" pos="4608"/>
        <p:guide orient="horz" pos="5088"/>
        <p:guide pos="-288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E3B752-5B3F-4FDC-9799-37B9FD9151BF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60588" y="733425"/>
            <a:ext cx="25368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3438"/>
            <a:ext cx="5029200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D1621D9-2B67-49F6-BF24-5CB63911E7AD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Didaktik der Chemie, Universität Bayreuth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Didaktik der Chemie, Universität Bayreuth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75"/>
            <a:ext cx="6858000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Fragen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55700" y="9586913"/>
            <a:ext cx="46497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AD W. Wagner, Didaktik der Chemie, Universität Bayreuth</a:t>
            </a:r>
            <a:endParaRPr lang="de-DE" dirty="0"/>
          </a:p>
        </p:txBody>
      </p:sp>
      <p:grpSp>
        <p:nvGrpSpPr>
          <p:cNvPr id="1121" name="Group 97"/>
          <p:cNvGrpSpPr>
            <a:grpSpLocks/>
          </p:cNvGrpSpPr>
          <p:nvPr userDrawn="1"/>
        </p:nvGrpSpPr>
        <p:grpSpPr bwMode="auto">
          <a:xfrm>
            <a:off x="6021388" y="9345613"/>
            <a:ext cx="760412" cy="477837"/>
            <a:chOff x="7727" y="1983"/>
            <a:chExt cx="1536" cy="1065"/>
          </a:xfrm>
        </p:grpSpPr>
        <p:sp>
          <p:nvSpPr>
            <p:cNvPr id="1122" name="Arc 98"/>
            <p:cNvSpPr>
              <a:spLocks noChangeAspect="1"/>
            </p:cNvSpPr>
            <p:nvPr/>
          </p:nvSpPr>
          <p:spPr bwMode="auto">
            <a:xfrm flipV="1">
              <a:off x="7727" y="2167"/>
              <a:ext cx="1536" cy="447"/>
            </a:xfrm>
            <a:custGeom>
              <a:avLst/>
              <a:gdLst>
                <a:gd name="G0" fmla="+- 20876 0 0"/>
                <a:gd name="G1" fmla="+- 6768 0 0"/>
                <a:gd name="G2" fmla="+- 21600 0 0"/>
                <a:gd name="T0" fmla="*/ 41388 w 42476"/>
                <a:gd name="T1" fmla="*/ 0 h 28368"/>
                <a:gd name="T2" fmla="*/ 0 w 42476"/>
                <a:gd name="T3" fmla="*/ 12312 h 28368"/>
                <a:gd name="T4" fmla="*/ 20876 w 42476"/>
                <a:gd name="T5" fmla="*/ 6768 h 28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76" h="28368" fill="none" extrusionOk="0">
                  <a:moveTo>
                    <a:pt x="41388" y="-1"/>
                  </a:moveTo>
                  <a:cubicBezTo>
                    <a:pt x="42108" y="2183"/>
                    <a:pt x="42476" y="4468"/>
                    <a:pt x="42476" y="6768"/>
                  </a:cubicBezTo>
                  <a:cubicBezTo>
                    <a:pt x="42476" y="18697"/>
                    <a:pt x="32805" y="28368"/>
                    <a:pt x="20876" y="28368"/>
                  </a:cubicBezTo>
                  <a:cubicBezTo>
                    <a:pt x="11081" y="28368"/>
                    <a:pt x="2513" y="21778"/>
                    <a:pt x="-1" y="12312"/>
                  </a:cubicBezTo>
                </a:path>
                <a:path w="42476" h="28368" stroke="0" extrusionOk="0">
                  <a:moveTo>
                    <a:pt x="41388" y="-1"/>
                  </a:moveTo>
                  <a:cubicBezTo>
                    <a:pt x="42108" y="2183"/>
                    <a:pt x="42476" y="4468"/>
                    <a:pt x="42476" y="6768"/>
                  </a:cubicBezTo>
                  <a:cubicBezTo>
                    <a:pt x="42476" y="18697"/>
                    <a:pt x="32805" y="28368"/>
                    <a:pt x="20876" y="28368"/>
                  </a:cubicBezTo>
                  <a:cubicBezTo>
                    <a:pt x="11081" y="28368"/>
                    <a:pt x="2513" y="21778"/>
                    <a:pt x="-1" y="12312"/>
                  </a:cubicBezTo>
                  <a:lnTo>
                    <a:pt x="20876" y="6768"/>
                  </a:lnTo>
                  <a:close/>
                </a:path>
              </a:pathLst>
            </a:custGeom>
            <a:noFill/>
            <a:ln w="381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23" name="WordArt 99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7736" y="2427"/>
              <a:ext cx="1457" cy="621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r>
                <a:rPr lang="de-DE" sz="3600" kern="10" spc="72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0C0C0"/>
                  </a:solidFill>
                  <a:latin typeface="Arial Black"/>
                </a:rPr>
                <a:t>D  daktik</a:t>
              </a:r>
            </a:p>
          </p:txBody>
        </p:sp>
        <p:sp>
          <p:nvSpPr>
            <p:cNvPr id="1124" name="Oval 100"/>
            <p:cNvSpPr>
              <a:spLocks noChangeAspect="1" noChangeArrowheads="1"/>
            </p:cNvSpPr>
            <p:nvPr/>
          </p:nvSpPr>
          <p:spPr bwMode="auto">
            <a:xfrm>
              <a:off x="8659" y="1983"/>
              <a:ext cx="104" cy="11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125" name="Rectangle 101"/>
            <p:cNvSpPr>
              <a:spLocks noChangeAspect="1" noChangeArrowheads="1"/>
            </p:cNvSpPr>
            <p:nvPr/>
          </p:nvSpPr>
          <p:spPr bwMode="auto">
            <a:xfrm>
              <a:off x="8639" y="2128"/>
              <a:ext cx="139" cy="24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26" name="Oval 102"/>
            <p:cNvSpPr>
              <a:spLocks noChangeAspect="1" noChangeArrowheads="1"/>
            </p:cNvSpPr>
            <p:nvPr/>
          </p:nvSpPr>
          <p:spPr bwMode="auto">
            <a:xfrm>
              <a:off x="8528" y="2010"/>
              <a:ext cx="105" cy="11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127" name="Rectangle 103"/>
            <p:cNvSpPr>
              <a:spLocks noChangeAspect="1" noChangeArrowheads="1"/>
            </p:cNvSpPr>
            <p:nvPr/>
          </p:nvSpPr>
          <p:spPr bwMode="auto">
            <a:xfrm>
              <a:off x="8508" y="2155"/>
              <a:ext cx="140" cy="24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28" name="Oval 104"/>
            <p:cNvSpPr>
              <a:spLocks noChangeAspect="1" noChangeArrowheads="1"/>
            </p:cNvSpPr>
            <p:nvPr/>
          </p:nvSpPr>
          <p:spPr bwMode="auto">
            <a:xfrm>
              <a:off x="8774" y="2118"/>
              <a:ext cx="10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129" name="Rectangle 105"/>
            <p:cNvSpPr>
              <a:spLocks noChangeAspect="1" noChangeArrowheads="1"/>
            </p:cNvSpPr>
            <p:nvPr/>
          </p:nvSpPr>
          <p:spPr bwMode="auto">
            <a:xfrm>
              <a:off x="8754" y="2263"/>
              <a:ext cx="140" cy="24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0" name="Oval 106"/>
            <p:cNvSpPr>
              <a:spLocks noChangeAspect="1" noChangeArrowheads="1"/>
            </p:cNvSpPr>
            <p:nvPr/>
          </p:nvSpPr>
          <p:spPr bwMode="auto">
            <a:xfrm>
              <a:off x="8317" y="2053"/>
              <a:ext cx="105" cy="11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131" name="Rectangle 107"/>
            <p:cNvSpPr>
              <a:spLocks noChangeAspect="1" noChangeArrowheads="1"/>
            </p:cNvSpPr>
            <p:nvPr/>
          </p:nvSpPr>
          <p:spPr bwMode="auto">
            <a:xfrm>
              <a:off x="8297" y="2198"/>
              <a:ext cx="140" cy="24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2" name="Oval 108"/>
            <p:cNvSpPr>
              <a:spLocks noChangeAspect="1" noChangeArrowheads="1"/>
            </p:cNvSpPr>
            <p:nvPr/>
          </p:nvSpPr>
          <p:spPr bwMode="auto">
            <a:xfrm>
              <a:off x="8239" y="2112"/>
              <a:ext cx="105" cy="11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133" name="Rectangle 109"/>
            <p:cNvSpPr>
              <a:spLocks noChangeAspect="1" noChangeArrowheads="1"/>
            </p:cNvSpPr>
            <p:nvPr/>
          </p:nvSpPr>
          <p:spPr bwMode="auto">
            <a:xfrm>
              <a:off x="8219" y="2257"/>
              <a:ext cx="140" cy="24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1134" name="Group 110"/>
            <p:cNvGrpSpPr>
              <a:grpSpLocks noChangeAspect="1"/>
            </p:cNvGrpSpPr>
            <p:nvPr/>
          </p:nvGrpSpPr>
          <p:grpSpPr bwMode="auto">
            <a:xfrm>
              <a:off x="7928" y="2493"/>
              <a:ext cx="141" cy="504"/>
              <a:chOff x="1595" y="3161"/>
              <a:chExt cx="439" cy="1567"/>
            </a:xfrm>
          </p:grpSpPr>
          <p:sp>
            <p:nvSpPr>
              <p:cNvPr id="1135" name="Oval 111"/>
              <p:cNvSpPr>
                <a:spLocks noChangeAspect="1" noChangeArrowheads="1"/>
              </p:cNvSpPr>
              <p:nvPr/>
            </p:nvSpPr>
            <p:spPr bwMode="auto">
              <a:xfrm>
                <a:off x="1654" y="3161"/>
                <a:ext cx="325" cy="359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6" name="Rectangle 112"/>
              <p:cNvSpPr>
                <a:spLocks noChangeAspect="1" noChangeArrowheads="1"/>
              </p:cNvSpPr>
              <p:nvPr/>
            </p:nvSpPr>
            <p:spPr bwMode="auto">
              <a:xfrm>
                <a:off x="1595" y="3640"/>
                <a:ext cx="439" cy="10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AutoNum type="arabicPeriod"/>
        <a:defRPr sz="2400">
          <a:solidFill>
            <a:srgbClr val="800000"/>
          </a:solidFill>
          <a:latin typeface="+mn-lt"/>
          <a:ea typeface="+mn-ea"/>
          <a:cs typeface="+mn-cs"/>
        </a:defRPr>
      </a:lvl1pPr>
      <a:lvl2pPr marL="990600" indent="-5334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800000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800000"/>
          </a:solidFill>
          <a:latin typeface="+mn-lt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800000"/>
          </a:solidFill>
          <a:latin typeface="+mn-lt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Ü4: Flexibles Blockschema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Didaktik der Chemie, Universität Bayreuth</a:t>
            </a:r>
            <a:endParaRPr lang="de-DE" dirty="0"/>
          </a:p>
        </p:txBody>
      </p:sp>
      <p:sp>
        <p:nvSpPr>
          <p:cNvPr id="4" name="Text Box 39"/>
          <p:cNvSpPr txBox="1">
            <a:spLocks noChangeArrowheads="1"/>
          </p:cNvSpPr>
          <p:nvPr/>
        </p:nvSpPr>
        <p:spPr bwMode="auto">
          <a:xfrm>
            <a:off x="152400" y="1073150"/>
            <a:ext cx="1439863" cy="2730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lIns="91236" tIns="0" rIns="91236" bIns="0"/>
          <a:lstStyle/>
          <a:p>
            <a:pPr eaLnBrk="0" hangingPunct="0"/>
            <a:r>
              <a:rPr lang="de-DE" sz="1600" b="1" dirty="0">
                <a:solidFill>
                  <a:srgbClr val="008000"/>
                </a:solidFill>
              </a:rPr>
              <a:t>Malzschrot</a:t>
            </a:r>
          </a:p>
        </p:txBody>
      </p:sp>
      <p:sp>
        <p:nvSpPr>
          <p:cNvPr id="5" name="Text Box 78"/>
          <p:cNvSpPr txBox="1">
            <a:spLocks noChangeArrowheads="1"/>
          </p:cNvSpPr>
          <p:nvPr/>
        </p:nvSpPr>
        <p:spPr bwMode="auto">
          <a:xfrm>
            <a:off x="1752600" y="1073150"/>
            <a:ext cx="1439863" cy="2730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lIns="91236" tIns="0" rIns="91236" bIns="0"/>
          <a:lstStyle/>
          <a:p>
            <a:pPr eaLnBrk="0" hangingPunct="0"/>
            <a:r>
              <a:rPr lang="de-DE" sz="1600" b="1" dirty="0">
                <a:solidFill>
                  <a:srgbClr val="008000"/>
                </a:solidFill>
              </a:rPr>
              <a:t>Brauwasser</a:t>
            </a:r>
          </a:p>
        </p:txBody>
      </p:sp>
      <p:sp>
        <p:nvSpPr>
          <p:cNvPr id="6" name="Text Box 79"/>
          <p:cNvSpPr txBox="1">
            <a:spLocks noChangeArrowheads="1"/>
          </p:cNvSpPr>
          <p:nvPr/>
        </p:nvSpPr>
        <p:spPr bwMode="auto">
          <a:xfrm>
            <a:off x="152400" y="1828800"/>
            <a:ext cx="1439863" cy="273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1236" tIns="0" rIns="91236" bIns="0"/>
          <a:lstStyle/>
          <a:p>
            <a:pPr eaLnBrk="0" hangingPunct="0"/>
            <a:r>
              <a:rPr lang="de-DE" sz="1600" b="1"/>
              <a:t>Vorderwürze</a:t>
            </a:r>
          </a:p>
        </p:txBody>
      </p:sp>
      <p:sp>
        <p:nvSpPr>
          <p:cNvPr id="7" name="Text Box 80"/>
          <p:cNvSpPr txBox="1">
            <a:spLocks noChangeArrowheads="1"/>
          </p:cNvSpPr>
          <p:nvPr/>
        </p:nvSpPr>
        <p:spPr bwMode="auto">
          <a:xfrm>
            <a:off x="1981200" y="1447800"/>
            <a:ext cx="900113" cy="2730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236" tIns="0" rIns="91236" bIns="0"/>
          <a:lstStyle/>
          <a:p>
            <a:pPr eaLnBrk="0" hangingPunct="0"/>
            <a:r>
              <a:rPr lang="de-DE" sz="1600" b="1"/>
              <a:t>+T</a:t>
            </a:r>
          </a:p>
        </p:txBody>
      </p:sp>
      <p:sp>
        <p:nvSpPr>
          <p:cNvPr id="8" name="Text Box 81"/>
          <p:cNvSpPr txBox="1">
            <a:spLocks noChangeArrowheads="1"/>
          </p:cNvSpPr>
          <p:nvPr/>
        </p:nvSpPr>
        <p:spPr bwMode="auto">
          <a:xfrm>
            <a:off x="1752600" y="1828800"/>
            <a:ext cx="1439863" cy="273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1236" tIns="0" rIns="91236" bIns="0"/>
          <a:lstStyle/>
          <a:p>
            <a:pPr eaLnBrk="0" hangingPunct="0"/>
            <a:r>
              <a:rPr lang="de-DE" sz="1600" b="1"/>
              <a:t>Treber</a:t>
            </a:r>
          </a:p>
        </p:txBody>
      </p:sp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3352800" y="1828800"/>
            <a:ext cx="1439863" cy="273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1236" tIns="0" rIns="91236" bIns="0"/>
          <a:lstStyle/>
          <a:p>
            <a:pPr eaLnBrk="0" hangingPunct="0"/>
            <a:r>
              <a:rPr lang="de-DE" sz="1600" b="1" dirty="0" err="1"/>
              <a:t>Nachguss</a:t>
            </a:r>
            <a:endParaRPr lang="de-DE" sz="1600" b="1" dirty="0"/>
          </a:p>
        </p:txBody>
      </p:sp>
      <p:cxnSp>
        <p:nvCxnSpPr>
          <p:cNvPr id="10" name="AutoShape 85"/>
          <p:cNvCxnSpPr>
            <a:cxnSpLocks noChangeShapeType="1"/>
            <a:stCxn id="5" idx="2"/>
            <a:endCxn id="6" idx="0"/>
          </p:cNvCxnSpPr>
          <p:nvPr/>
        </p:nvCxnSpPr>
        <p:spPr bwMode="auto">
          <a:xfrm rot="5400000">
            <a:off x="1446212" y="787401"/>
            <a:ext cx="454025" cy="16002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86"/>
          <p:cNvCxnSpPr>
            <a:cxnSpLocks noChangeShapeType="1"/>
            <a:stCxn id="4" idx="2"/>
            <a:endCxn id="8" idx="0"/>
          </p:cNvCxnSpPr>
          <p:nvPr/>
        </p:nvCxnSpPr>
        <p:spPr bwMode="auto">
          <a:xfrm rot="16200000" flipH="1">
            <a:off x="1446212" y="787401"/>
            <a:ext cx="454025" cy="16002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94"/>
          <p:cNvCxnSpPr>
            <a:cxnSpLocks noChangeShapeType="1"/>
            <a:stCxn id="17" idx="2"/>
            <a:endCxn id="28" idx="0"/>
          </p:cNvCxnSpPr>
          <p:nvPr/>
        </p:nvCxnSpPr>
        <p:spPr bwMode="auto">
          <a:xfrm>
            <a:off x="2473325" y="2878138"/>
            <a:ext cx="0" cy="1025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3" name="Group 124"/>
          <p:cNvGrpSpPr>
            <a:grpSpLocks/>
          </p:cNvGrpSpPr>
          <p:nvPr/>
        </p:nvGrpSpPr>
        <p:grpSpPr bwMode="auto">
          <a:xfrm>
            <a:off x="5105400" y="1082675"/>
            <a:ext cx="1592263" cy="638175"/>
            <a:chOff x="3216" y="682"/>
            <a:chExt cx="1003" cy="402"/>
          </a:xfrm>
        </p:grpSpPr>
        <p:sp>
          <p:nvSpPr>
            <p:cNvPr id="14" name="Text Box 116"/>
            <p:cNvSpPr txBox="1">
              <a:spLocks noChangeArrowheads="1"/>
            </p:cNvSpPr>
            <p:nvPr/>
          </p:nvSpPr>
          <p:spPr bwMode="auto">
            <a:xfrm>
              <a:off x="3216" y="682"/>
              <a:ext cx="1003" cy="17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/>
                <a:t>Zeichenschritte</a:t>
              </a:r>
            </a:p>
          </p:txBody>
        </p:sp>
        <p:sp>
          <p:nvSpPr>
            <p:cNvPr id="15" name="Text Box 117"/>
            <p:cNvSpPr txBox="1">
              <a:spLocks noChangeArrowheads="1"/>
            </p:cNvSpPr>
            <p:nvPr/>
          </p:nvSpPr>
          <p:spPr bwMode="auto">
            <a:xfrm>
              <a:off x="3408" y="912"/>
              <a:ext cx="567" cy="17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 b="1"/>
                <a:t>1</a:t>
              </a:r>
            </a:p>
          </p:txBody>
        </p:sp>
      </p:grpSp>
      <p:grpSp>
        <p:nvGrpSpPr>
          <p:cNvPr id="16" name="Group 125"/>
          <p:cNvGrpSpPr>
            <a:grpSpLocks/>
          </p:cNvGrpSpPr>
          <p:nvPr/>
        </p:nvGrpSpPr>
        <p:grpSpPr bwMode="auto">
          <a:xfrm>
            <a:off x="1752600" y="2116138"/>
            <a:ext cx="4557713" cy="747712"/>
            <a:chOff x="1104" y="1333"/>
            <a:chExt cx="2871" cy="471"/>
          </a:xfrm>
        </p:grpSpPr>
        <p:sp>
          <p:nvSpPr>
            <p:cNvPr id="17" name="Text Box 87"/>
            <p:cNvSpPr txBox="1">
              <a:spLocks noChangeArrowheads="1"/>
            </p:cNvSpPr>
            <p:nvPr/>
          </p:nvSpPr>
          <p:spPr bwMode="auto">
            <a:xfrm>
              <a:off x="1104" y="1632"/>
              <a:ext cx="907" cy="1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 b="1"/>
                <a:t>Nachguss</a:t>
              </a:r>
            </a:p>
          </p:txBody>
        </p:sp>
        <p:sp>
          <p:nvSpPr>
            <p:cNvPr id="18" name="Text Box 88"/>
            <p:cNvSpPr txBox="1">
              <a:spLocks noChangeArrowheads="1"/>
            </p:cNvSpPr>
            <p:nvPr/>
          </p:nvSpPr>
          <p:spPr bwMode="auto">
            <a:xfrm>
              <a:off x="2112" y="1632"/>
              <a:ext cx="907" cy="172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 b="1">
                  <a:solidFill>
                    <a:srgbClr val="0000FF"/>
                  </a:solidFill>
                </a:rPr>
                <a:t>Treber</a:t>
              </a:r>
            </a:p>
          </p:txBody>
        </p:sp>
        <p:cxnSp>
          <p:nvCxnSpPr>
            <p:cNvPr id="19" name="AutoShape 89"/>
            <p:cNvCxnSpPr>
              <a:cxnSpLocks noChangeShapeType="1"/>
              <a:stCxn id="9" idx="2"/>
              <a:endCxn id="17" idx="0"/>
            </p:cNvCxnSpPr>
            <p:nvPr/>
          </p:nvCxnSpPr>
          <p:spPr bwMode="auto">
            <a:xfrm rot="5400000">
              <a:off x="1917" y="974"/>
              <a:ext cx="290" cy="1008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90"/>
            <p:cNvCxnSpPr>
              <a:cxnSpLocks noChangeShapeType="1"/>
              <a:stCxn id="8" idx="2"/>
              <a:endCxn id="18" idx="0"/>
            </p:cNvCxnSpPr>
            <p:nvPr/>
          </p:nvCxnSpPr>
          <p:spPr bwMode="auto">
            <a:xfrm rot="16200000" flipH="1">
              <a:off x="1917" y="974"/>
              <a:ext cx="290" cy="1008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118"/>
            <p:cNvSpPr txBox="1">
              <a:spLocks noChangeArrowheads="1"/>
            </p:cNvSpPr>
            <p:nvPr/>
          </p:nvSpPr>
          <p:spPr bwMode="auto">
            <a:xfrm>
              <a:off x="3408" y="1344"/>
              <a:ext cx="567" cy="17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 b="1" dirty="0"/>
                <a:t>2</a:t>
              </a:r>
            </a:p>
          </p:txBody>
        </p:sp>
      </p:grpSp>
      <p:grpSp>
        <p:nvGrpSpPr>
          <p:cNvPr id="22" name="Group 126"/>
          <p:cNvGrpSpPr>
            <a:grpSpLocks/>
          </p:cNvGrpSpPr>
          <p:nvPr/>
        </p:nvGrpSpPr>
        <p:grpSpPr bwMode="auto">
          <a:xfrm>
            <a:off x="2805113" y="3048000"/>
            <a:ext cx="3505200" cy="698500"/>
            <a:chOff x="1767" y="1920"/>
            <a:chExt cx="2208" cy="440"/>
          </a:xfrm>
        </p:grpSpPr>
        <p:sp>
          <p:nvSpPr>
            <p:cNvPr id="23" name="Text Box 91"/>
            <p:cNvSpPr txBox="1">
              <a:spLocks noChangeArrowheads="1"/>
            </p:cNvSpPr>
            <p:nvPr/>
          </p:nvSpPr>
          <p:spPr bwMode="auto">
            <a:xfrm>
              <a:off x="1776" y="1920"/>
              <a:ext cx="907" cy="172"/>
            </a:xfrm>
            <a:prstGeom prst="rect">
              <a:avLst/>
            </a:prstGeom>
            <a:noFill/>
            <a:ln w="28575">
              <a:solidFill>
                <a:srgbClr val="008000"/>
              </a:solidFill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 b="1">
                  <a:solidFill>
                    <a:srgbClr val="008000"/>
                  </a:solidFill>
                </a:rPr>
                <a:t>Hopfen</a:t>
              </a:r>
            </a:p>
          </p:txBody>
        </p:sp>
        <p:sp>
          <p:nvSpPr>
            <p:cNvPr id="24" name="Text Box 92"/>
            <p:cNvSpPr txBox="1">
              <a:spLocks noChangeArrowheads="1"/>
            </p:cNvSpPr>
            <p:nvPr/>
          </p:nvSpPr>
          <p:spPr bwMode="auto">
            <a:xfrm>
              <a:off x="1776" y="2188"/>
              <a:ext cx="907" cy="172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 b="1">
                  <a:solidFill>
                    <a:srgbClr val="0000FF"/>
                  </a:solidFill>
                </a:rPr>
                <a:t>Protein, Öle</a:t>
              </a:r>
            </a:p>
          </p:txBody>
        </p:sp>
        <p:cxnSp>
          <p:nvCxnSpPr>
            <p:cNvPr id="25" name="AutoShape 95"/>
            <p:cNvCxnSpPr>
              <a:cxnSpLocks noChangeShapeType="1"/>
              <a:stCxn id="23" idx="1"/>
              <a:endCxn id="24" idx="1"/>
            </p:cNvCxnSpPr>
            <p:nvPr/>
          </p:nvCxnSpPr>
          <p:spPr bwMode="auto">
            <a:xfrm rot="10800000" flipH="1" flipV="1">
              <a:off x="1767" y="2006"/>
              <a:ext cx="1" cy="268"/>
            </a:xfrm>
            <a:prstGeom prst="curvedConnector3">
              <a:avLst>
                <a:gd name="adj1" fmla="val -2140000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" name="Text Box 119"/>
            <p:cNvSpPr txBox="1">
              <a:spLocks noChangeArrowheads="1"/>
            </p:cNvSpPr>
            <p:nvPr/>
          </p:nvSpPr>
          <p:spPr bwMode="auto">
            <a:xfrm>
              <a:off x="3408" y="2016"/>
              <a:ext cx="567" cy="17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 b="1" dirty="0"/>
                <a:t>3</a:t>
              </a:r>
            </a:p>
          </p:txBody>
        </p:sp>
      </p:grpSp>
      <p:grpSp>
        <p:nvGrpSpPr>
          <p:cNvPr id="27" name="Group 127"/>
          <p:cNvGrpSpPr>
            <a:grpSpLocks/>
          </p:cNvGrpSpPr>
          <p:nvPr/>
        </p:nvGrpSpPr>
        <p:grpSpPr bwMode="auto">
          <a:xfrm>
            <a:off x="1643063" y="3917950"/>
            <a:ext cx="4667250" cy="944563"/>
            <a:chOff x="1035" y="2468"/>
            <a:chExt cx="2940" cy="595"/>
          </a:xfrm>
        </p:grpSpPr>
        <p:sp>
          <p:nvSpPr>
            <p:cNvPr id="28" name="Text Box 93"/>
            <p:cNvSpPr txBox="1">
              <a:spLocks noChangeArrowheads="1"/>
            </p:cNvSpPr>
            <p:nvPr/>
          </p:nvSpPr>
          <p:spPr bwMode="auto">
            <a:xfrm>
              <a:off x="1104" y="2468"/>
              <a:ext cx="907" cy="31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 b="1" dirty="0"/>
                <a:t>Ausschlag-würze</a:t>
              </a:r>
            </a:p>
          </p:txBody>
        </p:sp>
        <p:sp>
          <p:nvSpPr>
            <p:cNvPr id="29" name="Text Box 96"/>
            <p:cNvSpPr txBox="1">
              <a:spLocks noChangeArrowheads="1"/>
            </p:cNvSpPr>
            <p:nvPr/>
          </p:nvSpPr>
          <p:spPr bwMode="auto">
            <a:xfrm>
              <a:off x="1872" y="2832"/>
              <a:ext cx="567" cy="17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 b="1"/>
                <a:t>filtern</a:t>
              </a:r>
            </a:p>
          </p:txBody>
        </p:sp>
        <p:cxnSp>
          <p:nvCxnSpPr>
            <p:cNvPr id="30" name="AutoShape 99"/>
            <p:cNvCxnSpPr>
              <a:cxnSpLocks noChangeShapeType="1"/>
              <a:stCxn id="28" idx="2"/>
              <a:endCxn id="34" idx="0"/>
            </p:cNvCxnSpPr>
            <p:nvPr/>
          </p:nvCxnSpPr>
          <p:spPr bwMode="auto">
            <a:xfrm rot="5400000">
              <a:off x="1162" y="2666"/>
              <a:ext cx="270" cy="523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100"/>
            <p:cNvCxnSpPr>
              <a:cxnSpLocks noChangeShapeType="1"/>
              <a:stCxn id="28" idx="2"/>
              <a:endCxn id="35" idx="0"/>
            </p:cNvCxnSpPr>
            <p:nvPr/>
          </p:nvCxnSpPr>
          <p:spPr bwMode="auto">
            <a:xfrm rot="16200000" flipH="1">
              <a:off x="1678" y="2673"/>
              <a:ext cx="270" cy="509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2" name="Text Box 120"/>
            <p:cNvSpPr txBox="1">
              <a:spLocks noChangeArrowheads="1"/>
            </p:cNvSpPr>
            <p:nvPr/>
          </p:nvSpPr>
          <p:spPr bwMode="auto">
            <a:xfrm>
              <a:off x="3408" y="2832"/>
              <a:ext cx="567" cy="17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 b="1" dirty="0"/>
                <a:t>4</a:t>
              </a:r>
            </a:p>
          </p:txBody>
        </p:sp>
      </p:grpSp>
      <p:grpSp>
        <p:nvGrpSpPr>
          <p:cNvPr id="33" name="Group 128"/>
          <p:cNvGrpSpPr>
            <a:grpSpLocks/>
          </p:cNvGrpSpPr>
          <p:nvPr/>
        </p:nvGrpSpPr>
        <p:grpSpPr bwMode="auto">
          <a:xfrm>
            <a:off x="922338" y="4876800"/>
            <a:ext cx="5387975" cy="1128713"/>
            <a:chOff x="581" y="3072"/>
            <a:chExt cx="3394" cy="711"/>
          </a:xfrm>
        </p:grpSpPr>
        <p:sp>
          <p:nvSpPr>
            <p:cNvPr id="34" name="Text Box 97"/>
            <p:cNvSpPr txBox="1">
              <a:spLocks noChangeArrowheads="1"/>
            </p:cNvSpPr>
            <p:nvPr/>
          </p:nvSpPr>
          <p:spPr bwMode="auto">
            <a:xfrm>
              <a:off x="581" y="3072"/>
              <a:ext cx="907" cy="1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 b="1"/>
                <a:t>Würze</a:t>
              </a:r>
            </a:p>
          </p:txBody>
        </p:sp>
        <p:sp>
          <p:nvSpPr>
            <p:cNvPr id="35" name="Text Box 98"/>
            <p:cNvSpPr txBox="1">
              <a:spLocks noChangeArrowheads="1"/>
            </p:cNvSpPr>
            <p:nvPr/>
          </p:nvSpPr>
          <p:spPr bwMode="auto">
            <a:xfrm>
              <a:off x="1589" y="3072"/>
              <a:ext cx="955" cy="172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 b="1">
                  <a:solidFill>
                    <a:srgbClr val="0000FF"/>
                  </a:solidFill>
                </a:rPr>
                <a:t>Hopfentreber</a:t>
              </a:r>
            </a:p>
          </p:txBody>
        </p:sp>
        <p:sp>
          <p:nvSpPr>
            <p:cNvPr id="36" name="Text Box 101"/>
            <p:cNvSpPr txBox="1">
              <a:spLocks noChangeArrowheads="1"/>
            </p:cNvSpPr>
            <p:nvPr/>
          </p:nvSpPr>
          <p:spPr bwMode="auto">
            <a:xfrm>
              <a:off x="1296" y="3408"/>
              <a:ext cx="907" cy="172"/>
            </a:xfrm>
            <a:prstGeom prst="rect">
              <a:avLst/>
            </a:prstGeom>
            <a:noFill/>
            <a:ln w="28575">
              <a:solidFill>
                <a:srgbClr val="008000"/>
              </a:solidFill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 b="1">
                  <a:solidFill>
                    <a:srgbClr val="008000"/>
                  </a:solidFill>
                </a:rPr>
                <a:t>Hefe</a:t>
              </a:r>
            </a:p>
          </p:txBody>
        </p:sp>
        <p:sp>
          <p:nvSpPr>
            <p:cNvPr id="37" name="Text Box 102"/>
            <p:cNvSpPr txBox="1">
              <a:spLocks noChangeArrowheads="1"/>
            </p:cNvSpPr>
            <p:nvPr/>
          </p:nvSpPr>
          <p:spPr bwMode="auto">
            <a:xfrm>
              <a:off x="1008" y="3600"/>
              <a:ext cx="672" cy="17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 b="1"/>
                <a:t>Gärung</a:t>
              </a:r>
            </a:p>
          </p:txBody>
        </p:sp>
        <p:cxnSp>
          <p:nvCxnSpPr>
            <p:cNvPr id="38" name="AutoShape 105"/>
            <p:cNvCxnSpPr>
              <a:cxnSpLocks noChangeShapeType="1"/>
              <a:stCxn id="34" idx="2"/>
              <a:endCxn id="43" idx="0"/>
            </p:cNvCxnSpPr>
            <p:nvPr/>
          </p:nvCxnSpPr>
          <p:spPr bwMode="auto">
            <a:xfrm flipH="1">
              <a:off x="1030" y="3253"/>
              <a:ext cx="5" cy="53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9" name="AutoShape 106"/>
            <p:cNvCxnSpPr>
              <a:cxnSpLocks noChangeShapeType="1"/>
              <a:stCxn id="36" idx="1"/>
              <a:endCxn id="43" idx="0"/>
            </p:cNvCxnSpPr>
            <p:nvPr/>
          </p:nvCxnSpPr>
          <p:spPr bwMode="auto">
            <a:xfrm rot="10800000" flipV="1">
              <a:off x="1030" y="3494"/>
              <a:ext cx="257" cy="289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0" name="Text Box 121"/>
            <p:cNvSpPr txBox="1">
              <a:spLocks noChangeArrowheads="1"/>
            </p:cNvSpPr>
            <p:nvPr/>
          </p:nvSpPr>
          <p:spPr bwMode="auto">
            <a:xfrm>
              <a:off x="3408" y="3408"/>
              <a:ext cx="567" cy="17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 b="1"/>
                <a:t>5</a:t>
              </a:r>
            </a:p>
          </p:txBody>
        </p:sp>
      </p:grpSp>
      <p:grpSp>
        <p:nvGrpSpPr>
          <p:cNvPr id="41" name="Group 129"/>
          <p:cNvGrpSpPr>
            <a:grpSpLocks/>
          </p:cNvGrpSpPr>
          <p:nvPr/>
        </p:nvGrpSpPr>
        <p:grpSpPr bwMode="auto">
          <a:xfrm>
            <a:off x="914400" y="6019800"/>
            <a:ext cx="5395913" cy="2178050"/>
            <a:chOff x="576" y="3792"/>
            <a:chExt cx="3399" cy="1372"/>
          </a:xfrm>
        </p:grpSpPr>
        <p:sp>
          <p:nvSpPr>
            <p:cNvPr id="42" name="Text Box 103"/>
            <p:cNvSpPr txBox="1">
              <a:spLocks noChangeArrowheads="1"/>
            </p:cNvSpPr>
            <p:nvPr/>
          </p:nvSpPr>
          <p:spPr bwMode="auto">
            <a:xfrm>
              <a:off x="960" y="3984"/>
              <a:ext cx="1056" cy="17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 b="1"/>
                <a:t>Nachgärung</a:t>
              </a:r>
            </a:p>
          </p:txBody>
        </p:sp>
        <p:sp>
          <p:nvSpPr>
            <p:cNvPr id="43" name="Text Box 104"/>
            <p:cNvSpPr txBox="1">
              <a:spLocks noChangeArrowheads="1"/>
            </p:cNvSpPr>
            <p:nvPr/>
          </p:nvSpPr>
          <p:spPr bwMode="auto">
            <a:xfrm>
              <a:off x="576" y="3792"/>
              <a:ext cx="907" cy="1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 b="1"/>
                <a:t>Jungbier</a:t>
              </a:r>
            </a:p>
          </p:txBody>
        </p:sp>
        <p:sp>
          <p:nvSpPr>
            <p:cNvPr id="44" name="Text Box 107"/>
            <p:cNvSpPr txBox="1">
              <a:spLocks noChangeArrowheads="1"/>
            </p:cNvSpPr>
            <p:nvPr/>
          </p:nvSpPr>
          <p:spPr bwMode="auto">
            <a:xfrm>
              <a:off x="576" y="4532"/>
              <a:ext cx="907" cy="172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 b="1">
                  <a:solidFill>
                    <a:schemeClr val="hlink"/>
                  </a:solidFill>
                </a:rPr>
                <a:t>Bier</a:t>
              </a:r>
            </a:p>
          </p:txBody>
        </p:sp>
        <p:sp>
          <p:nvSpPr>
            <p:cNvPr id="45" name="Text Box 108"/>
            <p:cNvSpPr txBox="1">
              <a:spLocks noChangeArrowheads="1"/>
            </p:cNvSpPr>
            <p:nvPr/>
          </p:nvSpPr>
          <p:spPr bwMode="auto">
            <a:xfrm>
              <a:off x="1296" y="4176"/>
              <a:ext cx="955" cy="172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 b="1">
                  <a:solidFill>
                    <a:srgbClr val="0000FF"/>
                  </a:solidFill>
                </a:rPr>
                <a:t>Trub</a:t>
              </a:r>
            </a:p>
          </p:txBody>
        </p:sp>
        <p:cxnSp>
          <p:nvCxnSpPr>
            <p:cNvPr id="46" name="AutoShape 109"/>
            <p:cNvCxnSpPr>
              <a:cxnSpLocks noChangeShapeType="1"/>
              <a:stCxn id="43" idx="2"/>
              <a:endCxn id="44" idx="0"/>
            </p:cNvCxnSpPr>
            <p:nvPr/>
          </p:nvCxnSpPr>
          <p:spPr bwMode="auto">
            <a:xfrm>
              <a:off x="1030" y="3973"/>
              <a:ext cx="0" cy="55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7" name="AutoShape 111"/>
            <p:cNvCxnSpPr>
              <a:cxnSpLocks noChangeShapeType="1"/>
              <a:stCxn id="43" idx="2"/>
              <a:endCxn id="45" idx="1"/>
            </p:cNvCxnSpPr>
            <p:nvPr/>
          </p:nvCxnSpPr>
          <p:spPr bwMode="auto">
            <a:xfrm rot="16200000" flipH="1">
              <a:off x="1014" y="3989"/>
              <a:ext cx="289" cy="257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8" name="Text Box 112"/>
            <p:cNvSpPr txBox="1">
              <a:spLocks noChangeArrowheads="1"/>
            </p:cNvSpPr>
            <p:nvPr/>
          </p:nvSpPr>
          <p:spPr bwMode="auto">
            <a:xfrm>
              <a:off x="576" y="4992"/>
              <a:ext cx="907" cy="172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 b="1">
                  <a:solidFill>
                    <a:schemeClr val="hlink"/>
                  </a:solidFill>
                </a:rPr>
                <a:t>Produkt</a:t>
              </a:r>
            </a:p>
          </p:txBody>
        </p:sp>
        <p:sp>
          <p:nvSpPr>
            <p:cNvPr id="49" name="Text Box 113"/>
            <p:cNvSpPr txBox="1">
              <a:spLocks noChangeArrowheads="1"/>
            </p:cNvSpPr>
            <p:nvPr/>
          </p:nvSpPr>
          <p:spPr bwMode="auto">
            <a:xfrm>
              <a:off x="1056" y="4752"/>
              <a:ext cx="2448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algn="l" eaLnBrk="0" hangingPunct="0"/>
              <a:r>
                <a:rPr lang="de-DE" sz="1600" b="1"/>
                <a:t>Verpackung, Etikett, Werbung</a:t>
              </a:r>
            </a:p>
          </p:txBody>
        </p:sp>
        <p:cxnSp>
          <p:nvCxnSpPr>
            <p:cNvPr id="50" name="AutoShape 114"/>
            <p:cNvCxnSpPr>
              <a:cxnSpLocks noChangeShapeType="1"/>
              <a:stCxn id="44" idx="2"/>
              <a:endCxn id="48" idx="0"/>
            </p:cNvCxnSpPr>
            <p:nvPr/>
          </p:nvCxnSpPr>
          <p:spPr bwMode="auto">
            <a:xfrm>
              <a:off x="1030" y="4713"/>
              <a:ext cx="0" cy="27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1" name="Text Box 122"/>
            <p:cNvSpPr txBox="1">
              <a:spLocks noChangeArrowheads="1"/>
            </p:cNvSpPr>
            <p:nvPr/>
          </p:nvSpPr>
          <p:spPr bwMode="auto">
            <a:xfrm>
              <a:off x="3408" y="3984"/>
              <a:ext cx="567" cy="17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 b="1"/>
                <a:t>6</a:t>
              </a:r>
            </a:p>
          </p:txBody>
        </p:sp>
      </p:grpSp>
      <p:grpSp>
        <p:nvGrpSpPr>
          <p:cNvPr id="52" name="Group 130"/>
          <p:cNvGrpSpPr>
            <a:grpSpLocks/>
          </p:cNvGrpSpPr>
          <p:nvPr/>
        </p:nvGrpSpPr>
        <p:grpSpPr bwMode="auto">
          <a:xfrm>
            <a:off x="0" y="8458200"/>
            <a:ext cx="6858000" cy="533400"/>
            <a:chOff x="0" y="5328"/>
            <a:chExt cx="4320" cy="336"/>
          </a:xfrm>
        </p:grpSpPr>
        <p:sp>
          <p:nvSpPr>
            <p:cNvPr id="53" name="Text Box 115"/>
            <p:cNvSpPr txBox="1">
              <a:spLocks noChangeArrowheads="1"/>
            </p:cNvSpPr>
            <p:nvPr/>
          </p:nvSpPr>
          <p:spPr bwMode="auto">
            <a:xfrm>
              <a:off x="0" y="5520"/>
              <a:ext cx="4320" cy="14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400"/>
                <a:t>Legende: </a:t>
              </a:r>
              <a:r>
                <a:rPr lang="de-DE" sz="1400">
                  <a:solidFill>
                    <a:srgbClr val="008000"/>
                  </a:solidFill>
                </a:rPr>
                <a:t>Edukte</a:t>
              </a:r>
              <a:r>
                <a:rPr lang="de-DE" sz="1400"/>
                <a:t>, Zwischenprodukte, </a:t>
              </a:r>
              <a:r>
                <a:rPr lang="de-DE" sz="1400">
                  <a:solidFill>
                    <a:schemeClr val="hlink"/>
                  </a:solidFill>
                </a:rPr>
                <a:t>(End)Produkt</a:t>
              </a:r>
              <a:r>
                <a:rPr lang="de-DE" sz="1400"/>
                <a:t>, </a:t>
              </a:r>
              <a:r>
                <a:rPr lang="de-DE" sz="1400">
                  <a:solidFill>
                    <a:srgbClr val="0000FF"/>
                  </a:solidFill>
                </a:rPr>
                <a:t>(Abfall)Produkt</a:t>
              </a:r>
            </a:p>
          </p:txBody>
        </p:sp>
        <p:sp>
          <p:nvSpPr>
            <p:cNvPr id="54" name="Text Box 123"/>
            <p:cNvSpPr txBox="1">
              <a:spLocks noChangeArrowheads="1"/>
            </p:cNvSpPr>
            <p:nvPr/>
          </p:nvSpPr>
          <p:spPr bwMode="auto">
            <a:xfrm>
              <a:off x="3456" y="5328"/>
              <a:ext cx="567" cy="17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91236" tIns="0" rIns="91236" bIns="0"/>
            <a:lstStyle/>
            <a:p>
              <a:pPr eaLnBrk="0" hangingPunct="0"/>
              <a:r>
                <a:rPr lang="de-DE" sz="1600" b="1"/>
                <a:t>7</a:t>
              </a:r>
            </a:p>
          </p:txBody>
        </p:sp>
      </p:grpSp>
      <p:sp>
        <p:nvSpPr>
          <p:cNvPr id="55" name="Text Box 131"/>
          <p:cNvSpPr txBox="1">
            <a:spLocks noChangeArrowheads="1"/>
          </p:cNvSpPr>
          <p:nvPr/>
        </p:nvSpPr>
        <p:spPr bwMode="auto">
          <a:xfrm>
            <a:off x="0" y="338138"/>
            <a:ext cx="68580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/>
              <a:t>Beispiel: </a:t>
            </a:r>
            <a:r>
              <a:rPr lang="de-DE" sz="1800" dirty="0" smtClean="0"/>
              <a:t>Verfahren des Bier </a:t>
            </a:r>
            <a:r>
              <a:rPr lang="de-DE" sz="1800" dirty="0" err="1" smtClean="0"/>
              <a:t>brauens</a:t>
            </a:r>
            <a:endParaRPr 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nimBg="1" autoUpdateAnimBg="0"/>
      <p:bldP spid="7" grpId="0" autoUpdateAnimBg="0"/>
      <p:bldP spid="8" grpId="0" animBg="1" autoUpdateAnimBg="0"/>
      <p:bldP spid="9" grpId="0" animBg="1" autoUpdateAnimBg="0"/>
    </p:bldLst>
  </p:timing>
</p:sld>
</file>

<file path=ppt/theme/theme1.xml><?xml version="1.0" encoding="utf-8"?>
<a:theme xmlns:a="http://schemas.openxmlformats.org/drawingml/2006/main" name="Leere Prä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B2B2B2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E:\DATEN\WORD\VORLAGEN\Leere Präsentation.pot</Template>
  <TotalTime>0</TotalTime>
  <Words>69</Words>
  <Application>Microsoft Office PowerPoint</Application>
  <PresentationFormat>A4-Papier (210x297 mm)</PresentationFormat>
  <Paragraphs>34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Leere Präsentation</vt:lpstr>
      <vt:lpstr>Ü4: Flexibles Blockschema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Walter Wagner</dc:creator>
  <cp:lastModifiedBy>Walter Wagner</cp:lastModifiedBy>
  <cp:revision>95</cp:revision>
  <dcterms:created xsi:type="dcterms:W3CDTF">2000-07-31T09:48:46Z</dcterms:created>
  <dcterms:modified xsi:type="dcterms:W3CDTF">2013-04-08T06:36:54Z</dcterms:modified>
</cp:coreProperties>
</file>