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2" r:id="rId2"/>
  </p:sldMasterIdLst>
  <p:notesMasterIdLst>
    <p:notesMasterId r:id="rId43"/>
  </p:notesMasterIdLst>
  <p:handoutMasterIdLst>
    <p:handoutMasterId r:id="rId44"/>
  </p:handoutMasterIdLst>
  <p:sldIdLst>
    <p:sldId id="295" r:id="rId3"/>
    <p:sldId id="347" r:id="rId4"/>
    <p:sldId id="344" r:id="rId5"/>
    <p:sldId id="388" r:id="rId6"/>
    <p:sldId id="346" r:id="rId7"/>
    <p:sldId id="372" r:id="rId8"/>
    <p:sldId id="362" r:id="rId9"/>
    <p:sldId id="364" r:id="rId10"/>
    <p:sldId id="386" r:id="rId11"/>
    <p:sldId id="377" r:id="rId12"/>
    <p:sldId id="363" r:id="rId13"/>
    <p:sldId id="371" r:id="rId14"/>
    <p:sldId id="370" r:id="rId15"/>
    <p:sldId id="366" r:id="rId16"/>
    <p:sldId id="365" r:id="rId17"/>
    <p:sldId id="368" r:id="rId18"/>
    <p:sldId id="389" r:id="rId19"/>
    <p:sldId id="378" r:id="rId20"/>
    <p:sldId id="384" r:id="rId21"/>
    <p:sldId id="381" r:id="rId22"/>
    <p:sldId id="385" r:id="rId23"/>
    <p:sldId id="379" r:id="rId24"/>
    <p:sldId id="367" r:id="rId25"/>
    <p:sldId id="387" r:id="rId26"/>
    <p:sldId id="355" r:id="rId27"/>
    <p:sldId id="359" r:id="rId28"/>
    <p:sldId id="360" r:id="rId29"/>
    <p:sldId id="356" r:id="rId30"/>
    <p:sldId id="357" r:id="rId31"/>
    <p:sldId id="358" r:id="rId32"/>
    <p:sldId id="361" r:id="rId33"/>
    <p:sldId id="369" r:id="rId34"/>
    <p:sldId id="348" r:id="rId35"/>
    <p:sldId id="349" r:id="rId36"/>
    <p:sldId id="350" r:id="rId37"/>
    <p:sldId id="351" r:id="rId38"/>
    <p:sldId id="352" r:id="rId39"/>
    <p:sldId id="353" r:id="rId40"/>
    <p:sldId id="354" r:id="rId41"/>
    <p:sldId id="376" r:id="rId42"/>
  </p:sldIdLst>
  <p:sldSz cx="9144000" cy="6858000" type="screen4x3"/>
  <p:notesSz cx="6858000" cy="9774238"/>
  <p:defaultTextStyle>
    <a:defPPr>
      <a:defRPr lang="en-US"/>
    </a:defPPr>
    <a:lvl1pPr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91">
          <p15:clr>
            <a:srgbClr val="A4A3A4"/>
          </p15:clr>
        </p15:guide>
        <p15:guide id="2" orient="horz" pos="3294">
          <p15:clr>
            <a:srgbClr val="A4A3A4"/>
          </p15:clr>
        </p15:guide>
        <p15:guide id="3" pos="158">
          <p15:clr>
            <a:srgbClr val="A4A3A4"/>
          </p15:clr>
        </p15:guide>
        <p15:guide id="4" pos="4507">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FF0000"/>
    <a:srgbClr val="FFCC66"/>
    <a:srgbClr val="800000"/>
    <a:srgbClr val="990000"/>
    <a:srgbClr val="00CC99"/>
    <a:srgbClr val="D3F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98" autoAdjust="0"/>
    <p:restoredTop sz="82201" autoAdjust="0"/>
  </p:normalViewPr>
  <p:slideViewPr>
    <p:cSldViewPr snapToGrid="0" showGuides="1">
      <p:cViewPr varScale="1">
        <p:scale>
          <a:sx n="109" d="100"/>
          <a:sy n="109" d="100"/>
        </p:scale>
        <p:origin x="1260" y="114"/>
      </p:cViewPr>
      <p:guideLst>
        <p:guide orient="horz" pos="391"/>
        <p:guide orient="horz" pos="3294"/>
        <p:guide pos="158"/>
        <p:guide pos="4507"/>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Lst>
  </p:outlin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9" Type="http://schemas.openxmlformats.org/officeDocument/2006/relationships/slide" Target="slides/slide39.xml"/><Relationship Id="rId3" Type="http://schemas.openxmlformats.org/officeDocument/2006/relationships/slide" Target="slides/slide3.xml"/><Relationship Id="rId21" Type="http://schemas.openxmlformats.org/officeDocument/2006/relationships/slide" Target="slides/slide21.xml"/><Relationship Id="rId34" Type="http://schemas.openxmlformats.org/officeDocument/2006/relationships/slide" Target="slides/slide34.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2" Type="http://schemas.openxmlformats.org/officeDocument/2006/relationships/slide" Target="slides/slide2.xml"/><Relationship Id="rId16" Type="http://schemas.openxmlformats.org/officeDocument/2006/relationships/slide" Target="slides/slide16.xml"/><Relationship Id="rId20" Type="http://schemas.openxmlformats.org/officeDocument/2006/relationships/slide" Target="slides/slide20.xml"/><Relationship Id="rId29" Type="http://schemas.openxmlformats.org/officeDocument/2006/relationships/slide" Target="slides/slide29.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2.xml"/><Relationship Id="rId37" Type="http://schemas.openxmlformats.org/officeDocument/2006/relationships/slide" Target="slides/slide37.xml"/><Relationship Id="rId5" Type="http://schemas.openxmlformats.org/officeDocument/2006/relationships/slide" Target="slides/slide5.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10" Type="http://schemas.openxmlformats.org/officeDocument/2006/relationships/slide" Target="slides/slide10.xml"/><Relationship Id="rId19" Type="http://schemas.openxmlformats.org/officeDocument/2006/relationships/slide" Target="slides/slide19.xml"/><Relationship Id="rId31" Type="http://schemas.openxmlformats.org/officeDocument/2006/relationships/slide" Target="slides/slide31.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de-DE"/>
          </a:p>
        </p:txBody>
      </p:sp>
      <p:sp>
        <p:nvSpPr>
          <p:cNvPr id="38915" name="Rectangle 3"/>
          <p:cNvSpPr>
            <a:spLocks noGrp="1" noChangeArrowheads="1"/>
          </p:cNvSpPr>
          <p:nvPr>
            <p:ph type="dt" sz="quarter"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38916" name="Rectangle 4"/>
          <p:cNvSpPr>
            <a:spLocks noGrp="1" noChangeArrowheads="1"/>
          </p:cNvSpPr>
          <p:nvPr>
            <p:ph type="ftr" sz="quarter" idx="2"/>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de-DE"/>
          </a:p>
        </p:txBody>
      </p:sp>
      <p:sp>
        <p:nvSpPr>
          <p:cNvPr id="38917" name="Rectangle 5"/>
          <p:cNvSpPr>
            <a:spLocks noGrp="1" noChangeArrowheads="1"/>
          </p:cNvSpPr>
          <p:nvPr>
            <p:ph type="sldNum" sz="quarter" idx="3"/>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lvl1pPr>
          </a:lstStyle>
          <a:p>
            <a:pPr>
              <a:defRPr/>
            </a:pPr>
            <a:fld id="{30B68274-8BCB-4783-B795-021135C23A2D}" type="slidenum">
              <a:rPr lang="de-DE" altLang="de-DE"/>
              <a:pPr>
                <a:defRPr/>
              </a:pPr>
              <a:t>‹Nr.›</a:t>
            </a:fld>
            <a:endParaRPr lang="de-DE" altLang="de-DE"/>
          </a:p>
        </p:txBody>
      </p:sp>
    </p:spTree>
    <p:extLst>
      <p:ext uri="{BB962C8B-B14F-4D97-AF65-F5344CB8AC3E}">
        <p14:creationId xmlns:p14="http://schemas.microsoft.com/office/powerpoint/2010/main" val="3879599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5123" name="Rectangle 3"/>
          <p:cNvSpPr>
            <a:spLocks noGrp="1" noChangeArrowheads="1"/>
          </p:cNvSpPr>
          <p:nvPr>
            <p:ph type="dt"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de-DE"/>
          </a:p>
        </p:txBody>
      </p:sp>
      <p:sp>
        <p:nvSpPr>
          <p:cNvPr id="6148" name="Rectangle 4"/>
          <p:cNvSpPr>
            <a:spLocks noGrp="1" noRot="1" noChangeAspect="1" noChangeArrowheads="1" noTextEdit="1"/>
          </p:cNvSpPr>
          <p:nvPr>
            <p:ph type="sldImg" idx="2"/>
          </p:nvPr>
        </p:nvSpPr>
        <p:spPr bwMode="auto">
          <a:xfrm>
            <a:off x="984250" y="733425"/>
            <a:ext cx="4889500"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643438"/>
            <a:ext cx="5029200" cy="4397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de-DE" noProof="0" smtClean="0"/>
              <a:t>Klicken Sie, um die Formate des Vorlagentextes zu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5126" name="Rectangle 6"/>
          <p:cNvSpPr>
            <a:spLocks noGrp="1" noChangeArrowheads="1"/>
          </p:cNvSpPr>
          <p:nvPr>
            <p:ph type="ftr" sz="quarter" idx="4"/>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5127" name="Rectangle 7"/>
          <p:cNvSpPr>
            <a:spLocks noGrp="1" noChangeArrowheads="1"/>
          </p:cNvSpPr>
          <p:nvPr>
            <p:ph type="sldNum" sz="quarter" idx="5"/>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latin typeface="Times New Roman" panose="02020603050405020304" pitchFamily="18" charset="0"/>
              </a:defRPr>
            </a:lvl1pPr>
          </a:lstStyle>
          <a:p>
            <a:pPr>
              <a:defRPr/>
            </a:pPr>
            <a:fld id="{0482603E-E916-4826-BF7E-77C630D57661}" type="slidenum">
              <a:rPr lang="de-DE" altLang="de-DE"/>
              <a:pPr>
                <a:defRPr/>
              </a:pPr>
              <a:t>‹Nr.›</a:t>
            </a:fld>
            <a:endParaRPr lang="de-DE" altLang="de-DE"/>
          </a:p>
        </p:txBody>
      </p:sp>
    </p:spTree>
    <p:extLst>
      <p:ext uri="{BB962C8B-B14F-4D97-AF65-F5344CB8AC3E}">
        <p14:creationId xmlns:p14="http://schemas.microsoft.com/office/powerpoint/2010/main" val="203716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bioethik-diskurs.de/genethix_d/genethix.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link.springer.com/journal/1116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link.springer.com/journal/11165/45/1/page/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985838" y="733425"/>
            <a:ext cx="4886325" cy="3665538"/>
          </a:xfrm>
          <a:ln/>
        </p:spPr>
      </p:sp>
      <p:sp>
        <p:nvSpPr>
          <p:cNvPr id="921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http://www.webquest-forum.ch/topgrafik4.jpg</a:t>
            </a:r>
          </a:p>
          <a:p>
            <a:pPr eaLnBrk="1" hangingPunct="1"/>
            <a:endParaRPr lang="de-DE" altLang="de-DE" smtClean="0"/>
          </a:p>
        </p:txBody>
      </p:sp>
    </p:spTree>
    <p:extLst>
      <p:ext uri="{BB962C8B-B14F-4D97-AF65-F5344CB8AC3E}">
        <p14:creationId xmlns:p14="http://schemas.microsoft.com/office/powerpoint/2010/main" val="232724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85838" y="733425"/>
            <a:ext cx="4886325" cy="3665538"/>
          </a:xfrm>
          <a:ln/>
        </p:spPr>
      </p:sp>
      <p:sp>
        <p:nvSpPr>
          <p:cNvPr id="2765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http://media.hhmi.org/biointeractive/vlabs/bacterial_id/index.html</a:t>
            </a:r>
          </a:p>
        </p:txBody>
      </p:sp>
    </p:spTree>
    <p:extLst>
      <p:ext uri="{BB962C8B-B14F-4D97-AF65-F5344CB8AC3E}">
        <p14:creationId xmlns:p14="http://schemas.microsoft.com/office/powerpoint/2010/main" val="3319236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985838" y="733425"/>
            <a:ext cx="4886325" cy="3665538"/>
          </a:xfrm>
          <a:ln/>
        </p:spPr>
      </p:sp>
      <p:sp>
        <p:nvSpPr>
          <p:cNvPr id="2969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http://gbgseelze.de/uploads/images/unterricht_schulleben/F%C3%A4cher/Biologie/120718_fg_bio3.JPG</a:t>
            </a:r>
          </a:p>
        </p:txBody>
      </p:sp>
    </p:spTree>
    <p:extLst>
      <p:ext uri="{BB962C8B-B14F-4D97-AF65-F5344CB8AC3E}">
        <p14:creationId xmlns:p14="http://schemas.microsoft.com/office/powerpoint/2010/main" val="251036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985838" y="733425"/>
            <a:ext cx="4886325" cy="3665538"/>
          </a:xfrm>
          <a:ln/>
        </p:spPr>
      </p:sp>
      <p:sp>
        <p:nvSpPr>
          <p:cNvPr id="3174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http://gbgseelze.de/uploads/images/unterricht_schulleben/F%C3%A4cher/Biologie/120718_fg_bio3.JPG</a:t>
            </a:r>
          </a:p>
        </p:txBody>
      </p:sp>
    </p:spTree>
    <p:extLst>
      <p:ext uri="{BB962C8B-B14F-4D97-AF65-F5344CB8AC3E}">
        <p14:creationId xmlns:p14="http://schemas.microsoft.com/office/powerpoint/2010/main" val="3997121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985838" y="733425"/>
            <a:ext cx="4886325" cy="3665538"/>
          </a:xfrm>
          <a:ln/>
        </p:spPr>
      </p:sp>
      <p:sp>
        <p:nvSpPr>
          <p:cNvPr id="3379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http://gbgseelze.de/uploads/images/unterricht_schulleben/F%C3%A4cher/Biologie/120718_fg_bio3.JPG</a:t>
            </a:r>
          </a:p>
        </p:txBody>
      </p:sp>
    </p:spTree>
    <p:extLst>
      <p:ext uri="{BB962C8B-B14F-4D97-AF65-F5344CB8AC3E}">
        <p14:creationId xmlns:p14="http://schemas.microsoft.com/office/powerpoint/2010/main" val="2845794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85838" y="733425"/>
            <a:ext cx="4886325" cy="3665538"/>
          </a:xfrm>
          <a:ln/>
        </p:spPr>
      </p:sp>
      <p:sp>
        <p:nvSpPr>
          <p:cNvPr id="3584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37630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985838" y="733425"/>
            <a:ext cx="4886325" cy="3665538"/>
          </a:xfrm>
          <a:ln/>
        </p:spPr>
      </p:sp>
      <p:sp>
        <p:nvSpPr>
          <p:cNvPr id="3789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http://alf3.urz.unibas.ch/vmic/vmic.cfm?id=39</a:t>
            </a:r>
          </a:p>
          <a:p>
            <a:pPr eaLnBrk="1" hangingPunct="1"/>
            <a:r>
              <a:rPr lang="de-DE" altLang="de-DE" smtClean="0"/>
              <a:t>http://media.hhmi.org/biointeractive/vlabs/bacterial_id/index.html </a:t>
            </a:r>
            <a:r>
              <a:rPr lang="de-DE" altLang="de-DE" smtClean="0">
                <a:sym typeface="Wingdings" panose="05000000000000000000" pitchFamily="2" charset="2"/>
              </a:rPr>
              <a:t> virtual lab</a:t>
            </a:r>
          </a:p>
          <a:p>
            <a:pPr eaLnBrk="1" hangingPunct="1"/>
            <a:r>
              <a:rPr lang="de-DE" altLang="de-DE" b="1" smtClean="0"/>
              <a:t>Augensimulation neu SS 14</a:t>
            </a:r>
          </a:p>
          <a:p>
            <a:pPr eaLnBrk="1" hangingPunct="1"/>
            <a:r>
              <a:rPr lang="de-DE" altLang="de-DE" b="1" smtClean="0"/>
              <a:t>http://l-forschung.de/Download-Center/Download_IBE_Simulation.php</a:t>
            </a:r>
          </a:p>
          <a:p>
            <a:pPr eaLnBrk="1" hangingPunct="1"/>
            <a:r>
              <a:rPr lang="de-DE" altLang="de-DE" smtClean="0"/>
              <a:t>file:///D|/lehre/multimedia%20bc/SS%2014/14_XLP/IBE-und-Simulation/Augenmodell/5-134_b_m1.html</a:t>
            </a:r>
          </a:p>
        </p:txBody>
      </p:sp>
    </p:spTree>
    <p:extLst>
      <p:ext uri="{BB962C8B-B14F-4D97-AF65-F5344CB8AC3E}">
        <p14:creationId xmlns:p14="http://schemas.microsoft.com/office/powerpoint/2010/main" val="4282073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85838" y="733425"/>
            <a:ext cx="4886325" cy="3665538"/>
          </a:xfrm>
          <a:ln/>
        </p:spPr>
      </p:sp>
      <p:sp>
        <p:nvSpPr>
          <p:cNvPr id="3993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http://remote.physik.tu-berlin.de/typo3temp/pics/9e6ee40432.jpg</a:t>
            </a:r>
          </a:p>
          <a:p>
            <a:pPr eaLnBrk="1" hangingPunct="1"/>
            <a:r>
              <a:rPr lang="de-DE" altLang="de-DE" smtClean="0"/>
              <a:t>http://remote.physik.tu-berlin.de/en/</a:t>
            </a:r>
          </a:p>
          <a:p>
            <a:pPr eaLnBrk="1" hangingPunct="1"/>
            <a:endParaRPr lang="de-DE" altLang="de-DE" smtClean="0"/>
          </a:p>
        </p:txBody>
      </p:sp>
    </p:spTree>
    <p:extLst>
      <p:ext uri="{BB962C8B-B14F-4D97-AF65-F5344CB8AC3E}">
        <p14:creationId xmlns:p14="http://schemas.microsoft.com/office/powerpoint/2010/main" val="2088861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85838" y="733425"/>
            <a:ext cx="4886325" cy="3665538"/>
          </a:xfrm>
          <a:ln/>
        </p:spPr>
      </p:sp>
      <p:sp>
        <p:nvSpPr>
          <p:cNvPr id="3993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http://remote.physik.tu-berlin.de/typo3temp/pics/9e6ee40432.jpg</a:t>
            </a:r>
          </a:p>
          <a:p>
            <a:pPr eaLnBrk="1" hangingPunct="1"/>
            <a:r>
              <a:rPr lang="de-DE" altLang="de-DE" smtClean="0"/>
              <a:t>http://remote.physik.tu-berlin.de/en/</a:t>
            </a:r>
          </a:p>
          <a:p>
            <a:pPr eaLnBrk="1" hangingPunct="1"/>
            <a:endParaRPr lang="de-DE" altLang="de-DE" smtClean="0"/>
          </a:p>
        </p:txBody>
      </p:sp>
    </p:spTree>
    <p:extLst>
      <p:ext uri="{BB962C8B-B14F-4D97-AF65-F5344CB8AC3E}">
        <p14:creationId xmlns:p14="http://schemas.microsoft.com/office/powerpoint/2010/main" val="4024202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985838" y="733425"/>
            <a:ext cx="4886325" cy="3665538"/>
          </a:xfrm>
          <a:ln/>
        </p:spPr>
      </p:sp>
      <p:sp>
        <p:nvSpPr>
          <p:cNvPr id="4198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http://www.fit.fraunhofer.de/de/fb/cscw/projects/connect/_jcr_content/stage/image.img.jpg/connect.1322570351415.jpg</a:t>
            </a:r>
          </a:p>
          <a:p>
            <a:pPr eaLnBrk="1" hangingPunct="1"/>
            <a:r>
              <a:rPr lang="de-DE" altLang="de-DE" smtClean="0"/>
              <a:t>http://www.fit.fraunhofer.de/content/dam/fit/de/images/projekte/ballon_b.jpg</a:t>
            </a:r>
          </a:p>
          <a:p>
            <a:pPr eaLnBrk="1" hangingPunct="1"/>
            <a:endParaRPr lang="de-DE" altLang="de-DE" smtClean="0"/>
          </a:p>
        </p:txBody>
      </p:sp>
    </p:spTree>
    <p:extLst>
      <p:ext uri="{BB962C8B-B14F-4D97-AF65-F5344CB8AC3E}">
        <p14:creationId xmlns:p14="http://schemas.microsoft.com/office/powerpoint/2010/main" val="339401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985838" y="733425"/>
            <a:ext cx="4886325" cy="3665538"/>
          </a:xfrm>
          <a:ln/>
        </p:spPr>
      </p:sp>
      <p:sp>
        <p:nvSpPr>
          <p:cNvPr id="4403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http://www.fit.fraunhofer.de/de/fb/cscw/projects/connect/_jcr_content/stage/image.img.jpg/connect.1322570351415.jpg</a:t>
            </a:r>
          </a:p>
          <a:p>
            <a:pPr eaLnBrk="1" hangingPunct="1"/>
            <a:r>
              <a:rPr lang="de-DE" altLang="de-DE" smtClean="0"/>
              <a:t>http://www.fit.fraunhofer.de/content/dam/fit/de/images/projekte/ballon_b.jpg</a:t>
            </a:r>
          </a:p>
          <a:p>
            <a:pPr eaLnBrk="1" hangingPunct="1"/>
            <a:endParaRPr lang="de-DE" altLang="de-DE" smtClean="0"/>
          </a:p>
        </p:txBody>
      </p:sp>
    </p:spTree>
    <p:extLst>
      <p:ext uri="{BB962C8B-B14F-4D97-AF65-F5344CB8AC3E}">
        <p14:creationId xmlns:p14="http://schemas.microsoft.com/office/powerpoint/2010/main" val="290220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985838" y="733425"/>
            <a:ext cx="4886325" cy="3665538"/>
          </a:xfrm>
          <a:ln/>
        </p:spPr>
      </p:sp>
      <p:sp>
        <p:nvSpPr>
          <p:cNvPr id="1126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Quest = Suche, Frage, Streben</a:t>
            </a:r>
          </a:p>
        </p:txBody>
      </p:sp>
    </p:spTree>
    <p:extLst>
      <p:ext uri="{BB962C8B-B14F-4D97-AF65-F5344CB8AC3E}">
        <p14:creationId xmlns:p14="http://schemas.microsoft.com/office/powerpoint/2010/main" val="4131643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985838" y="733425"/>
            <a:ext cx="4886325" cy="3665538"/>
          </a:xfrm>
          <a:ln/>
        </p:spPr>
      </p:sp>
      <p:sp>
        <p:nvSpPr>
          <p:cNvPr id="4608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http://www.fit.fraunhofer.de/de/fb/cscw/projects/connect/_jcr_content/stage/image.img.jpg/connect.1322570351415.jpg</a:t>
            </a:r>
          </a:p>
          <a:p>
            <a:pPr eaLnBrk="1" hangingPunct="1"/>
            <a:r>
              <a:rPr lang="de-DE" altLang="de-DE" smtClean="0"/>
              <a:t>http://www.fit.fraunhofer.de/content/dam/fit/de/images/projekte/ballon_b.jpg</a:t>
            </a:r>
          </a:p>
          <a:p>
            <a:pPr eaLnBrk="1" hangingPunct="1"/>
            <a:endParaRPr lang="de-DE" altLang="de-DE" smtClean="0"/>
          </a:p>
        </p:txBody>
      </p:sp>
    </p:spTree>
    <p:extLst>
      <p:ext uri="{BB962C8B-B14F-4D97-AF65-F5344CB8AC3E}">
        <p14:creationId xmlns:p14="http://schemas.microsoft.com/office/powerpoint/2010/main" val="19236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985838" y="733425"/>
            <a:ext cx="4886325" cy="3665538"/>
          </a:xfrm>
          <a:ln/>
        </p:spPr>
      </p:sp>
      <p:sp>
        <p:nvSpPr>
          <p:cNvPr id="4813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http://www.fit.fraunhofer.de/de/fb/cscw/projects/connect/_jcr_content/stage/image.img.jpg/connect.1322570351415.jpg</a:t>
            </a:r>
          </a:p>
          <a:p>
            <a:pPr eaLnBrk="1" hangingPunct="1"/>
            <a:r>
              <a:rPr lang="de-DE" altLang="de-DE" smtClean="0"/>
              <a:t>http://www.fit.fraunhofer.de/content/dam/fit/de/images/projekte/ballon_b.jpg</a:t>
            </a:r>
          </a:p>
          <a:p>
            <a:pPr eaLnBrk="1" hangingPunct="1"/>
            <a:endParaRPr lang="de-DE" altLang="de-DE" smtClean="0"/>
          </a:p>
        </p:txBody>
      </p:sp>
    </p:spTree>
    <p:extLst>
      <p:ext uri="{BB962C8B-B14F-4D97-AF65-F5344CB8AC3E}">
        <p14:creationId xmlns:p14="http://schemas.microsoft.com/office/powerpoint/2010/main" val="2251292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985838" y="733425"/>
            <a:ext cx="4886325" cy="3665538"/>
          </a:xfrm>
          <a:ln/>
        </p:spPr>
      </p:sp>
      <p:sp>
        <p:nvSpPr>
          <p:cNvPr id="5017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http://www.fit.fraunhofer.de/de/fb/cscw/projects/science-center-togo/_jcr_content/contentPar/textblockwithpics/image1.img.jpg/koffer180.1322562257751.jpg</a:t>
            </a:r>
          </a:p>
          <a:p>
            <a:pPr eaLnBrk="1" hangingPunct="1"/>
            <a:r>
              <a:rPr lang="de-DE" altLang="de-DE" smtClean="0"/>
              <a:t>http://www.fit.fraunhofer.de/de/fb/cscw/projects/science-center-togo/_jcr_content/contentPar/textblockwithpics/image2.img.jpg/wing_s1.1322562257751.jpg</a:t>
            </a:r>
          </a:p>
          <a:p>
            <a:pPr eaLnBrk="1" hangingPunct="1"/>
            <a:r>
              <a:rPr lang="de-DE" altLang="de-DE" smtClean="0"/>
              <a:t>http://www.fit.fraunhofer.de/de/fb/cscw/projects/science-center-togo/_jcr_content/contentPar/textblockwithpics/image3.img.jpg/doppler_s.1322562257751.jpg</a:t>
            </a:r>
          </a:p>
          <a:p>
            <a:pPr eaLnBrk="1" hangingPunct="1"/>
            <a:endParaRPr lang="de-DE" altLang="de-DE" smtClean="0"/>
          </a:p>
          <a:p>
            <a:pPr eaLnBrk="1" hangingPunct="1"/>
            <a:endParaRPr lang="de-DE" altLang="de-DE" smtClean="0"/>
          </a:p>
        </p:txBody>
      </p:sp>
    </p:spTree>
    <p:extLst>
      <p:ext uri="{BB962C8B-B14F-4D97-AF65-F5344CB8AC3E}">
        <p14:creationId xmlns:p14="http://schemas.microsoft.com/office/powerpoint/2010/main" val="595277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985838" y="733425"/>
            <a:ext cx="4886325" cy="3665538"/>
          </a:xfrm>
          <a:ln/>
        </p:spPr>
      </p:sp>
      <p:sp>
        <p:nvSpPr>
          <p:cNvPr id="5222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http://www.ifets.info/journals/17_2/25.pdf </a:t>
            </a:r>
          </a:p>
        </p:txBody>
      </p:sp>
    </p:spTree>
    <p:extLst>
      <p:ext uri="{BB962C8B-B14F-4D97-AF65-F5344CB8AC3E}">
        <p14:creationId xmlns:p14="http://schemas.microsoft.com/office/powerpoint/2010/main" val="327790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85838" y="733425"/>
            <a:ext cx="4886325" cy="3665538"/>
          </a:xfrm>
          <a:ln/>
        </p:spPr>
      </p:sp>
      <p:sp>
        <p:nvSpPr>
          <p:cNvPr id="5427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http://www.dini.de/fileadmin/workshops/dfg-dini-forschungsumgebungen-2009/jeschke.pdf</a:t>
            </a:r>
          </a:p>
          <a:p>
            <a:pPr eaLnBrk="1" hangingPunct="1"/>
            <a:r>
              <a:rPr lang="de-DE" altLang="de-DE" smtClean="0"/>
              <a:t>Jeschke, S. (2009). Wissensmanagement in Virtuellen und Remote Laboren </a:t>
            </a:r>
          </a:p>
        </p:txBody>
      </p:sp>
    </p:spTree>
    <p:extLst>
      <p:ext uri="{BB962C8B-B14F-4D97-AF65-F5344CB8AC3E}">
        <p14:creationId xmlns:p14="http://schemas.microsoft.com/office/powerpoint/2010/main" val="3127148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85838" y="733425"/>
            <a:ext cx="4886325" cy="3665538"/>
          </a:xfrm>
          <a:ln/>
        </p:spPr>
      </p:sp>
      <p:sp>
        <p:nvSpPr>
          <p:cNvPr id="5632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"Virtuelle Welten und 3D sind für Bildungszwecke nach wie vor unerschlossene Gebiete", meint Stanley Litow, Vize-Präsident Corporate Affairs bei IBM. http://www.teachersnews.net/artikel/service/lernsoftware/005575.php 2008 </a:t>
            </a:r>
          </a:p>
          <a:p>
            <a:pPr eaLnBrk="1" hangingPunct="1"/>
            <a:r>
              <a:rPr lang="de-DE" altLang="de-DE" smtClean="0"/>
              <a:t>http://www.powerupthegame.org/</a:t>
            </a:r>
          </a:p>
          <a:p>
            <a:pPr eaLnBrk="1" hangingPunct="1"/>
            <a:r>
              <a:rPr lang="de-DE" altLang="de-DE" smtClean="0"/>
              <a:t>Fromme, Jörissen &amp; Unger, 2008 </a:t>
            </a:r>
          </a:p>
          <a:p>
            <a:pPr eaLnBrk="1" hangingPunct="1"/>
            <a:r>
              <a:rPr lang="de-DE" altLang="de-DE" smtClean="0"/>
              <a:t>Fromme, J., Jörissen, B. &amp; Unger, A. (2008): Bildungspotenziale digitaler Spiele und Spielkulturen. In: Fromme, Johannes/Petko, Dominik (Hrsg.): Computerspiele und Videogames: Zürich: MedienPädagogik</a:t>
            </a:r>
          </a:p>
          <a:p>
            <a:pPr eaLnBrk="1" hangingPunct="1"/>
            <a:endParaRPr lang="de-DE" altLang="de-DE" smtClean="0"/>
          </a:p>
        </p:txBody>
      </p:sp>
    </p:spTree>
    <p:extLst>
      <p:ext uri="{BB962C8B-B14F-4D97-AF65-F5344CB8AC3E}">
        <p14:creationId xmlns:p14="http://schemas.microsoft.com/office/powerpoint/2010/main" val="3386453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85838" y="733425"/>
            <a:ext cx="4886325" cy="3665538"/>
          </a:xfrm>
          <a:ln/>
        </p:spPr>
      </p:sp>
      <p:sp>
        <p:nvSpPr>
          <p:cNvPr id="5837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http://www.letsmap.de/pimp-game/index.php</a:t>
            </a:r>
          </a:p>
          <a:p>
            <a:pPr eaLnBrk="1" hangingPunct="1"/>
            <a:r>
              <a:rPr lang="de-DE" altLang="de-DE" smtClean="0"/>
              <a:t>http://www.letsmap.de/letsmap/index.php</a:t>
            </a:r>
          </a:p>
        </p:txBody>
      </p:sp>
    </p:spTree>
    <p:extLst>
      <p:ext uri="{BB962C8B-B14F-4D97-AF65-F5344CB8AC3E}">
        <p14:creationId xmlns:p14="http://schemas.microsoft.com/office/powerpoint/2010/main" val="1837081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85838" y="733425"/>
            <a:ext cx="4886325" cy="3665538"/>
          </a:xfrm>
          <a:ln/>
        </p:spPr>
      </p:sp>
      <p:sp>
        <p:nvSpPr>
          <p:cNvPr id="6041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http://www.letsmap.de/pimp-game/index.php</a:t>
            </a:r>
          </a:p>
          <a:p>
            <a:pPr eaLnBrk="1" hangingPunct="1"/>
            <a:r>
              <a:rPr lang="de-DE" altLang="de-DE" smtClean="0"/>
              <a:t>http://www.letsmap.de/letsmap/index.php</a:t>
            </a:r>
          </a:p>
        </p:txBody>
      </p:sp>
    </p:spTree>
    <p:extLst>
      <p:ext uri="{BB962C8B-B14F-4D97-AF65-F5344CB8AC3E}">
        <p14:creationId xmlns:p14="http://schemas.microsoft.com/office/powerpoint/2010/main" val="3131918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985838" y="733425"/>
            <a:ext cx="4886325" cy="3665538"/>
          </a:xfrm>
          <a:ln/>
        </p:spPr>
      </p:sp>
      <p:sp>
        <p:nvSpPr>
          <p:cNvPr id="6246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"Virtuelle Welten und 3D sind für Bildungszwecke nach wie vor unerschlossene Gebiete", meint Stanley Litow, Vize-Präsident Corporate Affairs bei IBM. http://www.teachersnews.net/artikel/service/lernsoftware/005575.php 2008 </a:t>
            </a:r>
          </a:p>
          <a:p>
            <a:pPr eaLnBrk="1" hangingPunct="1"/>
            <a:r>
              <a:rPr lang="de-DE" altLang="de-DE" smtClean="0"/>
              <a:t>http://www.powerupthegame.org/</a:t>
            </a:r>
          </a:p>
        </p:txBody>
      </p:sp>
    </p:spTree>
    <p:extLst>
      <p:ext uri="{BB962C8B-B14F-4D97-AF65-F5344CB8AC3E}">
        <p14:creationId xmlns:p14="http://schemas.microsoft.com/office/powerpoint/2010/main" val="2205399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85838" y="733425"/>
            <a:ext cx="4886325" cy="3665538"/>
          </a:xfrm>
          <a:ln/>
        </p:spPr>
      </p:sp>
      <p:sp>
        <p:nvSpPr>
          <p:cNvPr id="6451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Online-Spiel zur Gentechnik </a:t>
            </a:r>
            <a:r>
              <a:rPr lang="de-DE" altLang="de-DE" smtClean="0">
                <a:hlinkClick r:id="rId3"/>
              </a:rPr>
              <a:t>http://www.bioethik-diskurs.de/genethix_d/genethix.html</a:t>
            </a:r>
            <a:r>
              <a:rPr lang="de-DE" altLang="de-DE" smtClean="0"/>
              <a:t> online 12.7.2012</a:t>
            </a:r>
          </a:p>
        </p:txBody>
      </p:sp>
    </p:spTree>
    <p:extLst>
      <p:ext uri="{BB962C8B-B14F-4D97-AF65-F5344CB8AC3E}">
        <p14:creationId xmlns:p14="http://schemas.microsoft.com/office/powerpoint/2010/main" val="395527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985838" y="733425"/>
            <a:ext cx="4886325" cy="3665538"/>
          </a:xfrm>
          <a:ln/>
        </p:spPr>
      </p:sp>
      <p:sp>
        <p:nvSpPr>
          <p:cNvPr id="1331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799636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85838" y="733425"/>
            <a:ext cx="4886325" cy="3665538"/>
          </a:xfrm>
          <a:ln/>
        </p:spPr>
      </p:sp>
      <p:sp>
        <p:nvSpPr>
          <p:cNvPr id="6656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http://fold.it/portal/info/about</a:t>
            </a:r>
          </a:p>
          <a:p>
            <a:pPr eaLnBrk="1" hangingPunct="1"/>
            <a:r>
              <a:rPr lang="de-DE" altLang="de-DE" smtClean="0"/>
              <a:t>http://fold.it/portal/site_files/theme/teaser.png</a:t>
            </a:r>
          </a:p>
          <a:p>
            <a:pPr eaLnBrk="1" hangingPunct="1"/>
            <a:r>
              <a:rPr lang="de-DE" altLang="de-DE" b="1" smtClean="0"/>
              <a:t>Predicting protein structures with a multiplayer online game</a:t>
            </a:r>
            <a:r>
              <a:rPr lang="de-DE" altLang="de-DE" smtClean="0"/>
              <a:t>. Seth Cooper, Firas Khatib, Adrien Treuille, Janos Barbero, Jeehyung Lee, Michael Beenen, Andrew Leaver-Fay, David Baker, Zoran Popović and Foldit players. In </a:t>
            </a:r>
            <a:r>
              <a:rPr lang="de-DE" altLang="de-DE" i="1" smtClean="0"/>
              <a:t>Nature</a:t>
            </a:r>
            <a:r>
              <a:rPr lang="de-DE" altLang="de-DE" smtClean="0"/>
              <a:t> </a:t>
            </a:r>
            <a:r>
              <a:rPr lang="de-DE" altLang="de-DE" b="1" smtClean="0"/>
              <a:t>466</a:t>
            </a:r>
            <a:r>
              <a:rPr lang="de-DE" altLang="de-DE" smtClean="0"/>
              <a:t>, 756-760 (2010). </a:t>
            </a:r>
          </a:p>
        </p:txBody>
      </p:sp>
    </p:spTree>
    <p:extLst>
      <p:ext uri="{BB962C8B-B14F-4D97-AF65-F5344CB8AC3E}">
        <p14:creationId xmlns:p14="http://schemas.microsoft.com/office/powerpoint/2010/main" val="567898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985838" y="733425"/>
            <a:ext cx="4886325" cy="3665538"/>
          </a:xfrm>
          <a:ln/>
        </p:spPr>
      </p:sp>
      <p:sp>
        <p:nvSpPr>
          <p:cNvPr id="6861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http://fold.it/portal/info/about</a:t>
            </a:r>
          </a:p>
          <a:p>
            <a:pPr eaLnBrk="1" hangingPunct="1"/>
            <a:r>
              <a:rPr lang="de-DE" altLang="de-DE" smtClean="0"/>
              <a:t>http://fold.it/portal/site_files/theme/teaser.png</a:t>
            </a:r>
          </a:p>
          <a:p>
            <a:pPr eaLnBrk="1" hangingPunct="1"/>
            <a:r>
              <a:rPr lang="de-DE" altLang="de-DE" b="1" smtClean="0"/>
              <a:t>Predicting protein structures with a multiplayer online game</a:t>
            </a:r>
            <a:r>
              <a:rPr lang="de-DE" altLang="de-DE" smtClean="0"/>
              <a:t>. Seth Cooper, Firas Khatib, Adrien Treuille, Janos Barbero, Jeehyung Lee, Michael Beenen, Andrew Leaver-Fay, David Baker, Zoran Popović and Foldit players. In </a:t>
            </a:r>
            <a:r>
              <a:rPr lang="de-DE" altLang="de-DE" i="1" smtClean="0"/>
              <a:t>Nature</a:t>
            </a:r>
            <a:r>
              <a:rPr lang="de-DE" altLang="de-DE" smtClean="0"/>
              <a:t> </a:t>
            </a:r>
            <a:r>
              <a:rPr lang="de-DE" altLang="de-DE" b="1" smtClean="0"/>
              <a:t>466</a:t>
            </a:r>
            <a:r>
              <a:rPr lang="de-DE" altLang="de-DE" smtClean="0"/>
              <a:t>, 756-760 (2010). </a:t>
            </a:r>
          </a:p>
        </p:txBody>
      </p:sp>
    </p:spTree>
    <p:extLst>
      <p:ext uri="{BB962C8B-B14F-4D97-AF65-F5344CB8AC3E}">
        <p14:creationId xmlns:p14="http://schemas.microsoft.com/office/powerpoint/2010/main" val="2032711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85838" y="733425"/>
            <a:ext cx="4886325" cy="3665538"/>
          </a:xfrm>
          <a:ln/>
        </p:spPr>
      </p:sp>
      <p:sp>
        <p:nvSpPr>
          <p:cNvPr id="7065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http://fold.it/portal/info/about</a:t>
            </a:r>
          </a:p>
          <a:p>
            <a:pPr eaLnBrk="1" hangingPunct="1"/>
            <a:r>
              <a:rPr lang="de-DE" altLang="de-DE" smtClean="0"/>
              <a:t>http://fold.it/portal/site_files/theme/teaser.png</a:t>
            </a:r>
          </a:p>
          <a:p>
            <a:pPr eaLnBrk="1" hangingPunct="1"/>
            <a:r>
              <a:rPr lang="de-DE" altLang="de-DE" b="1" smtClean="0"/>
              <a:t>Predicting protein structures with a multiplayer online game</a:t>
            </a:r>
            <a:r>
              <a:rPr lang="de-DE" altLang="de-DE" smtClean="0"/>
              <a:t>. Seth Cooper, Firas Khatib, Adrien Treuille, Janos Barbero, Jeehyung Lee, Michael Beenen, Andrew Leaver-Fay, David Baker, Zoran Popović and Foldit players. In </a:t>
            </a:r>
            <a:r>
              <a:rPr lang="de-DE" altLang="de-DE" i="1" smtClean="0"/>
              <a:t>Nature</a:t>
            </a:r>
            <a:r>
              <a:rPr lang="de-DE" altLang="de-DE" smtClean="0"/>
              <a:t> </a:t>
            </a:r>
            <a:r>
              <a:rPr lang="de-DE" altLang="de-DE" b="1" smtClean="0"/>
              <a:t>466</a:t>
            </a:r>
            <a:r>
              <a:rPr lang="de-DE" altLang="de-DE" smtClean="0"/>
              <a:t>, 756-760 (2010). </a:t>
            </a:r>
          </a:p>
          <a:p>
            <a:pPr eaLnBrk="1" hangingPunct="1"/>
            <a:r>
              <a:rPr lang="de-DE" altLang="de-DE" smtClean="0"/>
              <a:t>Kerres, Bormann &amp; Vervenne, 2009</a:t>
            </a:r>
          </a:p>
          <a:p>
            <a:pPr eaLnBrk="1" hangingPunct="1"/>
            <a:r>
              <a:rPr lang="de-DE" altLang="de-DE" smtClean="0"/>
              <a:t>Kerres, M., Bormann, M. &amp; Vervenne, M. (2009): Didaktische Konzeption von Serious Games: Zur Verknüpfung von Spiel und Lernangeboten. In: MedienPädagogik. Online-Zeitschrift für Theorie und Praxis der Medienbildung: </a:t>
            </a:r>
          </a:p>
          <a:p>
            <a:pPr eaLnBrk="1" hangingPunct="1"/>
            <a:r>
              <a:rPr lang="en-US" altLang="de-DE" smtClean="0"/>
              <a:t>Herger, 2014</a:t>
            </a:r>
          </a:p>
          <a:p>
            <a:pPr eaLnBrk="1" hangingPunct="1"/>
            <a:r>
              <a:rPr lang="en-US" altLang="de-DE" smtClean="0"/>
              <a:t>Herger, M. (2014): Gamification In Human Resources (Enterprise Gamification, Volume 3): CreateSpace Independent Publishing Platform</a:t>
            </a:r>
            <a:endParaRPr lang="de-DE" altLang="de-DE" smtClean="0"/>
          </a:p>
          <a:p>
            <a:pPr eaLnBrk="1" hangingPunct="1"/>
            <a:r>
              <a:rPr lang="de-DE" altLang="de-DE" smtClean="0"/>
              <a:t>Kaul, 2015: https://kaul.inf.h-brs.de/wordpress/2015/01/rituale-des-burnouts/</a:t>
            </a:r>
          </a:p>
          <a:p>
            <a:pPr eaLnBrk="1" hangingPunct="1"/>
            <a:endParaRPr lang="de-DE" altLang="de-DE" smtClean="0"/>
          </a:p>
          <a:p>
            <a:pPr eaLnBrk="1" hangingPunct="1"/>
            <a:endParaRPr lang="de-DE" altLang="de-DE" smtClean="0"/>
          </a:p>
        </p:txBody>
      </p:sp>
    </p:spTree>
    <p:extLst>
      <p:ext uri="{BB962C8B-B14F-4D97-AF65-F5344CB8AC3E}">
        <p14:creationId xmlns:p14="http://schemas.microsoft.com/office/powerpoint/2010/main" val="3087627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85838" y="733425"/>
            <a:ext cx="4886325" cy="3665538"/>
          </a:xfrm>
          <a:ln/>
        </p:spPr>
      </p:sp>
      <p:sp>
        <p:nvSpPr>
          <p:cNvPr id="7270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CC-Lizenz vgl. http://www.lehrer-online.de/1008170.php</a:t>
            </a:r>
          </a:p>
        </p:txBody>
      </p:sp>
    </p:spTree>
    <p:extLst>
      <p:ext uri="{BB962C8B-B14F-4D97-AF65-F5344CB8AC3E}">
        <p14:creationId xmlns:p14="http://schemas.microsoft.com/office/powerpoint/2010/main" val="322248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985838" y="733425"/>
            <a:ext cx="4886325" cy="3665538"/>
          </a:xfrm>
          <a:ln/>
        </p:spPr>
      </p:sp>
      <p:sp>
        <p:nvSpPr>
          <p:cNvPr id="7475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https://www.mebis.bayern.de/kategorie/medien/faecher/mint/ </a:t>
            </a:r>
            <a:r>
              <a:rPr lang="de-DE" altLang="de-DE" smtClean="0">
                <a:sym typeface="Wingdings" panose="05000000000000000000" pitchFamily="2" charset="2"/>
              </a:rPr>
              <a:t> nur ein biol., kein chem., aber math.</a:t>
            </a:r>
            <a:endParaRPr lang="de-DE" altLang="de-DE" smtClean="0"/>
          </a:p>
          <a:p>
            <a:pPr eaLnBrk="1" hangingPunct="1"/>
            <a:endParaRPr lang="de-DE" altLang="de-DE" smtClean="0"/>
          </a:p>
          <a:p>
            <a:pPr eaLnBrk="1" hangingPunct="1"/>
            <a:endParaRPr lang="de-DE" altLang="de-DE" smtClean="0"/>
          </a:p>
          <a:p>
            <a:pPr eaLnBrk="1" hangingPunct="1"/>
            <a:r>
              <a:rPr lang="de-DE" altLang="de-DE" smtClean="0"/>
              <a:t>http://www.landesfilmdienste.de/images/top.jpg</a:t>
            </a:r>
          </a:p>
          <a:p>
            <a:pPr eaLnBrk="1" hangingPunct="1"/>
            <a:r>
              <a:rPr lang="de-DE" altLang="de-DE" smtClean="0"/>
              <a:t>http://www.landesfilmdienste.de/images/BY_.jpg</a:t>
            </a:r>
          </a:p>
        </p:txBody>
      </p:sp>
    </p:spTree>
    <p:extLst>
      <p:ext uri="{BB962C8B-B14F-4D97-AF65-F5344CB8AC3E}">
        <p14:creationId xmlns:p14="http://schemas.microsoft.com/office/powerpoint/2010/main" val="3410419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985838" y="733425"/>
            <a:ext cx="4886325" cy="3665538"/>
          </a:xfrm>
          <a:ln/>
        </p:spPr>
      </p:sp>
      <p:sp>
        <p:nvSpPr>
          <p:cNvPr id="7680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a:p>
            <a:pPr eaLnBrk="1" hangingPunct="1"/>
            <a:endParaRPr lang="de-DE" altLang="de-DE" smtClean="0"/>
          </a:p>
          <a:p>
            <a:pPr eaLnBrk="1" hangingPunct="1"/>
            <a:endParaRPr lang="de-DE" altLang="de-DE" smtClean="0"/>
          </a:p>
          <a:p>
            <a:pPr eaLnBrk="1" hangingPunct="1"/>
            <a:r>
              <a:rPr lang="de-DE" altLang="de-DE" smtClean="0"/>
              <a:t>http://www.landesfilmdienste.de/images/top.jpg</a:t>
            </a:r>
          </a:p>
          <a:p>
            <a:pPr eaLnBrk="1" hangingPunct="1"/>
            <a:r>
              <a:rPr lang="de-DE" altLang="de-DE" smtClean="0"/>
              <a:t>http://www.landesfilmdienste.de/images/BY_.jpg</a:t>
            </a:r>
          </a:p>
        </p:txBody>
      </p:sp>
    </p:spTree>
    <p:extLst>
      <p:ext uri="{BB962C8B-B14F-4D97-AF65-F5344CB8AC3E}">
        <p14:creationId xmlns:p14="http://schemas.microsoft.com/office/powerpoint/2010/main" val="3262336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85838" y="733425"/>
            <a:ext cx="4886325" cy="3665538"/>
          </a:xfrm>
          <a:ln/>
        </p:spPr>
      </p:sp>
      <p:sp>
        <p:nvSpPr>
          <p:cNvPr id="7885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a:p>
            <a:pPr eaLnBrk="1" hangingPunct="1"/>
            <a:endParaRPr lang="de-DE" altLang="de-DE" smtClean="0"/>
          </a:p>
          <a:p>
            <a:pPr eaLnBrk="1" hangingPunct="1"/>
            <a:endParaRPr lang="de-DE" altLang="de-DE" smtClean="0"/>
          </a:p>
          <a:p>
            <a:pPr eaLnBrk="1" hangingPunct="1"/>
            <a:r>
              <a:rPr lang="de-DE" altLang="de-DE" smtClean="0"/>
              <a:t>http://www.landesfilmdienste.de/images/top.jpg</a:t>
            </a:r>
          </a:p>
          <a:p>
            <a:pPr eaLnBrk="1" hangingPunct="1"/>
            <a:r>
              <a:rPr lang="de-DE" altLang="de-DE" smtClean="0"/>
              <a:t>http://www.landesfilmdienste.de/images/BY_.jpg</a:t>
            </a:r>
          </a:p>
        </p:txBody>
      </p:sp>
    </p:spTree>
    <p:extLst>
      <p:ext uri="{BB962C8B-B14F-4D97-AF65-F5344CB8AC3E}">
        <p14:creationId xmlns:p14="http://schemas.microsoft.com/office/powerpoint/2010/main" val="3690120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85838" y="733425"/>
            <a:ext cx="4886325" cy="3665538"/>
          </a:xfrm>
          <a:ln/>
        </p:spPr>
      </p:sp>
      <p:sp>
        <p:nvSpPr>
          <p:cNvPr id="8089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a:p>
            <a:pPr eaLnBrk="1" hangingPunct="1"/>
            <a:endParaRPr lang="de-DE" altLang="de-DE" smtClean="0"/>
          </a:p>
          <a:p>
            <a:pPr eaLnBrk="1" hangingPunct="1"/>
            <a:endParaRPr lang="de-DE" altLang="de-DE" smtClean="0"/>
          </a:p>
          <a:p>
            <a:pPr eaLnBrk="1" hangingPunct="1"/>
            <a:r>
              <a:rPr lang="de-DE" altLang="de-DE" smtClean="0"/>
              <a:t>http://www.landesfilmdienste.de/images/top.jpg</a:t>
            </a:r>
          </a:p>
          <a:p>
            <a:pPr eaLnBrk="1" hangingPunct="1"/>
            <a:r>
              <a:rPr lang="de-DE" altLang="de-DE" smtClean="0"/>
              <a:t>http://www.landesfilmdienste.de/images/BY_.jpg</a:t>
            </a:r>
          </a:p>
        </p:txBody>
      </p:sp>
    </p:spTree>
    <p:extLst>
      <p:ext uri="{BB962C8B-B14F-4D97-AF65-F5344CB8AC3E}">
        <p14:creationId xmlns:p14="http://schemas.microsoft.com/office/powerpoint/2010/main" val="3787266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85838" y="733425"/>
            <a:ext cx="4886325" cy="3665538"/>
          </a:xfrm>
          <a:ln/>
        </p:spPr>
      </p:sp>
      <p:sp>
        <p:nvSpPr>
          <p:cNvPr id="8294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a:p>
            <a:pPr eaLnBrk="1" hangingPunct="1"/>
            <a:endParaRPr lang="de-DE" altLang="de-DE" smtClean="0"/>
          </a:p>
          <a:p>
            <a:pPr eaLnBrk="1" hangingPunct="1"/>
            <a:endParaRPr lang="de-DE" altLang="de-DE" smtClean="0"/>
          </a:p>
          <a:p>
            <a:pPr eaLnBrk="1" hangingPunct="1"/>
            <a:r>
              <a:rPr lang="de-DE" altLang="de-DE" smtClean="0"/>
              <a:t>http://www.landesfilmdienste.de/images/top.jpg</a:t>
            </a:r>
          </a:p>
          <a:p>
            <a:pPr eaLnBrk="1" hangingPunct="1"/>
            <a:r>
              <a:rPr lang="de-DE" altLang="de-DE" smtClean="0"/>
              <a:t>http://www.landesfilmdienste.de/images/BY_.jpg</a:t>
            </a:r>
          </a:p>
        </p:txBody>
      </p:sp>
    </p:spTree>
    <p:extLst>
      <p:ext uri="{BB962C8B-B14F-4D97-AF65-F5344CB8AC3E}">
        <p14:creationId xmlns:p14="http://schemas.microsoft.com/office/powerpoint/2010/main" val="1912296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985838" y="733425"/>
            <a:ext cx="4886325" cy="3665538"/>
          </a:xfrm>
          <a:ln/>
        </p:spPr>
      </p:sp>
      <p:sp>
        <p:nvSpPr>
          <p:cNvPr id="8499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a:p>
            <a:pPr eaLnBrk="1" hangingPunct="1"/>
            <a:endParaRPr lang="de-DE" altLang="de-DE" smtClean="0"/>
          </a:p>
          <a:p>
            <a:pPr eaLnBrk="1" hangingPunct="1"/>
            <a:endParaRPr lang="de-DE" altLang="de-DE" smtClean="0"/>
          </a:p>
          <a:p>
            <a:pPr eaLnBrk="1" hangingPunct="1"/>
            <a:r>
              <a:rPr lang="de-DE" altLang="de-DE" smtClean="0"/>
              <a:t>http://www.landesfilmdienste.de/images/top.jpg</a:t>
            </a:r>
          </a:p>
          <a:p>
            <a:pPr eaLnBrk="1" hangingPunct="1"/>
            <a:r>
              <a:rPr lang="de-DE" altLang="de-DE" smtClean="0"/>
              <a:t>http://www.landesfilmdienste.de/images/BY_.jpg</a:t>
            </a:r>
          </a:p>
        </p:txBody>
      </p:sp>
    </p:spTree>
    <p:extLst>
      <p:ext uri="{BB962C8B-B14F-4D97-AF65-F5344CB8AC3E}">
        <p14:creationId xmlns:p14="http://schemas.microsoft.com/office/powerpoint/2010/main" val="2895023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985838" y="733425"/>
            <a:ext cx="4886325" cy="3665538"/>
          </a:xfrm>
          <a:ln/>
        </p:spPr>
      </p:sp>
      <p:sp>
        <p:nvSpPr>
          <p:cNvPr id="1812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968597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85838" y="733425"/>
            <a:ext cx="4886325" cy="3665538"/>
          </a:xfrm>
          <a:ln/>
        </p:spPr>
      </p:sp>
      <p:sp>
        <p:nvSpPr>
          <p:cNvPr id="8704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701816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985838" y="733425"/>
            <a:ext cx="4886325" cy="3665538"/>
          </a:xfrm>
          <a:ln/>
        </p:spPr>
      </p:sp>
      <p:sp>
        <p:nvSpPr>
          <p:cNvPr id="1741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400283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985838" y="733425"/>
            <a:ext cx="4886325" cy="3665538"/>
          </a:xfrm>
          <a:ln/>
        </p:spPr>
      </p:sp>
      <p:sp>
        <p:nvSpPr>
          <p:cNvPr id="1945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hlinkClick r:id="rId3"/>
              </a:rPr>
              <a:t>Research in Science Education</a:t>
            </a:r>
            <a:r>
              <a:rPr lang="en-US" altLang="de-DE" smtClean="0"/>
              <a:t>  February 2015, Volume 45, </a:t>
            </a:r>
            <a:r>
              <a:rPr lang="en-US" altLang="de-DE" smtClean="0">
                <a:hlinkClick r:id="rId4"/>
              </a:rPr>
              <a:t>Issue 1</a:t>
            </a:r>
            <a:r>
              <a:rPr lang="en-US" altLang="de-DE" smtClean="0"/>
              <a:t>, pp 149-170 </a:t>
            </a:r>
          </a:p>
          <a:p>
            <a:pPr eaLnBrk="1" hangingPunct="1"/>
            <a:r>
              <a:rPr lang="de-DE" altLang="de-DE" smtClean="0"/>
              <a:t> “Sustainability On Earth” WebQuests: Do They Qualify as Problem-Based Learning Activities? Laurinda Leite, Luís Dourado, Sofia Morgado  </a:t>
            </a:r>
          </a:p>
        </p:txBody>
      </p:sp>
    </p:spTree>
    <p:extLst>
      <p:ext uri="{BB962C8B-B14F-4D97-AF65-F5344CB8AC3E}">
        <p14:creationId xmlns:p14="http://schemas.microsoft.com/office/powerpoint/2010/main" val="274264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5838" y="733425"/>
            <a:ext cx="4886325" cy="3665538"/>
          </a:xfrm>
          <a:ln/>
        </p:spPr>
      </p:sp>
      <p:sp>
        <p:nvSpPr>
          <p:cNvPr id="2150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370643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985838" y="733425"/>
            <a:ext cx="4886325" cy="3665538"/>
          </a:xfrm>
          <a:ln/>
        </p:spPr>
      </p:sp>
      <p:sp>
        <p:nvSpPr>
          <p:cNvPr id="2355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http://www.virtphys.uni-bayreuth.de/elek/source/Ex_multi.swf</a:t>
            </a:r>
          </a:p>
        </p:txBody>
      </p:sp>
    </p:spTree>
    <p:extLst>
      <p:ext uri="{BB962C8B-B14F-4D97-AF65-F5344CB8AC3E}">
        <p14:creationId xmlns:p14="http://schemas.microsoft.com/office/powerpoint/2010/main" val="2564559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985838" y="733425"/>
            <a:ext cx="4886325" cy="3665538"/>
          </a:xfrm>
          <a:ln/>
        </p:spPr>
      </p:sp>
      <p:sp>
        <p:nvSpPr>
          <p:cNvPr id="2560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855775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5"/>
          <p:cNvGrpSpPr>
            <a:grpSpLocks noChangeAspect="1"/>
          </p:cNvGrpSpPr>
          <p:nvPr userDrawn="1"/>
        </p:nvGrpSpPr>
        <p:grpSpPr bwMode="auto">
          <a:xfrm>
            <a:off x="8172450" y="6357938"/>
            <a:ext cx="576263" cy="400050"/>
            <a:chOff x="7727" y="1983"/>
            <a:chExt cx="1536" cy="1065"/>
          </a:xfrm>
        </p:grpSpPr>
        <p:sp>
          <p:nvSpPr>
            <p:cNvPr id="5"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7"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8"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9"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1"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2"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3"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4"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5"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6"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grpSp>
          <p:nvGrpSpPr>
            <p:cNvPr id="17" name="Group 18"/>
            <p:cNvGrpSpPr>
              <a:grpSpLocks noChangeAspect="1"/>
            </p:cNvGrpSpPr>
            <p:nvPr/>
          </p:nvGrpSpPr>
          <p:grpSpPr bwMode="auto">
            <a:xfrm>
              <a:off x="7928" y="2493"/>
              <a:ext cx="141" cy="504"/>
              <a:chOff x="1595" y="3161"/>
              <a:chExt cx="439" cy="1567"/>
            </a:xfrm>
          </p:grpSpPr>
          <p:sp>
            <p:nvSpPr>
              <p:cNvPr id="18"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9"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grpSp>
      </p:grpSp>
      <p:pic>
        <p:nvPicPr>
          <p:cNvPr id="20" name="Picture 21" descr="compman_k"/>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ußzeilenplatzhalter 5"/>
          <p:cNvSpPr>
            <a:spLocks/>
          </p:cNvSpPr>
          <p:nvPr/>
        </p:nvSpPr>
        <p:spPr bwMode="auto">
          <a:xfrm>
            <a:off x="1692275" y="63087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r>
              <a:rPr lang="de-DE" altLang="de-DE" smtClean="0"/>
              <a:t>AD W. Wagner, Didaktik Chemie, &amp; AD Dr. F.-J. Scharfenberg, Didaktik Biologie, Universität Bayreuth</a:t>
            </a:r>
          </a:p>
        </p:txBody>
      </p:sp>
      <p:sp>
        <p:nvSpPr>
          <p:cNvPr id="45058" name="Rectangle 2"/>
          <p:cNvSpPr>
            <a:spLocks noGrp="1" noChangeArrowheads="1"/>
          </p:cNvSpPr>
          <p:nvPr>
            <p:ph type="title"/>
          </p:nvPr>
        </p:nvSpPr>
        <p:spPr>
          <a:xfrm>
            <a:off x="685800" y="2130425"/>
            <a:ext cx="7772400" cy="1470025"/>
          </a:xfrm>
        </p:spPr>
        <p:txBody>
          <a:bodyPr/>
          <a:lstStyle>
            <a:lvl1pPr>
              <a:defRPr smtClean="0"/>
            </a:lvl1pPr>
          </a:lstStyle>
          <a:p>
            <a:pPr lvl="0"/>
            <a:r>
              <a:rPr lang="de-DE" altLang="de-DE" noProof="0" smtClean="0"/>
              <a:t>9 Animationen und Simulationen</a:t>
            </a:r>
          </a:p>
        </p:txBody>
      </p:sp>
      <p:sp>
        <p:nvSpPr>
          <p:cNvPr id="164867"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pPr lvl="0"/>
            <a:r>
              <a:rPr lang="de-DE" altLang="de-DE" noProof="0" smtClean="0"/>
              <a:t>Formatvorlage des Untertitelmasters durch Klicken bearbeiten</a:t>
            </a:r>
          </a:p>
        </p:txBody>
      </p:sp>
    </p:spTree>
    <p:extLst>
      <p:ext uri="{BB962C8B-B14F-4D97-AF65-F5344CB8AC3E}">
        <p14:creationId xmlns:p14="http://schemas.microsoft.com/office/powerpoint/2010/main" val="1993670517"/>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fld id="{3023926A-ADE9-4FAC-9530-9AE00D00B6B7}" type="datetimeFigureOut">
              <a:rPr lang="de-DE" altLang="de-DE"/>
              <a:pPr>
                <a:defRPr/>
              </a:pPr>
              <a:t>15.07.2015</a:t>
            </a:fld>
            <a:endParaRPr lang="de-DE"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2"/>
          </p:nvPr>
        </p:nvSpPr>
        <p:spPr>
          <a:ln/>
        </p:spPr>
        <p:txBody>
          <a:bodyPr/>
          <a:lstStyle>
            <a:lvl1pPr>
              <a:defRPr/>
            </a:lvl1pPr>
          </a:lstStyle>
          <a:p>
            <a:pPr>
              <a:defRPr/>
            </a:pPr>
            <a:fld id="{736FFACF-2B71-482D-A3BA-979D6E2DC8C7}" type="slidenum">
              <a:rPr lang="de-DE" altLang="de-DE"/>
              <a:pPr>
                <a:defRPr/>
              </a:pPr>
              <a:t>‹Nr.›</a:t>
            </a:fld>
            <a:endParaRPr lang="de-DE" altLang="de-DE"/>
          </a:p>
        </p:txBody>
      </p:sp>
    </p:spTree>
    <p:extLst>
      <p:ext uri="{BB962C8B-B14F-4D97-AF65-F5344CB8AC3E}">
        <p14:creationId xmlns:p14="http://schemas.microsoft.com/office/powerpoint/2010/main" val="113469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4B9A563-E6E1-4117-BDAB-2A5F06861007}" type="datetimeFigureOut">
              <a:rPr lang="de-DE" altLang="de-DE"/>
              <a:pPr>
                <a:defRPr/>
              </a:pPr>
              <a:t>15.07.2015</a:t>
            </a:fld>
            <a:endParaRPr lang="de-DE"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2"/>
          </p:nvPr>
        </p:nvSpPr>
        <p:spPr>
          <a:ln/>
        </p:spPr>
        <p:txBody>
          <a:bodyPr/>
          <a:lstStyle>
            <a:lvl1pPr>
              <a:defRPr/>
            </a:lvl1pPr>
          </a:lstStyle>
          <a:p>
            <a:pPr>
              <a:defRPr/>
            </a:pPr>
            <a:fld id="{E0967D39-C4FC-403D-A422-F53B181C4EE6}" type="slidenum">
              <a:rPr lang="de-DE" altLang="de-DE"/>
              <a:pPr>
                <a:defRPr/>
              </a:pPr>
              <a:t>‹Nr.›</a:t>
            </a:fld>
            <a:endParaRPr lang="de-DE" altLang="de-DE"/>
          </a:p>
        </p:txBody>
      </p:sp>
    </p:spTree>
    <p:extLst>
      <p:ext uri="{BB962C8B-B14F-4D97-AF65-F5344CB8AC3E}">
        <p14:creationId xmlns:p14="http://schemas.microsoft.com/office/powerpoint/2010/main" val="2948826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572C8324-FD0B-44FF-939C-5BDF31630059}" type="datetimeFigureOut">
              <a:rPr lang="de-DE" altLang="de-DE"/>
              <a:pPr>
                <a:defRPr/>
              </a:pPr>
              <a:t>15.07.2015</a:t>
            </a:fld>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A3564363-C7F9-4980-BDBE-4536079143E8}" type="slidenum">
              <a:rPr lang="de-DE" altLang="de-DE"/>
              <a:pPr>
                <a:defRPr/>
              </a:pPr>
              <a:t>‹Nr.›</a:t>
            </a:fld>
            <a:endParaRPr lang="de-DE" altLang="de-DE"/>
          </a:p>
        </p:txBody>
      </p:sp>
    </p:spTree>
    <p:extLst>
      <p:ext uri="{BB962C8B-B14F-4D97-AF65-F5344CB8AC3E}">
        <p14:creationId xmlns:p14="http://schemas.microsoft.com/office/powerpoint/2010/main" val="3060546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38B6C3A7-376F-40A1-B6F5-D91E2559FED6}" type="datetimeFigureOut">
              <a:rPr lang="de-DE" altLang="de-DE"/>
              <a:pPr>
                <a:defRPr/>
              </a:pPr>
              <a:t>15.07.2015</a:t>
            </a:fld>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7B7A7C0E-802B-4CF2-A0CC-7702D0D878E6}" type="slidenum">
              <a:rPr lang="de-DE" altLang="de-DE"/>
              <a:pPr>
                <a:defRPr/>
              </a:pPr>
              <a:t>‹Nr.›</a:t>
            </a:fld>
            <a:endParaRPr lang="de-DE" altLang="de-DE"/>
          </a:p>
        </p:txBody>
      </p:sp>
    </p:spTree>
    <p:extLst>
      <p:ext uri="{BB962C8B-B14F-4D97-AF65-F5344CB8AC3E}">
        <p14:creationId xmlns:p14="http://schemas.microsoft.com/office/powerpoint/2010/main" val="1785001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8815E049-1E5B-4F97-9457-C67A7C92AA2A}" type="datetimeFigureOut">
              <a:rPr lang="de-DE" altLang="de-DE"/>
              <a:pPr>
                <a:defRPr/>
              </a:pPr>
              <a:t>15.07.2015</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8D6AFE2D-4A10-4E27-B560-ED261B0878C9}" type="slidenum">
              <a:rPr lang="de-DE" altLang="de-DE"/>
              <a:pPr>
                <a:defRPr/>
              </a:pPr>
              <a:t>‹Nr.›</a:t>
            </a:fld>
            <a:endParaRPr lang="de-DE" altLang="de-DE"/>
          </a:p>
        </p:txBody>
      </p:sp>
    </p:spTree>
    <p:extLst>
      <p:ext uri="{BB962C8B-B14F-4D97-AF65-F5344CB8AC3E}">
        <p14:creationId xmlns:p14="http://schemas.microsoft.com/office/powerpoint/2010/main" val="412107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62B753BF-8A5B-444E-8441-242EEBCAC29F}" type="datetimeFigureOut">
              <a:rPr lang="de-DE" altLang="de-DE"/>
              <a:pPr>
                <a:defRPr/>
              </a:pPr>
              <a:t>15.07.2015</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B71B532C-3F35-450A-BC39-FC40C7635A08}" type="slidenum">
              <a:rPr lang="de-DE" altLang="de-DE"/>
              <a:pPr>
                <a:defRPr/>
              </a:pPr>
              <a:t>‹Nr.›</a:t>
            </a:fld>
            <a:endParaRPr lang="de-DE" altLang="de-DE"/>
          </a:p>
        </p:txBody>
      </p:sp>
    </p:spTree>
    <p:extLst>
      <p:ext uri="{BB962C8B-B14F-4D97-AF65-F5344CB8AC3E}">
        <p14:creationId xmlns:p14="http://schemas.microsoft.com/office/powerpoint/2010/main" val="428495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grpSp>
        <p:nvGrpSpPr>
          <p:cNvPr id="4" name="Group 5"/>
          <p:cNvGrpSpPr>
            <a:grpSpLocks noChangeAspect="1"/>
          </p:cNvGrpSpPr>
          <p:nvPr userDrawn="1"/>
        </p:nvGrpSpPr>
        <p:grpSpPr bwMode="auto">
          <a:xfrm>
            <a:off x="8172450" y="6357938"/>
            <a:ext cx="576263" cy="400050"/>
            <a:chOff x="7727" y="1983"/>
            <a:chExt cx="1536" cy="1065"/>
          </a:xfrm>
        </p:grpSpPr>
        <p:sp>
          <p:nvSpPr>
            <p:cNvPr id="5"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7"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8"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9"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1"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2"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3"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4"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5"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6"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grpSp>
          <p:nvGrpSpPr>
            <p:cNvPr id="17" name="Group 18"/>
            <p:cNvGrpSpPr>
              <a:grpSpLocks noChangeAspect="1"/>
            </p:cNvGrpSpPr>
            <p:nvPr/>
          </p:nvGrpSpPr>
          <p:grpSpPr bwMode="auto">
            <a:xfrm>
              <a:off x="7928" y="2493"/>
              <a:ext cx="141" cy="504"/>
              <a:chOff x="1595" y="3161"/>
              <a:chExt cx="439" cy="1567"/>
            </a:xfrm>
          </p:grpSpPr>
          <p:sp>
            <p:nvSpPr>
              <p:cNvPr id="18"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9"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grpSp>
      </p:grpSp>
      <p:pic>
        <p:nvPicPr>
          <p:cNvPr id="20" name="Picture 23" descr="Didaktik der Biologi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25" y="6096000"/>
            <a:ext cx="714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1" name="Fußzeilenplatzhalter 5"/>
          <p:cNvSpPr>
            <a:spLocks noGrp="1"/>
          </p:cNvSpPr>
          <p:nvPr>
            <p:ph type="ftr" sz="quarter" idx="10"/>
          </p:nvPr>
        </p:nvSpPr>
        <p:spPr>
          <a:xfrm>
            <a:off x="1692275" y="6308725"/>
            <a:ext cx="57594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a:lvl1pPr>
          </a:lstStyle>
          <a:p>
            <a:pPr>
              <a:defRPr/>
            </a:pPr>
            <a:r>
              <a:rPr lang="de-DE" altLang="de-DE"/>
              <a:t>AD W. Wagner, Didaktik Chemie, &amp; AD Dr. F.-J. Scharfenberg, Didaktik Biologie, Universität Bayreuth</a:t>
            </a:r>
          </a:p>
        </p:txBody>
      </p:sp>
    </p:spTree>
    <p:extLst>
      <p:ext uri="{BB962C8B-B14F-4D97-AF65-F5344CB8AC3E}">
        <p14:creationId xmlns:p14="http://schemas.microsoft.com/office/powerpoint/2010/main" val="2981686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D4D90EB-FB99-4958-9A4E-C4F027EE1AD5}" type="datetime1">
              <a:rPr lang="de-DE"/>
              <a:pPr>
                <a:defRPr/>
              </a:pPr>
              <a:t>15.07.2015</a:t>
            </a:fld>
            <a:endParaRPr lang="en-US"/>
          </a:p>
        </p:txBody>
      </p:sp>
      <p:sp>
        <p:nvSpPr>
          <p:cNvPr id="3" name="Fußzeilenplatzhalt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Pathway Consortium Meeting - Bayreuth, 10-12 October 2011</a:t>
            </a:r>
          </a:p>
        </p:txBody>
      </p:sp>
      <p:sp>
        <p:nvSpPr>
          <p:cNvPr id="4" name="Foliennummernplatzhalt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B64EF53-8CC2-437D-883D-9549C8858A84}" type="slidenum">
              <a:rPr/>
              <a:pPr>
                <a:defRPr/>
              </a:pPr>
              <a:t>‹Nr.›</a:t>
            </a:fld>
            <a:endParaRPr lang="en-US"/>
          </a:p>
        </p:txBody>
      </p:sp>
    </p:spTree>
    <p:extLst>
      <p:ext uri="{BB962C8B-B14F-4D97-AF65-F5344CB8AC3E}">
        <p14:creationId xmlns:p14="http://schemas.microsoft.com/office/powerpoint/2010/main" val="258665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59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38588"/>
            <a:ext cx="4038600" cy="21875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97296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048F2B8A-7635-489D-8148-8D7145298749}" type="datetimeFigureOut">
              <a:rPr lang="de-DE" altLang="de-DE"/>
              <a:pPr>
                <a:defRPr/>
              </a:pPr>
              <a:t>15.07.2015</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B89F88C9-CDD7-4101-AB08-29C5A057CD7D}" type="slidenum">
              <a:rPr lang="de-DE" altLang="de-DE"/>
              <a:pPr>
                <a:defRPr/>
              </a:pPr>
              <a:t>‹Nr.›</a:t>
            </a:fld>
            <a:endParaRPr lang="de-DE" altLang="de-DE"/>
          </a:p>
        </p:txBody>
      </p:sp>
    </p:spTree>
    <p:extLst>
      <p:ext uri="{BB962C8B-B14F-4D97-AF65-F5344CB8AC3E}">
        <p14:creationId xmlns:p14="http://schemas.microsoft.com/office/powerpoint/2010/main" val="266020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fld id="{8E8F5A41-3A64-4D21-BE73-BFDCD8B780FA}" type="datetimeFigureOut">
              <a:rPr lang="de-DE" altLang="de-DE"/>
              <a:pPr>
                <a:defRPr/>
              </a:pPr>
              <a:t>15.07.2015</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B99298ED-8646-4E76-A50E-DA02B7DAF621}" type="slidenum">
              <a:rPr lang="de-DE" altLang="de-DE"/>
              <a:pPr>
                <a:defRPr/>
              </a:pPr>
              <a:t>‹Nr.›</a:t>
            </a:fld>
            <a:endParaRPr lang="de-DE" altLang="de-DE"/>
          </a:p>
        </p:txBody>
      </p:sp>
    </p:spTree>
    <p:extLst>
      <p:ext uri="{BB962C8B-B14F-4D97-AF65-F5344CB8AC3E}">
        <p14:creationId xmlns:p14="http://schemas.microsoft.com/office/powerpoint/2010/main" val="1544206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fld id="{80798A4D-5963-4C1E-BF50-4A00958C374D}" type="datetimeFigureOut">
              <a:rPr lang="de-DE" altLang="de-DE"/>
              <a:pPr>
                <a:defRPr/>
              </a:pPr>
              <a:t>15.07.2015</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1AFEE713-721E-44A6-9153-50A5BC6703AF}" type="slidenum">
              <a:rPr lang="de-DE" altLang="de-DE"/>
              <a:pPr>
                <a:defRPr/>
              </a:pPr>
              <a:t>‹Nr.›</a:t>
            </a:fld>
            <a:endParaRPr lang="de-DE" altLang="de-DE"/>
          </a:p>
        </p:txBody>
      </p:sp>
    </p:spTree>
    <p:extLst>
      <p:ext uri="{BB962C8B-B14F-4D97-AF65-F5344CB8AC3E}">
        <p14:creationId xmlns:p14="http://schemas.microsoft.com/office/powerpoint/2010/main" val="392588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fld id="{3772A404-7DA4-4F30-8F24-B4C6CA906E18}" type="datetimeFigureOut">
              <a:rPr lang="de-DE" altLang="de-DE"/>
              <a:pPr>
                <a:defRPr/>
              </a:pPr>
              <a:t>15.07.2015</a:t>
            </a:fld>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F3D3FE64-C3D9-4294-8FC0-C43D2A03E057}" type="slidenum">
              <a:rPr lang="de-DE" altLang="de-DE"/>
              <a:pPr>
                <a:defRPr/>
              </a:pPr>
              <a:t>‹Nr.›</a:t>
            </a:fld>
            <a:endParaRPr lang="de-DE" altLang="de-DE"/>
          </a:p>
        </p:txBody>
      </p:sp>
    </p:spTree>
    <p:extLst>
      <p:ext uri="{BB962C8B-B14F-4D97-AF65-F5344CB8AC3E}">
        <p14:creationId xmlns:p14="http://schemas.microsoft.com/office/powerpoint/2010/main" val="220083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fld id="{D265C1F8-FAC9-4BBF-BA2B-951DDD858112}" type="datetimeFigureOut">
              <a:rPr lang="de-DE" altLang="de-DE"/>
              <a:pPr>
                <a:defRPr/>
              </a:pPr>
              <a:t>15.07.2015</a:t>
            </a:fld>
            <a:endParaRPr lang="de-DE"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6"/>
          <p:cNvSpPr>
            <a:spLocks noGrp="1" noChangeArrowheads="1"/>
          </p:cNvSpPr>
          <p:nvPr>
            <p:ph type="sldNum" sz="quarter" idx="12"/>
          </p:nvPr>
        </p:nvSpPr>
        <p:spPr>
          <a:ln/>
        </p:spPr>
        <p:txBody>
          <a:bodyPr/>
          <a:lstStyle>
            <a:lvl1pPr>
              <a:defRPr/>
            </a:lvl1pPr>
          </a:lstStyle>
          <a:p>
            <a:pPr>
              <a:defRPr/>
            </a:pPr>
            <a:fld id="{FB16E0C3-2C67-4F7D-A351-807BF3F7F350}" type="slidenum">
              <a:rPr lang="de-DE" altLang="de-DE"/>
              <a:pPr>
                <a:defRPr/>
              </a:pPr>
              <a:t>‹Nr.›</a:t>
            </a:fld>
            <a:endParaRPr lang="de-DE" altLang="de-DE"/>
          </a:p>
        </p:txBody>
      </p:sp>
    </p:spTree>
    <p:extLst>
      <p:ext uri="{BB962C8B-B14F-4D97-AF65-F5344CB8AC3E}">
        <p14:creationId xmlns:p14="http://schemas.microsoft.com/office/powerpoint/2010/main" val="244906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0" y="3175"/>
            <a:ext cx="9144000" cy="617538"/>
          </a:xfrm>
          <a:prstGeom prst="rect">
            <a:avLst/>
          </a:prstGeom>
          <a:solidFill>
            <a:schemeClr val="bg1">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altLang="de-DE" smtClean="0"/>
              <a:t>9 Animationen und Simulationen</a:t>
            </a:r>
          </a:p>
        </p:txBody>
      </p:sp>
      <p:sp>
        <p:nvSpPr>
          <p:cNvPr id="1027"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Waren aktuelle Missionen (zum Mars, Jupiter oder Saturn) Thema im Unterricht? Wenn ja, in welchem Fach?</a:t>
            </a:r>
          </a:p>
          <a:p>
            <a:pPr lvl="0"/>
            <a:r>
              <a:rPr lang="de-DE" altLang="de-DE" smtClean="0"/>
              <a:t>dhdfgh</a:t>
            </a:r>
          </a:p>
        </p:txBody>
      </p:sp>
      <p:grpSp>
        <p:nvGrpSpPr>
          <p:cNvPr id="1028" name="Group 5"/>
          <p:cNvGrpSpPr>
            <a:grpSpLocks noChangeAspect="1"/>
          </p:cNvGrpSpPr>
          <p:nvPr userDrawn="1"/>
        </p:nvGrpSpPr>
        <p:grpSpPr bwMode="auto">
          <a:xfrm>
            <a:off x="8172450" y="6357938"/>
            <a:ext cx="576263" cy="400050"/>
            <a:chOff x="7727" y="1983"/>
            <a:chExt cx="1536" cy="1065"/>
          </a:xfrm>
        </p:grpSpPr>
        <p:sp>
          <p:nvSpPr>
            <p:cNvPr id="1031"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032"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1033"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34"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35"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36"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37"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38"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39"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40"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41"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42"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grpSp>
          <p:nvGrpSpPr>
            <p:cNvPr id="1043" name="Group 18"/>
            <p:cNvGrpSpPr>
              <a:grpSpLocks noChangeAspect="1"/>
            </p:cNvGrpSpPr>
            <p:nvPr/>
          </p:nvGrpSpPr>
          <p:grpSpPr bwMode="auto">
            <a:xfrm>
              <a:off x="7928" y="2493"/>
              <a:ext cx="141" cy="504"/>
              <a:chOff x="1595" y="3161"/>
              <a:chExt cx="439" cy="1567"/>
            </a:xfrm>
          </p:grpSpPr>
          <p:sp>
            <p:nvSpPr>
              <p:cNvPr id="1044"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sp>
            <p:nvSpPr>
              <p:cNvPr id="1045"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smtClean="0"/>
              </a:p>
            </p:txBody>
          </p:sp>
        </p:grpSp>
      </p:grpSp>
      <p:pic>
        <p:nvPicPr>
          <p:cNvPr id="1029" name="Picture 21" descr="compman_k"/>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ußzeilenplatzhalter 5"/>
          <p:cNvSpPr>
            <a:spLocks/>
          </p:cNvSpPr>
          <p:nvPr/>
        </p:nvSpPr>
        <p:spPr bwMode="auto">
          <a:xfrm>
            <a:off x="1692275" y="63087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r>
              <a:rPr lang="de-DE" altLang="de-DE" smtClean="0"/>
              <a:t>AD W. Wagner, Didaktik Chemie, &amp; AD Dr. F.-J. Scharfenberg, Didaktik Biologie, Universität Bayreuth</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18" r:id="rId4"/>
  </p:sldLayoutIdLst>
  <p:timing>
    <p:tnLst>
      <p:par>
        <p:cTn id="1" dur="indefinite" restart="never" nodeType="tmRoot"/>
      </p:par>
    </p:tnLst>
  </p:timing>
  <p:hf sldNum="0" hd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rgbClr val="800000"/>
          </a:solidFill>
          <a:latin typeface="Arial" charset="0"/>
        </a:defRPr>
      </a:lvl6pPr>
      <a:lvl7pPr marL="914400" algn="ctr" rtl="0" fontAlgn="base">
        <a:spcBef>
          <a:spcPct val="0"/>
        </a:spcBef>
        <a:spcAft>
          <a:spcPct val="0"/>
        </a:spcAft>
        <a:defRPr sz="3600" b="1">
          <a:solidFill>
            <a:srgbClr val="800000"/>
          </a:solidFill>
          <a:latin typeface="Arial" charset="0"/>
        </a:defRPr>
      </a:lvl7pPr>
      <a:lvl8pPr marL="1371600" algn="ctr" rtl="0" fontAlgn="base">
        <a:spcBef>
          <a:spcPct val="0"/>
        </a:spcBef>
        <a:spcAft>
          <a:spcPct val="0"/>
        </a:spcAft>
        <a:defRPr sz="3600" b="1">
          <a:solidFill>
            <a:srgbClr val="800000"/>
          </a:solidFill>
          <a:latin typeface="Arial" charset="0"/>
        </a:defRPr>
      </a:lvl8pPr>
      <a:lvl9pPr marL="1828800" algn="ctr" rtl="0" fontAlgn="base">
        <a:spcBef>
          <a:spcPct val="0"/>
        </a:spcBef>
        <a:spcAft>
          <a:spcPct val="0"/>
        </a:spcAft>
        <a:defRPr sz="3600" b="1">
          <a:solidFill>
            <a:srgbClr val="800000"/>
          </a:solidFill>
          <a:latin typeface="Arial" charset="0"/>
        </a:defRPr>
      </a:lvl9pPr>
    </p:titleStyle>
    <p:body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fld id="{1104E17F-EE6C-466D-A098-93470860E798}" type="datetimeFigureOut">
              <a:rPr lang="de-DE" altLang="de-DE"/>
              <a:pPr>
                <a:defRPr/>
              </a:pPr>
              <a:t>15.07.2015</a:t>
            </a:fld>
            <a:endParaRPr lang="de-DE" altLang="de-DE"/>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de-DE" altLang="de-DE"/>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C5E9852-1407-47AD-8DB0-818184EEC5B4}"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media.hhmi.org/biointeractive/vlabs/bacterial_id/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remote.physik.tu-berlin.de/live-streams/"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Documents%20and%20Settings/ea/Desktop/ElectromagneticSpectrum%2025.01.2006%2014-08-38%20audioW~.wm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virtphys.uni-bayreuth.de/elek/source/Ex_multi.sw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file:///H:\15_X_sons\IBE-und-Simulation\Augenmodell.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1027"/>
          <p:cNvSpPr>
            <a:spLocks noGrp="1" noChangeArrowheads="1"/>
          </p:cNvSpPr>
          <p:nvPr>
            <p:ph idx="4294967295"/>
          </p:nvPr>
        </p:nvSpPr>
        <p:spPr>
          <a:xfrm>
            <a:off x="250825" y="568325"/>
            <a:ext cx="8893175" cy="5373688"/>
          </a:xfrm>
        </p:spPr>
        <p:txBody>
          <a:bodyPr/>
          <a:lstStyle/>
          <a:p>
            <a:pPr eaLnBrk="1" hangingPunct="1">
              <a:buFontTx/>
              <a:buNone/>
            </a:pPr>
            <a:r>
              <a:rPr lang="de-DE" altLang="de-DE" sz="2800" b="1" smtClean="0">
                <a:cs typeface="Times New Roman" panose="02020603050405020304" pitchFamily="18" charset="0"/>
              </a:rPr>
              <a:t>10.1 Recherche</a:t>
            </a:r>
          </a:p>
          <a:p>
            <a:pPr eaLnBrk="1" hangingPunct="1">
              <a:buFontTx/>
              <a:buNone/>
            </a:pPr>
            <a:r>
              <a:rPr lang="de-DE" altLang="de-DE" sz="2800" b="1" smtClean="0">
                <a:cs typeface="Times New Roman" panose="02020603050405020304" pitchFamily="18" charset="0"/>
              </a:rPr>
              <a:t>10.1.1 Schüler-Ebene</a:t>
            </a:r>
          </a:p>
          <a:p>
            <a:pPr lvl="1" eaLnBrk="1" hangingPunct="1">
              <a:buFontTx/>
              <a:buNone/>
            </a:pPr>
            <a:endParaRPr lang="en-US" altLang="de-DE" sz="1400" b="1" smtClean="0">
              <a:solidFill>
                <a:schemeClr val="tx1"/>
              </a:solidFill>
            </a:endParaRPr>
          </a:p>
        </p:txBody>
      </p:sp>
      <p:sp>
        <p:nvSpPr>
          <p:cNvPr id="819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819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52277" name="Picture 53"/>
          <p:cNvPicPr>
            <a:picLocks noChangeAspect="1" noChangeArrowheads="1"/>
          </p:cNvPicPr>
          <p:nvPr/>
        </p:nvPicPr>
        <p:blipFill>
          <a:blip r:embed="rId3">
            <a:extLst>
              <a:ext uri="{28A0092B-C50C-407E-A947-70E740481C1C}">
                <a14:useLocalDpi xmlns:a14="http://schemas.microsoft.com/office/drawing/2010/main" val="0"/>
              </a:ext>
            </a:extLst>
          </a:blip>
          <a:srcRect l="25098" t="18143" r="26155" b="7269"/>
          <a:stretch>
            <a:fillRect/>
          </a:stretch>
        </p:blipFill>
        <p:spPr bwMode="auto">
          <a:xfrm>
            <a:off x="665163" y="1614488"/>
            <a:ext cx="3906837"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76" name="Picture 52" descr="http://www.webquest-forum.ch/topgrafik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93915">
            <a:off x="1214438" y="3522663"/>
            <a:ext cx="7620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79" name="Rectangle 55"/>
          <p:cNvSpPr>
            <a:spLocks noChangeArrowheads="1"/>
          </p:cNvSpPr>
          <p:nvPr/>
        </p:nvSpPr>
        <p:spPr bwMode="auto">
          <a:xfrm rot="-719219">
            <a:off x="4070350" y="4267200"/>
            <a:ext cx="1179513" cy="346075"/>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7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b="1" dirty="0" smtClean="0">
                <a:solidFill>
                  <a:schemeClr val="tx1"/>
                </a:solidFill>
                <a:cs typeface="Times New Roman" panose="02020603050405020304" pitchFamily="18" charset="0"/>
              </a:rPr>
              <a:t>Experimente  und E-</a:t>
            </a:r>
            <a:r>
              <a:rPr lang="de-DE" altLang="de-DE" sz="2400" b="1" dirty="0" err="1" smtClean="0">
                <a:solidFill>
                  <a:schemeClr val="tx1"/>
                </a:solidFill>
                <a:cs typeface="Times New Roman" panose="02020603050405020304" pitchFamily="18" charset="0"/>
              </a:rPr>
              <a:t>learning</a:t>
            </a:r>
            <a:endParaRPr lang="de-DE" altLang="de-DE" sz="2400" b="1" dirty="0" smtClean="0">
              <a:solidFill>
                <a:schemeClr val="tx1"/>
              </a:solidFill>
              <a:cs typeface="Times New Roman" panose="02020603050405020304" pitchFamily="18" charset="0"/>
            </a:endParaRPr>
          </a:p>
          <a:p>
            <a:pPr lvl="1" eaLnBrk="1" hangingPunct="1">
              <a:buFontTx/>
              <a:buNone/>
            </a:pPr>
            <a:r>
              <a:rPr lang="de-DE" altLang="de-DE" sz="2400" b="1" dirty="0" smtClean="0">
                <a:solidFill>
                  <a:schemeClr val="tx1"/>
                </a:solidFill>
                <a:cs typeface="Times New Roman" panose="02020603050405020304" pitchFamily="18" charset="0"/>
              </a:rPr>
              <a:t>Unterscheidungen </a:t>
            </a:r>
            <a:r>
              <a:rPr lang="de-DE" altLang="de-DE" sz="1400" b="1" dirty="0" smtClean="0">
                <a:solidFill>
                  <a:schemeClr val="tx1"/>
                </a:solidFill>
                <a:cs typeface="Times New Roman" panose="02020603050405020304" pitchFamily="18" charset="0"/>
              </a:rPr>
              <a:t>(</a:t>
            </a:r>
            <a:r>
              <a:rPr lang="de-DE" altLang="de-DE" sz="1400" b="1" dirty="0" err="1" smtClean="0">
                <a:solidFill>
                  <a:schemeClr val="tx1"/>
                </a:solidFill>
                <a:cs typeface="Times New Roman" panose="02020603050405020304" pitchFamily="18" charset="0"/>
              </a:rPr>
              <a:t>Crippen</a:t>
            </a:r>
            <a:r>
              <a:rPr lang="de-DE" altLang="de-DE" sz="1400" b="1" dirty="0" smtClean="0">
                <a:solidFill>
                  <a:schemeClr val="tx1"/>
                </a:solidFill>
                <a:cs typeface="Times New Roman" panose="02020603050405020304" pitchFamily="18" charset="0"/>
              </a:rPr>
              <a:t> et al., 2013)</a:t>
            </a:r>
          </a:p>
          <a:p>
            <a:pPr lvl="1" eaLnBrk="1" hangingPunct="1">
              <a:buFontTx/>
              <a:buChar char="•"/>
            </a:pPr>
            <a:r>
              <a:rPr lang="de-DE" altLang="de-DE" sz="2400" dirty="0" smtClean="0">
                <a:solidFill>
                  <a:schemeClr val="tx1"/>
                </a:solidFill>
                <a:cs typeface="Times New Roman" panose="02020603050405020304" pitchFamily="18" charset="0"/>
              </a:rPr>
              <a:t>Virtuelles Experiment: virtueller (= nicht realer) Aufbau und virtuelle Durchführung des Versuchs</a:t>
            </a:r>
          </a:p>
        </p:txBody>
      </p:sp>
      <p:sp>
        <p:nvSpPr>
          <p:cNvPr id="26627"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2662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t="7791" b="6358"/>
          <a:stretch>
            <a:fillRect/>
          </a:stretch>
        </p:blipFill>
        <p:spPr bwMode="auto">
          <a:xfrm>
            <a:off x="1371600" y="2744788"/>
            <a:ext cx="5565775" cy="358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0" name="AutoShape 7">
            <a:hlinkClick r:id="rId4" highlightClick="1"/>
          </p:cNvPr>
          <p:cNvSpPr>
            <a:spLocks noChangeArrowheads="1"/>
          </p:cNvSpPr>
          <p:nvPr/>
        </p:nvSpPr>
        <p:spPr bwMode="auto">
          <a:xfrm>
            <a:off x="8302625" y="5784850"/>
            <a:ext cx="460375" cy="471488"/>
          </a:xfrm>
          <a:prstGeom prst="actionButtonMovie">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b="1" dirty="0" smtClean="0">
                <a:solidFill>
                  <a:schemeClr val="tx1"/>
                </a:solidFill>
                <a:cs typeface="Times New Roman" panose="02020603050405020304" pitchFamily="18" charset="0"/>
              </a:rPr>
              <a:t>Experimente  und E-</a:t>
            </a:r>
            <a:r>
              <a:rPr lang="de-DE" altLang="de-DE" sz="2400" b="1" dirty="0" err="1" smtClean="0">
                <a:solidFill>
                  <a:schemeClr val="tx1"/>
                </a:solidFill>
                <a:cs typeface="Times New Roman" panose="02020603050405020304" pitchFamily="18" charset="0"/>
              </a:rPr>
              <a:t>learning</a:t>
            </a:r>
            <a:endParaRPr lang="de-DE" altLang="de-DE" sz="2400" b="1" dirty="0" smtClean="0">
              <a:solidFill>
                <a:schemeClr val="tx1"/>
              </a:solidFill>
              <a:cs typeface="Times New Roman" panose="02020603050405020304" pitchFamily="18" charset="0"/>
            </a:endParaRPr>
          </a:p>
          <a:p>
            <a:pPr lvl="1" eaLnBrk="1" hangingPunct="1">
              <a:buFontTx/>
              <a:buNone/>
            </a:pPr>
            <a:r>
              <a:rPr lang="de-DE" altLang="de-DE" sz="2400" b="1" dirty="0" smtClean="0">
                <a:solidFill>
                  <a:schemeClr val="tx1"/>
                </a:solidFill>
                <a:cs typeface="Times New Roman" panose="02020603050405020304" pitchFamily="18" charset="0"/>
              </a:rPr>
              <a:t>Unterscheidungen </a:t>
            </a:r>
            <a:r>
              <a:rPr lang="de-DE" altLang="de-DE" sz="1400" b="1" dirty="0" smtClean="0">
                <a:solidFill>
                  <a:schemeClr val="tx1"/>
                </a:solidFill>
                <a:cs typeface="Times New Roman" panose="02020603050405020304" pitchFamily="18" charset="0"/>
              </a:rPr>
              <a:t>(</a:t>
            </a:r>
            <a:r>
              <a:rPr lang="de-DE" altLang="de-DE" sz="1400" b="1" dirty="0" err="1" smtClean="0">
                <a:solidFill>
                  <a:schemeClr val="tx1"/>
                </a:solidFill>
                <a:cs typeface="Times New Roman" panose="02020603050405020304" pitchFamily="18" charset="0"/>
              </a:rPr>
              <a:t>Crippen</a:t>
            </a:r>
            <a:r>
              <a:rPr lang="de-DE" altLang="de-DE" sz="1400" b="1" dirty="0" smtClean="0">
                <a:solidFill>
                  <a:schemeClr val="tx1"/>
                </a:solidFill>
                <a:cs typeface="Times New Roman" panose="02020603050405020304" pitchFamily="18" charset="0"/>
              </a:rPr>
              <a:t> et al., 2013)</a:t>
            </a:r>
          </a:p>
          <a:p>
            <a:pPr lvl="1" eaLnBrk="1" hangingPunct="1">
              <a:buFontTx/>
              <a:buChar char="•"/>
            </a:pPr>
            <a:r>
              <a:rPr lang="de-DE" altLang="de-DE" sz="2400" dirty="0" smtClean="0">
                <a:solidFill>
                  <a:schemeClr val="tx1"/>
                </a:solidFill>
                <a:cs typeface="Times New Roman" panose="02020603050405020304" pitchFamily="18" charset="0"/>
              </a:rPr>
              <a:t>Virtuelles Experiment: virtueller (= nicht realer) Aufbau und virtuelle Durchführung des Versuchs</a:t>
            </a:r>
          </a:p>
          <a:p>
            <a:pPr lvl="1" eaLnBrk="1" hangingPunct="1">
              <a:buFontTx/>
              <a:buChar char="•"/>
            </a:pPr>
            <a:r>
              <a:rPr lang="de-DE" altLang="de-DE" sz="2400" dirty="0" smtClean="0">
                <a:solidFill>
                  <a:schemeClr val="tx1"/>
                </a:solidFill>
                <a:cs typeface="Times New Roman" panose="02020603050405020304" pitchFamily="18" charset="0"/>
              </a:rPr>
              <a:t>Hands-on Experiment: realer (= nicht virtueller) Aufbau und reale Durchführung des Versuchs</a:t>
            </a:r>
          </a:p>
          <a:p>
            <a:pPr lvl="1" eaLnBrk="1" hangingPunct="1">
              <a:buFontTx/>
              <a:buNone/>
            </a:pPr>
            <a:endParaRPr lang="de-DE" altLang="de-DE" sz="2400" b="1"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2867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2867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17094" name="Picture 6" descr="http://gbgseelze.de/uploads/images/unterricht_schulleben/F%C3%A4cher/Biologie/120718_fg_bi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88" y="3522663"/>
            <a:ext cx="4770437"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4" end="4"/>
                                            </p:txEl>
                                          </p:spTgt>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0"/>
                                  </p:stCondLst>
                                  <p:childTnLst>
                                    <p:set>
                                      <p:cBhvr>
                                        <p:cTn id="9" dur="1" fill="hold">
                                          <p:stCondLst>
                                            <p:cond delay="0"/>
                                          </p:stCondLst>
                                        </p:cTn>
                                        <p:tgtEl>
                                          <p:spTgt spid="217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smtClean="0">
                <a:cs typeface="Times New Roman" panose="02020603050405020304" pitchFamily="18" charset="0"/>
              </a:rPr>
              <a:t>10.1.1 Schüler-Ebene</a:t>
            </a:r>
          </a:p>
          <a:p>
            <a:pPr lvl="1" eaLnBrk="1" hangingPunct="1">
              <a:buFontTx/>
              <a:buNone/>
            </a:pPr>
            <a:r>
              <a:rPr lang="de-DE" altLang="de-DE" sz="2400" b="1" smtClean="0">
                <a:solidFill>
                  <a:schemeClr val="tx1"/>
                </a:solidFill>
                <a:cs typeface="Times New Roman" panose="02020603050405020304" pitchFamily="18" charset="0"/>
              </a:rPr>
              <a:t>Experimente  und E-learning</a:t>
            </a:r>
          </a:p>
          <a:p>
            <a:pPr lvl="1" eaLnBrk="1" hangingPunct="1">
              <a:buFontTx/>
              <a:buNone/>
            </a:pPr>
            <a:r>
              <a:rPr lang="de-DE" altLang="de-DE" sz="2400" b="1" smtClean="0">
                <a:solidFill>
                  <a:schemeClr val="tx1"/>
                </a:solidFill>
                <a:cs typeface="Times New Roman" panose="02020603050405020304" pitchFamily="18" charset="0"/>
              </a:rPr>
              <a:t>Unterscheidungen </a:t>
            </a:r>
            <a:r>
              <a:rPr lang="de-DE" altLang="de-DE" sz="1400" b="1" smtClean="0">
                <a:solidFill>
                  <a:schemeClr val="tx1"/>
                </a:solidFill>
                <a:cs typeface="Times New Roman" panose="02020603050405020304" pitchFamily="18" charset="0"/>
              </a:rPr>
              <a:t>(Crippen et al., 2013)</a:t>
            </a:r>
          </a:p>
          <a:p>
            <a:pPr lvl="1" eaLnBrk="1" hangingPunct="1">
              <a:buFontTx/>
              <a:buChar char="•"/>
            </a:pPr>
            <a:r>
              <a:rPr lang="de-DE" altLang="de-DE" sz="2400" b="1" smtClean="0">
                <a:solidFill>
                  <a:schemeClr val="tx1"/>
                </a:solidFill>
                <a:cs typeface="Times New Roman" panose="02020603050405020304" pitchFamily="18" charset="0"/>
              </a:rPr>
              <a:t>Virtuelles Experiment: virtueller (= nicht realer) Aufbau und virtuelle Durchführung des Versuchs</a:t>
            </a:r>
          </a:p>
          <a:p>
            <a:pPr lvl="1" eaLnBrk="1" hangingPunct="1">
              <a:buFontTx/>
              <a:buChar char="•"/>
            </a:pPr>
            <a:r>
              <a:rPr lang="de-DE" altLang="de-DE" sz="2400" b="1" smtClean="0">
                <a:solidFill>
                  <a:schemeClr val="tx1"/>
                </a:solidFill>
                <a:cs typeface="Times New Roman" panose="02020603050405020304" pitchFamily="18" charset="0"/>
              </a:rPr>
              <a:t>Hands-on Experiment: realer (= nicht virtueller) Aufbau und reale Durchführung des Versuchs</a:t>
            </a:r>
          </a:p>
          <a:p>
            <a:pPr lvl="1" eaLnBrk="1" hangingPunct="1">
              <a:buFontTx/>
              <a:buNone/>
            </a:pPr>
            <a:endParaRPr lang="de-DE" altLang="de-DE" sz="2400" b="1" smtClean="0">
              <a:solidFill>
                <a:schemeClr val="tx1"/>
              </a:solidFill>
              <a:cs typeface="Times New Roman" panose="02020603050405020304" pitchFamily="18" charset="0"/>
            </a:endParaRPr>
          </a:p>
          <a:p>
            <a:pPr lvl="1" eaLnBrk="1" hangingPunct="1">
              <a:buFontTx/>
              <a:buNone/>
            </a:pPr>
            <a:endParaRPr lang="de-DE" altLang="de-DE" sz="2400" smtClean="0">
              <a:solidFill>
                <a:schemeClr val="tx1"/>
              </a:solidFill>
              <a:cs typeface="Times New Roman" panose="02020603050405020304" pitchFamily="18" charset="0"/>
            </a:endParaRPr>
          </a:p>
        </p:txBody>
      </p:sp>
      <p:sp>
        <p:nvSpPr>
          <p:cNvPr id="3072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3072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l="4935" r="12837"/>
          <a:stretch>
            <a:fillRect/>
          </a:stretch>
        </p:blipFill>
        <p:spPr bwMode="auto">
          <a:xfrm>
            <a:off x="523875" y="3619500"/>
            <a:ext cx="301625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9675" y="3619500"/>
            <a:ext cx="5221288"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a:spLocks noChangeArrowheads="1"/>
          </p:cNvSpPr>
          <p:nvPr/>
        </p:nvSpPr>
        <p:spPr bwMode="auto">
          <a:xfrm>
            <a:off x="6442075" y="4967288"/>
            <a:ext cx="25288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800" b="1"/>
              <a:t>Kein Ersatz von Real- durch virtuelles Experiment in Testsituation</a:t>
            </a:r>
          </a:p>
          <a:p>
            <a:r>
              <a:rPr lang="de-DE" altLang="de-DE" b="1"/>
              <a:t>(Schreiber et al., 2015)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0" y="568325"/>
            <a:ext cx="9144000" cy="4271963"/>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b="1" dirty="0" smtClean="0">
                <a:solidFill>
                  <a:schemeClr val="tx1"/>
                </a:solidFill>
                <a:cs typeface="Times New Roman" panose="02020603050405020304" pitchFamily="18" charset="0"/>
              </a:rPr>
              <a:t>Experimente  und E-</a:t>
            </a:r>
            <a:r>
              <a:rPr lang="de-DE" altLang="de-DE" sz="2400" b="1" dirty="0" err="1" smtClean="0">
                <a:solidFill>
                  <a:schemeClr val="tx1"/>
                </a:solidFill>
                <a:cs typeface="Times New Roman" panose="02020603050405020304" pitchFamily="18" charset="0"/>
              </a:rPr>
              <a:t>learning</a:t>
            </a:r>
            <a:endParaRPr lang="de-DE" altLang="de-DE" sz="2400" b="1" dirty="0" smtClean="0">
              <a:solidFill>
                <a:schemeClr val="tx1"/>
              </a:solidFill>
              <a:cs typeface="Times New Roman" panose="02020603050405020304" pitchFamily="18" charset="0"/>
            </a:endParaRPr>
          </a:p>
          <a:p>
            <a:pPr lvl="1" eaLnBrk="1" hangingPunct="1">
              <a:buFontTx/>
              <a:buNone/>
            </a:pPr>
            <a:r>
              <a:rPr lang="de-DE" altLang="de-DE" sz="2400" b="1" dirty="0" smtClean="0">
                <a:solidFill>
                  <a:schemeClr val="tx1"/>
                </a:solidFill>
                <a:cs typeface="Times New Roman" panose="02020603050405020304" pitchFamily="18" charset="0"/>
              </a:rPr>
              <a:t>Unterscheidungen </a:t>
            </a:r>
            <a:r>
              <a:rPr lang="de-DE" altLang="de-DE" sz="1400" b="1" dirty="0" smtClean="0">
                <a:solidFill>
                  <a:schemeClr val="tx1"/>
                </a:solidFill>
                <a:cs typeface="Times New Roman" panose="02020603050405020304" pitchFamily="18" charset="0"/>
              </a:rPr>
              <a:t>(</a:t>
            </a:r>
            <a:r>
              <a:rPr lang="de-DE" altLang="de-DE" sz="1400" b="1" dirty="0" err="1" smtClean="0">
                <a:solidFill>
                  <a:schemeClr val="tx1"/>
                </a:solidFill>
                <a:cs typeface="Times New Roman" panose="02020603050405020304" pitchFamily="18" charset="0"/>
              </a:rPr>
              <a:t>Crippen</a:t>
            </a:r>
            <a:r>
              <a:rPr lang="de-DE" altLang="de-DE" sz="1400" b="1" dirty="0" smtClean="0">
                <a:solidFill>
                  <a:schemeClr val="tx1"/>
                </a:solidFill>
                <a:cs typeface="Times New Roman" panose="02020603050405020304" pitchFamily="18" charset="0"/>
              </a:rPr>
              <a:t> et al., 2013)</a:t>
            </a:r>
          </a:p>
          <a:p>
            <a:pPr lvl="1" eaLnBrk="1" hangingPunct="1">
              <a:buFontTx/>
              <a:buChar char="•"/>
            </a:pPr>
            <a:r>
              <a:rPr lang="de-DE" altLang="de-DE" sz="2400" dirty="0" smtClean="0">
                <a:solidFill>
                  <a:schemeClr val="tx1"/>
                </a:solidFill>
                <a:cs typeface="Times New Roman" panose="02020603050405020304" pitchFamily="18" charset="0"/>
              </a:rPr>
              <a:t>Virtuelles Experiment: virtueller (= nicht realer) Aufbau und virtuelle Durchführung des Versuchs</a:t>
            </a:r>
          </a:p>
          <a:p>
            <a:pPr lvl="1" eaLnBrk="1" hangingPunct="1">
              <a:buFontTx/>
              <a:buChar char="•"/>
            </a:pPr>
            <a:r>
              <a:rPr lang="de-DE" altLang="de-DE" sz="2400" dirty="0" smtClean="0">
                <a:solidFill>
                  <a:schemeClr val="tx1"/>
                </a:solidFill>
                <a:cs typeface="Times New Roman" panose="02020603050405020304" pitchFamily="18" charset="0"/>
              </a:rPr>
              <a:t>Hands-on Experiment: realer (= nicht virtueller) Aufbau und reale Durchführung des Versuchs</a:t>
            </a:r>
          </a:p>
          <a:p>
            <a:pPr lvl="1" eaLnBrk="1" hangingPunct="1">
              <a:buFontTx/>
              <a:buChar char="•"/>
            </a:pPr>
            <a:r>
              <a:rPr lang="de-DE" altLang="de-DE" sz="2400" dirty="0" smtClean="0">
                <a:solidFill>
                  <a:schemeClr val="tx1"/>
                </a:solidFill>
                <a:cs typeface="Times New Roman" panose="02020603050405020304" pitchFamily="18" charset="0"/>
              </a:rPr>
              <a:t>Simuliertes Experiment: weder realer noch virtueller Versuchsaufbau, nur virtuelle Durchführung des Versuchs</a:t>
            </a: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3277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3277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a:t>
            </a:r>
            <a:endParaRPr lang="de-DE" altLang="de-DE" sz="2800" b="1" dirty="0" smtClean="0">
              <a:cs typeface="Times New Roman" panose="02020603050405020304" pitchFamily="18" charset="0"/>
            </a:endParaRPr>
          </a:p>
        </p:txBody>
      </p:sp>
      <p:sp>
        <p:nvSpPr>
          <p:cNvPr id="34819"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3482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23237" name="Picture 5"/>
          <p:cNvPicPr>
            <a:picLocks noChangeAspect="1" noChangeArrowheads="1"/>
          </p:cNvPicPr>
          <p:nvPr/>
        </p:nvPicPr>
        <p:blipFill>
          <a:blip r:embed="rId3">
            <a:extLst>
              <a:ext uri="{28A0092B-C50C-407E-A947-70E740481C1C}">
                <a14:useLocalDpi xmlns:a14="http://schemas.microsoft.com/office/drawing/2010/main" val="0"/>
              </a:ext>
            </a:extLst>
          </a:blip>
          <a:srcRect t="17621" r="44255" b="15147"/>
          <a:stretch>
            <a:fillRect/>
          </a:stretch>
        </p:blipFill>
        <p:spPr bwMode="auto">
          <a:xfrm>
            <a:off x="1575288" y="1254124"/>
            <a:ext cx="5437188" cy="491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5186363"/>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b="1" dirty="0" smtClean="0">
                <a:solidFill>
                  <a:schemeClr val="tx1"/>
                </a:solidFill>
                <a:cs typeface="Times New Roman" panose="02020603050405020304" pitchFamily="18" charset="0"/>
              </a:rPr>
              <a:t>Experimente  und E-</a:t>
            </a:r>
            <a:r>
              <a:rPr lang="de-DE" altLang="de-DE" sz="2400" b="1" dirty="0" err="1" smtClean="0">
                <a:solidFill>
                  <a:schemeClr val="tx1"/>
                </a:solidFill>
                <a:cs typeface="Times New Roman" panose="02020603050405020304" pitchFamily="18" charset="0"/>
              </a:rPr>
              <a:t>learning</a:t>
            </a:r>
            <a:endParaRPr lang="de-DE" altLang="de-DE" sz="2400" b="1" dirty="0" smtClean="0">
              <a:solidFill>
                <a:schemeClr val="tx1"/>
              </a:solidFill>
              <a:cs typeface="Times New Roman" panose="02020603050405020304" pitchFamily="18" charset="0"/>
            </a:endParaRPr>
          </a:p>
          <a:p>
            <a:pPr lvl="1" eaLnBrk="1" hangingPunct="1">
              <a:buFontTx/>
              <a:buNone/>
            </a:pPr>
            <a:r>
              <a:rPr lang="de-DE" altLang="de-DE" sz="2400" b="1" dirty="0" smtClean="0">
                <a:solidFill>
                  <a:schemeClr val="tx1"/>
                </a:solidFill>
                <a:cs typeface="Times New Roman" panose="02020603050405020304" pitchFamily="18" charset="0"/>
              </a:rPr>
              <a:t>Unterscheidungen </a:t>
            </a:r>
            <a:r>
              <a:rPr lang="de-DE" altLang="de-DE" sz="1400" b="1" dirty="0" smtClean="0">
                <a:solidFill>
                  <a:schemeClr val="tx1"/>
                </a:solidFill>
                <a:cs typeface="Times New Roman" panose="02020603050405020304" pitchFamily="18" charset="0"/>
              </a:rPr>
              <a:t>(</a:t>
            </a:r>
            <a:r>
              <a:rPr lang="de-DE" altLang="de-DE" sz="1400" b="1" dirty="0" err="1" smtClean="0">
                <a:solidFill>
                  <a:schemeClr val="tx1"/>
                </a:solidFill>
                <a:cs typeface="Times New Roman" panose="02020603050405020304" pitchFamily="18" charset="0"/>
              </a:rPr>
              <a:t>Crippen</a:t>
            </a:r>
            <a:r>
              <a:rPr lang="de-DE" altLang="de-DE" sz="1400" b="1" dirty="0" smtClean="0">
                <a:solidFill>
                  <a:schemeClr val="tx1"/>
                </a:solidFill>
                <a:cs typeface="Times New Roman" panose="02020603050405020304" pitchFamily="18" charset="0"/>
              </a:rPr>
              <a:t> et al., 2013)</a:t>
            </a:r>
          </a:p>
          <a:p>
            <a:pPr lvl="1" eaLnBrk="1" hangingPunct="1">
              <a:buFontTx/>
              <a:buChar char="•"/>
            </a:pPr>
            <a:r>
              <a:rPr lang="de-DE" altLang="de-DE" sz="2400" dirty="0" smtClean="0">
                <a:solidFill>
                  <a:schemeClr val="tx1"/>
                </a:solidFill>
                <a:cs typeface="Times New Roman" panose="02020603050405020304" pitchFamily="18" charset="0"/>
              </a:rPr>
              <a:t>Virtuelles Experiment: virtueller (= nicht realer) Aufbau und virtuelle Durchführung des Versuchs</a:t>
            </a:r>
          </a:p>
          <a:p>
            <a:pPr lvl="1" eaLnBrk="1" hangingPunct="1">
              <a:buFontTx/>
              <a:buChar char="•"/>
            </a:pPr>
            <a:r>
              <a:rPr lang="de-DE" altLang="de-DE" sz="2400" dirty="0" smtClean="0">
                <a:solidFill>
                  <a:schemeClr val="tx1"/>
                </a:solidFill>
                <a:cs typeface="Times New Roman" panose="02020603050405020304" pitchFamily="18" charset="0"/>
              </a:rPr>
              <a:t>Hands-on-Experiment: realer (= nicht virtueller) Aufbau und reale Durchführung des Versuchs</a:t>
            </a:r>
          </a:p>
          <a:p>
            <a:pPr lvl="1" eaLnBrk="1" hangingPunct="1">
              <a:buFontTx/>
              <a:buChar char="•"/>
            </a:pPr>
            <a:r>
              <a:rPr lang="de-DE" altLang="de-DE" sz="2400" dirty="0" smtClean="0">
                <a:solidFill>
                  <a:schemeClr val="tx1"/>
                </a:solidFill>
                <a:cs typeface="Times New Roman" panose="02020603050405020304" pitchFamily="18" charset="0"/>
              </a:rPr>
              <a:t>Simuliertes Experiment: kein Versuchsaufbau, nur virtuelle Durchführung des Versuchs</a:t>
            </a:r>
          </a:p>
          <a:p>
            <a:pPr lvl="1" eaLnBrk="1" hangingPunct="1">
              <a:buFontTx/>
              <a:buChar char="•"/>
            </a:pPr>
            <a:r>
              <a:rPr lang="de-DE" altLang="de-DE" sz="2400" dirty="0" smtClean="0">
                <a:solidFill>
                  <a:schemeClr val="tx1"/>
                </a:solidFill>
                <a:cs typeface="Times New Roman" panose="02020603050405020304" pitchFamily="18" charset="0"/>
              </a:rPr>
              <a:t>„Remote“-Experiment: im Netz verfügbarer, realer Versuchsaufbau, ferngesteuerte (= für den Schüler virtuelle) Durchführung an diesen realen Aufbauten</a:t>
            </a: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36867"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3686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 1</a:t>
            </a:r>
            <a:endParaRPr lang="de-DE" altLang="de-DE" sz="2800" b="1" dirty="0" smtClean="0">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3891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3891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27334" name="Picture 6" descr="http://remote.physik.tu-berlin.de/typo3temp/pics/9e6ee404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436" y="1091407"/>
            <a:ext cx="28575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5" name="Picture 7"/>
          <p:cNvPicPr>
            <a:picLocks noChangeAspect="1" noChangeArrowheads="1"/>
          </p:cNvPicPr>
          <p:nvPr/>
        </p:nvPicPr>
        <p:blipFill>
          <a:blip r:embed="rId4">
            <a:extLst>
              <a:ext uri="{28A0092B-C50C-407E-A947-70E740481C1C}">
                <a14:useLocalDpi xmlns:a14="http://schemas.microsoft.com/office/drawing/2010/main" val="0"/>
              </a:ext>
            </a:extLst>
          </a:blip>
          <a:srcRect t="18211" b="33911"/>
          <a:stretch>
            <a:fillRect/>
          </a:stretch>
        </p:blipFill>
        <p:spPr bwMode="auto">
          <a:xfrm>
            <a:off x="376238" y="3721100"/>
            <a:ext cx="8389937" cy="3013075"/>
          </a:xfrm>
          <a:prstGeom prst="rect">
            <a:avLst/>
          </a:prstGeom>
          <a:noFill/>
          <a:ln>
            <a:noFill/>
          </a:ln>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9" name="AutoShape 8">
            <a:hlinkClick r:id="" action="ppaction://noaction" highlightClick="1"/>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38920" name="AutoShape 9">
            <a:hlinkClick r:id="" action="ppaction://noaction" highlightClick="1"/>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38921" name="AutoShape 10">
            <a:hlinkClick r:id="rId5" highlightClick="1"/>
          </p:cNvPr>
          <p:cNvSpPr>
            <a:spLocks noChangeArrowheads="1"/>
          </p:cNvSpPr>
          <p:nvPr/>
        </p:nvSpPr>
        <p:spPr bwMode="auto">
          <a:xfrm>
            <a:off x="8320088" y="1274763"/>
            <a:ext cx="533400" cy="561975"/>
          </a:xfrm>
          <a:prstGeom prst="actionButtonMovie">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73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7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 2</a:t>
            </a:r>
            <a:endParaRPr lang="de-DE" altLang="de-DE" sz="2800" b="1" dirty="0" smtClean="0">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3891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3891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27335" name="Picture 7"/>
          <p:cNvPicPr>
            <a:picLocks noChangeAspect="1" noChangeArrowheads="1"/>
          </p:cNvPicPr>
          <p:nvPr/>
        </p:nvPicPr>
        <p:blipFill>
          <a:blip r:embed="rId3">
            <a:extLst>
              <a:ext uri="{28A0092B-C50C-407E-A947-70E740481C1C}">
                <a14:useLocalDpi xmlns:a14="http://schemas.microsoft.com/office/drawing/2010/main" val="0"/>
              </a:ext>
            </a:extLst>
          </a:blip>
          <a:srcRect t="18211" b="33911"/>
          <a:stretch>
            <a:fillRect/>
          </a:stretch>
        </p:blipFill>
        <p:spPr bwMode="auto">
          <a:xfrm>
            <a:off x="253150" y="1672493"/>
            <a:ext cx="8389937" cy="3013075"/>
          </a:xfrm>
          <a:prstGeom prst="rect">
            <a:avLst/>
          </a:prstGeom>
          <a:noFill/>
          <a:ln>
            <a:noFill/>
          </a:ln>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9" name="AutoShape 8">
            <a:hlinkClick r:id="" action="ppaction://noaction" highlightClick="1"/>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38920" name="AutoShape 9">
            <a:hlinkClick r:id="" action="ppaction://noaction" highlightClick="1"/>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Tree>
    <p:extLst>
      <p:ext uri="{BB962C8B-B14F-4D97-AF65-F5344CB8AC3E}">
        <p14:creationId xmlns:p14="http://schemas.microsoft.com/office/powerpoint/2010/main" val="3165412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7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Char char="•"/>
            </a:pPr>
            <a:r>
              <a:rPr lang="de-DE" altLang="de-DE" sz="2400" dirty="0" smtClean="0">
                <a:solidFill>
                  <a:schemeClr val="tx1"/>
                </a:solidFill>
                <a:cs typeface="Times New Roman" panose="02020603050405020304" pitchFamily="18" charset="0"/>
              </a:rPr>
              <a:t>„</a:t>
            </a:r>
            <a:r>
              <a:rPr lang="de-DE" altLang="de-DE" sz="2400" dirty="0" err="1" smtClean="0">
                <a:solidFill>
                  <a:schemeClr val="tx1"/>
                </a:solidFill>
                <a:cs typeface="Times New Roman" panose="02020603050405020304" pitchFamily="18" charset="0"/>
              </a:rPr>
              <a:t>Augmented</a:t>
            </a:r>
            <a:r>
              <a:rPr lang="de-DE" altLang="de-DE" sz="2400" dirty="0" smtClean="0">
                <a:solidFill>
                  <a:schemeClr val="tx1"/>
                </a:solidFill>
                <a:cs typeface="Times New Roman" panose="02020603050405020304" pitchFamily="18" charset="0"/>
              </a:rPr>
              <a:t> </a:t>
            </a:r>
            <a:r>
              <a:rPr lang="de-DE" altLang="de-DE" sz="2400" dirty="0" err="1" smtClean="0">
                <a:solidFill>
                  <a:schemeClr val="tx1"/>
                </a:solidFill>
                <a:cs typeface="Times New Roman" panose="02020603050405020304" pitchFamily="18" charset="0"/>
              </a:rPr>
              <a:t>realty</a:t>
            </a:r>
            <a:r>
              <a:rPr lang="de-DE" altLang="de-DE" sz="2400" dirty="0" smtClean="0">
                <a:solidFill>
                  <a:schemeClr val="tx1"/>
                </a:solidFill>
                <a:cs typeface="Times New Roman" panose="02020603050405020304" pitchFamily="18" charset="0"/>
              </a:rPr>
              <a:t>“-Experiment: realer Versuchsaufbau, reale Durchführung mit virtueller Ergänzung</a:t>
            </a: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4096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4096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40965" name="AutoShape 8">
            <a:hlinkClick r:id="" action="ppaction://noaction" highlightClick="1"/>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40966" name="AutoShape 9">
            <a:hlinkClick r:id="" action="ppaction://noaction" highlightClick="1"/>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94223" name="Picture 15" descr="http://www.fit.fraunhofer.de/de/fb/cscw/projects/connect/_jcr_content/stage/image.img.jpg/connect.13225703514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85" y="2428875"/>
            <a:ext cx="52197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1" name="Picture 13" descr="http://www.fit.fraunhofer.de/content/dam/fit/de/images/projekte/ballon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072" y="2195513"/>
            <a:ext cx="28003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a:t>
            </a:r>
            <a:endParaRPr lang="de-DE" altLang="de-DE" sz="2800" b="1" dirty="0" smtClean="0">
              <a:cs typeface="Times New Roman" panose="02020603050405020304" pitchFamily="18" charset="0"/>
            </a:endParaRPr>
          </a:p>
        </p:txBody>
      </p:sp>
      <p:sp>
        <p:nvSpPr>
          <p:cNvPr id="4301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4301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43013" name="AutoShape 8">
            <a:hlinkClick r:id="" action="ppaction://noaction" highlightClick="1"/>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43014" name="AutoShape 9">
            <a:hlinkClick r:id="" action="ppaction://noaction" highlightClick="1"/>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430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223" y="1034684"/>
            <a:ext cx="727075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855671"/>
            <a:ext cx="182245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5373688"/>
          </a:xfrm>
        </p:spPr>
        <p:txBody>
          <a:bodyPr/>
          <a:lstStyle/>
          <a:p>
            <a:pPr eaLnBrk="1" hangingPunct="1">
              <a:buFontTx/>
              <a:buNone/>
            </a:pPr>
            <a:r>
              <a:rPr lang="de-DE" altLang="de-DE" sz="2800" b="1" smtClean="0">
                <a:cs typeface="Times New Roman" panose="02020603050405020304" pitchFamily="18" charset="0"/>
              </a:rPr>
              <a:t>10.1 Recherche</a:t>
            </a:r>
          </a:p>
          <a:p>
            <a:pPr eaLnBrk="1" hangingPunct="1">
              <a:buFontTx/>
              <a:buNone/>
            </a:pPr>
            <a:r>
              <a:rPr lang="de-DE" altLang="de-DE" sz="2800" b="1" smtClean="0">
                <a:cs typeface="Times New Roman" panose="02020603050405020304" pitchFamily="18" charset="0"/>
              </a:rPr>
              <a:t>10.1.1 Schüler-Ebene</a:t>
            </a:r>
          </a:p>
          <a:p>
            <a:pPr lvl="1" eaLnBrk="1" hangingPunct="1">
              <a:buFontTx/>
              <a:buNone/>
            </a:pPr>
            <a:r>
              <a:rPr lang="de-DE" altLang="de-DE" sz="2400" b="1" smtClean="0">
                <a:solidFill>
                  <a:schemeClr val="tx1"/>
                </a:solidFill>
                <a:cs typeface="Times New Roman" panose="02020603050405020304" pitchFamily="18" charset="0"/>
              </a:rPr>
              <a:t>Web-Quest – eine neue Methode</a:t>
            </a:r>
            <a:endParaRPr lang="de-DE" altLang="de-DE" sz="2400" smtClean="0">
              <a:solidFill>
                <a:schemeClr val="tx1"/>
              </a:solidFill>
              <a:cs typeface="Times New Roman" panose="02020603050405020304" pitchFamily="18" charset="0"/>
            </a:endParaRPr>
          </a:p>
          <a:p>
            <a:pPr lvl="1" eaLnBrk="1" hangingPunct="1">
              <a:buFontTx/>
              <a:buChar char="•"/>
            </a:pPr>
            <a:r>
              <a:rPr lang="en-US" altLang="de-DE" sz="2000" b="1" smtClean="0">
                <a:solidFill>
                  <a:schemeClr val="tx1"/>
                </a:solidFill>
              </a:rPr>
              <a:t>„</a:t>
            </a:r>
            <a:r>
              <a:rPr lang="de-DE" altLang="de-DE" sz="2000" b="1" smtClean="0">
                <a:solidFill>
                  <a:schemeClr val="tx1"/>
                </a:solidFill>
              </a:rPr>
              <a:t>A WebQuest is an inquiry-oriented activity in which some or all of the information that learners interact with comes from resources on the internet</a:t>
            </a:r>
            <a:r>
              <a:rPr lang="en-US" altLang="de-DE" sz="2000" b="1" smtClean="0">
                <a:solidFill>
                  <a:schemeClr val="tx1"/>
                </a:solidFill>
              </a:rPr>
              <a:t>” </a:t>
            </a:r>
            <a:r>
              <a:rPr lang="en-US" altLang="de-DE" sz="1400" b="1" smtClean="0">
                <a:solidFill>
                  <a:schemeClr val="tx1"/>
                </a:solidFill>
              </a:rPr>
              <a:t>(Dodge, 1995, o.S.)</a:t>
            </a:r>
          </a:p>
          <a:p>
            <a:pPr lvl="1" eaLnBrk="1" hangingPunct="1">
              <a:buFontTx/>
              <a:buChar char="•"/>
            </a:pPr>
            <a:r>
              <a:rPr lang="de-DE" altLang="de-DE" sz="2000" b="1" smtClean="0">
                <a:solidFill>
                  <a:schemeClr val="tx1"/>
                </a:solidFill>
              </a:rPr>
              <a:t>„A WebQuest is an inquiry-oriented lesson format in which most or all the information that learners work with comes from the web </a:t>
            </a:r>
            <a:r>
              <a:rPr lang="en-US" altLang="de-DE" sz="2000" b="1" smtClean="0">
                <a:solidFill>
                  <a:schemeClr val="tx1"/>
                </a:solidFill>
              </a:rPr>
              <a:t>” </a:t>
            </a:r>
            <a:r>
              <a:rPr lang="en-US" altLang="de-DE" sz="1400" b="1" smtClean="0">
                <a:solidFill>
                  <a:schemeClr val="tx1"/>
                </a:solidFill>
              </a:rPr>
              <a:t>(Dodge, 2007, o.S)</a:t>
            </a:r>
            <a:endParaRPr lang="de-DE" altLang="de-DE" b="1" smtClean="0"/>
          </a:p>
          <a:p>
            <a:pPr lvl="1" eaLnBrk="1" hangingPunct="1">
              <a:buFontTx/>
              <a:buChar char="•"/>
            </a:pPr>
            <a:r>
              <a:rPr lang="de-DE" altLang="de-DE" sz="2000" b="1" smtClean="0">
                <a:solidFill>
                  <a:schemeClr val="tx1"/>
                </a:solidFill>
              </a:rPr>
              <a:t>„Aktive[s] Erforschen von interessanten Fragestellungen, wobei die Arbeit in Gruppen erfolgt und auf authentischen Texten und Quellen beruht. Primär sind diese Quellen auf dem Internet zugänglich und werden dort abgerufen (allerdings kann man natürlich auch weiteres Material aus Büchern und Zeitschriften, eigene Fotos etc. benutzen)“ </a:t>
            </a:r>
            <a:r>
              <a:rPr lang="de-DE" altLang="de-DE" sz="1400" b="1" smtClean="0">
                <a:solidFill>
                  <a:schemeClr val="tx1"/>
                </a:solidFill>
              </a:rPr>
              <a:t>(Günther &amp; Moser, o.J., o.S.</a:t>
            </a:r>
            <a:r>
              <a:rPr lang="en-US" altLang="de-DE" sz="1400" b="1" smtClean="0">
                <a:solidFill>
                  <a:schemeClr val="tx1"/>
                </a:solidFill>
              </a:rPr>
              <a:t>)</a:t>
            </a:r>
            <a:r>
              <a:rPr lang="de-DE" altLang="de-DE" sz="1400" b="1" smtClean="0">
                <a:solidFill>
                  <a:schemeClr val="tx1"/>
                </a:solidFill>
              </a:rPr>
              <a:t> </a:t>
            </a:r>
            <a:endParaRPr lang="en-US" altLang="de-DE" sz="1400" b="1" smtClean="0">
              <a:solidFill>
                <a:schemeClr val="tx1"/>
              </a:solidFill>
            </a:endParaRPr>
          </a:p>
        </p:txBody>
      </p:sp>
      <p:sp>
        <p:nvSpPr>
          <p:cNvPr id="1024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1024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84325" name="Rectangle 5"/>
          <p:cNvSpPr>
            <a:spLocks noChangeArrowheads="1"/>
          </p:cNvSpPr>
          <p:nvPr/>
        </p:nvSpPr>
        <p:spPr bwMode="auto">
          <a:xfrm>
            <a:off x="5672138" y="2085975"/>
            <a:ext cx="942975" cy="257175"/>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184326" name="Rectangle 6"/>
          <p:cNvSpPr>
            <a:spLocks noChangeArrowheads="1"/>
          </p:cNvSpPr>
          <p:nvPr/>
        </p:nvSpPr>
        <p:spPr bwMode="auto">
          <a:xfrm>
            <a:off x="5643563" y="3043238"/>
            <a:ext cx="900112" cy="271462"/>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184327" name="Rectangle 7"/>
          <p:cNvSpPr>
            <a:spLocks noChangeArrowheads="1"/>
          </p:cNvSpPr>
          <p:nvPr/>
        </p:nvSpPr>
        <p:spPr bwMode="auto">
          <a:xfrm>
            <a:off x="2517775" y="4332288"/>
            <a:ext cx="5907088" cy="269875"/>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184328" name="Rectangle 8"/>
          <p:cNvSpPr>
            <a:spLocks noChangeArrowheads="1"/>
          </p:cNvSpPr>
          <p:nvPr/>
        </p:nvSpPr>
        <p:spPr bwMode="auto">
          <a:xfrm>
            <a:off x="1247775" y="4602163"/>
            <a:ext cx="2441575" cy="315912"/>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4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animBg="1"/>
      <p:bldP spid="184326" grpId="0" animBg="1"/>
      <p:bldP spid="184327" grpId="0" animBg="1"/>
      <p:bldP spid="18432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a:t>
            </a:r>
            <a:endParaRPr lang="de-DE" altLang="de-DE" sz="2800" b="1" dirty="0" smtClean="0">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45059"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4506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45061" name="AutoShape 8">
            <a:hlinkClick r:id="" action="ppaction://noaction" highlightClick="1"/>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45062" name="AutoShape 9">
            <a:hlinkClick r:id="" action="ppaction://noaction" highlightClick="1"/>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45063" name="Picture 4" descr="C:\Dokumente und Einstellungen\Bogner\Eigene Dateien\3a_research\1 alte projekte\2004-CONNECT\pictures\PICT0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88" y="1081455"/>
            <a:ext cx="6956995" cy="521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a:t>
            </a:r>
            <a:endParaRPr lang="de-DE" altLang="de-DE" sz="2800" b="1" dirty="0" smtClean="0">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47107"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4710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47109" name="AutoShape 8">
            <a:hlinkClick r:id="" action="ppaction://noaction" highlightClick="1"/>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47110" name="AutoShape 9">
            <a:hlinkClick r:id="" action="ppaction://noaction" highlightClick="1"/>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47111" name="Picture 3" descr="Physik-2a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92" y="1090246"/>
            <a:ext cx="4041583" cy="53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213" name="Picture 5" descr="Physik-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1074198"/>
            <a:ext cx="4136170" cy="545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8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Char char="•"/>
            </a:pPr>
            <a:r>
              <a:rPr lang="de-DE" altLang="de-DE" sz="2400" dirty="0" smtClean="0">
                <a:solidFill>
                  <a:schemeClr val="tx1"/>
                </a:solidFill>
                <a:cs typeface="Times New Roman" panose="02020603050405020304" pitchFamily="18" charset="0"/>
              </a:rPr>
              <a:t>„</a:t>
            </a:r>
            <a:r>
              <a:rPr lang="de-DE" altLang="de-DE" sz="2400" dirty="0" err="1" smtClean="0">
                <a:solidFill>
                  <a:schemeClr val="tx1"/>
                </a:solidFill>
                <a:cs typeface="Times New Roman" panose="02020603050405020304" pitchFamily="18" charset="0"/>
              </a:rPr>
              <a:t>Augmented</a:t>
            </a:r>
            <a:r>
              <a:rPr lang="de-DE" altLang="de-DE" sz="2400" dirty="0" smtClean="0">
                <a:solidFill>
                  <a:schemeClr val="tx1"/>
                </a:solidFill>
                <a:cs typeface="Times New Roman" panose="02020603050405020304" pitchFamily="18" charset="0"/>
              </a:rPr>
              <a:t> </a:t>
            </a:r>
            <a:r>
              <a:rPr lang="de-DE" altLang="de-DE" sz="2400" dirty="0" err="1" smtClean="0">
                <a:solidFill>
                  <a:schemeClr val="tx1"/>
                </a:solidFill>
                <a:cs typeface="Times New Roman" panose="02020603050405020304" pitchFamily="18" charset="0"/>
              </a:rPr>
              <a:t>realty</a:t>
            </a:r>
            <a:r>
              <a:rPr lang="de-DE" altLang="de-DE" sz="2400" dirty="0" smtClean="0">
                <a:solidFill>
                  <a:schemeClr val="tx1"/>
                </a:solidFill>
                <a:cs typeface="Times New Roman" panose="02020603050405020304" pitchFamily="18" charset="0"/>
              </a:rPr>
              <a:t>“-Experiment: realer Versuchsaufbau, reale Durchführung mit virtueller Ergänzung</a:t>
            </a:r>
          </a:p>
          <a:p>
            <a:pPr lvl="1" eaLnBrk="1" hangingPunct="1">
              <a:buFontTx/>
              <a:buChar char="•"/>
            </a:pPr>
            <a:r>
              <a:rPr lang="de-DE" altLang="de-DE" sz="2400" dirty="0" smtClean="0">
                <a:solidFill>
                  <a:schemeClr val="tx1"/>
                </a:solidFill>
                <a:cs typeface="Times New Roman" panose="02020603050405020304" pitchFamily="18" charset="0"/>
                <a:sym typeface="Wingdings" panose="05000000000000000000" pitchFamily="2" charset="2"/>
              </a:rPr>
              <a:t>Der </a:t>
            </a:r>
            <a:r>
              <a:rPr lang="de-DE" altLang="de-DE" sz="2400" dirty="0" smtClean="0">
                <a:solidFill>
                  <a:schemeClr val="tx1"/>
                </a:solidFill>
                <a:cs typeface="Times New Roman" panose="02020603050405020304" pitchFamily="18" charset="0"/>
                <a:sym typeface="Wingdings" panose="05000000000000000000" pitchFamily="2" charset="2"/>
              </a:rPr>
              <a:t>Science-</a:t>
            </a:r>
            <a:r>
              <a:rPr lang="de-DE" altLang="de-DE" sz="2400" dirty="0" err="1" smtClean="0">
                <a:solidFill>
                  <a:schemeClr val="tx1"/>
                </a:solidFill>
                <a:cs typeface="Times New Roman" panose="02020603050405020304" pitchFamily="18" charset="0"/>
                <a:sym typeface="Wingdings" panose="05000000000000000000" pitchFamily="2" charset="2"/>
              </a:rPr>
              <a:t>to</a:t>
            </a:r>
            <a:r>
              <a:rPr lang="de-DE" altLang="de-DE" sz="2400" dirty="0" smtClean="0">
                <a:solidFill>
                  <a:schemeClr val="tx1"/>
                </a:solidFill>
                <a:cs typeface="Times New Roman" panose="02020603050405020304" pitchFamily="18" charset="0"/>
                <a:sym typeface="Wingdings" panose="05000000000000000000" pitchFamily="2" charset="2"/>
              </a:rPr>
              <a:t>-</a:t>
            </a:r>
            <a:r>
              <a:rPr lang="de-DE" altLang="de-DE" sz="2400" dirty="0" err="1" smtClean="0">
                <a:solidFill>
                  <a:schemeClr val="tx1"/>
                </a:solidFill>
                <a:cs typeface="Times New Roman" panose="02020603050405020304" pitchFamily="18" charset="0"/>
                <a:sym typeface="Wingdings" panose="05000000000000000000" pitchFamily="2" charset="2"/>
              </a:rPr>
              <a:t>go</a:t>
            </a:r>
            <a:r>
              <a:rPr lang="de-DE" altLang="de-DE" sz="2400" dirty="0" smtClean="0">
                <a:solidFill>
                  <a:schemeClr val="tx1"/>
                </a:solidFill>
                <a:cs typeface="Times New Roman" panose="02020603050405020304" pitchFamily="18" charset="0"/>
                <a:sym typeface="Wingdings" panose="05000000000000000000" pitchFamily="2" charset="2"/>
              </a:rPr>
              <a:t>-Koffer</a:t>
            </a:r>
            <a:endParaRPr lang="de-DE" altLang="de-DE" sz="2400"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4915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4915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49157" name="AutoShape 8">
            <a:hlinkClick r:id="" action="ppaction://noaction" highlightClick="1"/>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49158" name="AutoShape 9">
            <a:hlinkClick r:id="" action="ppaction://noaction" highlightClick="1"/>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49159" name="Picture 11" descr="http://www.fit.fraunhofer.de/de/fb/cscw/projects/science-center-togo/_jcr_content/contentPar/textblockwithpics/image1.img.jpg/koffer180.13225622577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549" y="2448690"/>
            <a:ext cx="2970171" cy="391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9" name="Picture 13" descr="http://www.fit.fraunhofer.de/de/fb/cscw/projects/science-center-togo/_jcr_content/contentPar/textblockwithpics/image2.img.jpg/wing_s1.13225622577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677" y="2448690"/>
            <a:ext cx="3093061" cy="219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1" name="Picture 15" descr="http://www.fit.fraunhofer.de/de/fb/cscw/projects/science-center-togo/_jcr_content/contentPar/textblockwithpics/image3.img.jpg/doppler_s.13225622577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3678" y="4114447"/>
            <a:ext cx="3089886" cy="217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dirty="0" smtClean="0">
                <a:solidFill>
                  <a:schemeClr val="tx1"/>
                </a:solidFill>
                <a:cs typeface="Times New Roman" panose="02020603050405020304" pitchFamily="18" charset="0"/>
              </a:rPr>
              <a:t>Experimente  und E-</a:t>
            </a:r>
            <a:r>
              <a:rPr lang="de-DE" altLang="de-DE" sz="2400" dirty="0" err="1" smtClean="0">
                <a:solidFill>
                  <a:schemeClr val="tx1"/>
                </a:solidFill>
                <a:cs typeface="Times New Roman" panose="02020603050405020304" pitchFamily="18" charset="0"/>
              </a:rPr>
              <a:t>learning</a:t>
            </a:r>
            <a:r>
              <a:rPr lang="de-DE" altLang="de-DE" sz="2400" dirty="0" smtClean="0">
                <a:solidFill>
                  <a:schemeClr val="tx1"/>
                </a:solidFill>
                <a:cs typeface="Times New Roman" panose="02020603050405020304" pitchFamily="18" charset="0"/>
              </a:rPr>
              <a:t> in nat. Unterricht</a:t>
            </a:r>
          </a:p>
          <a:p>
            <a:pPr lvl="1" eaLnBrk="1" hangingPunct="1">
              <a:buFontTx/>
              <a:buNone/>
            </a:pPr>
            <a:r>
              <a:rPr lang="de-DE" altLang="de-DE" sz="2400" dirty="0" smtClean="0">
                <a:solidFill>
                  <a:schemeClr val="tx1"/>
                </a:solidFill>
                <a:cs typeface="Times New Roman" panose="02020603050405020304" pitchFamily="18" charset="0"/>
              </a:rPr>
              <a:t>Meta-analyse 1990 - 2011 </a:t>
            </a:r>
            <a:r>
              <a:rPr lang="de-DE" altLang="de-DE" sz="1400" dirty="0" smtClean="0">
                <a:solidFill>
                  <a:schemeClr val="tx1"/>
                </a:solidFill>
                <a:cs typeface="Times New Roman" panose="02020603050405020304" pitchFamily="18" charset="0"/>
              </a:rPr>
              <a:t>(Wang et al., 2014)</a:t>
            </a:r>
          </a:p>
          <a:p>
            <a:pPr lvl="1"/>
            <a:r>
              <a:rPr lang="de-DE" altLang="de-DE" sz="2000" dirty="0" smtClean="0">
                <a:solidFill>
                  <a:schemeClr val="tx1"/>
                </a:solidFill>
              </a:rPr>
              <a:t>312 Fachartikel </a:t>
            </a:r>
            <a:r>
              <a:rPr lang="de-DE" altLang="de-DE" sz="2000" dirty="0" smtClean="0">
                <a:solidFill>
                  <a:schemeClr val="tx1"/>
                </a:solidFill>
                <a:sym typeface="Wingdings" panose="05000000000000000000" pitchFamily="2" charset="2"/>
              </a:rPr>
              <a:t> 67 Studien</a:t>
            </a:r>
          </a:p>
          <a:p>
            <a:pPr lvl="1"/>
            <a:endParaRPr lang="de-DE" altLang="de-DE" sz="2000" b="1" dirty="0" smtClean="0">
              <a:solidFill>
                <a:schemeClr val="tx1"/>
              </a:solidFill>
              <a:sym typeface="Wingdings" panose="05000000000000000000" pitchFamily="2" charset="2"/>
            </a:endParaRPr>
          </a:p>
          <a:p>
            <a:pPr lvl="1"/>
            <a:endParaRPr lang="de-DE" altLang="de-DE" sz="2000" b="1" dirty="0" smtClean="0">
              <a:solidFill>
                <a:schemeClr val="tx1"/>
              </a:solidFill>
              <a:sym typeface="Wingdings" panose="05000000000000000000" pitchFamily="2" charset="2"/>
            </a:endParaRPr>
          </a:p>
          <a:p>
            <a:pPr lvl="1"/>
            <a:endParaRPr lang="de-DE" altLang="de-DE" sz="2000" b="1" dirty="0" smtClean="0">
              <a:solidFill>
                <a:schemeClr val="tx1"/>
              </a:solidFill>
              <a:sym typeface="Wingdings" panose="05000000000000000000" pitchFamily="2" charset="2"/>
            </a:endParaRPr>
          </a:p>
          <a:p>
            <a:pPr lvl="1"/>
            <a:endParaRPr lang="de-DE" altLang="de-DE" sz="2000" b="1" dirty="0" smtClean="0">
              <a:solidFill>
                <a:schemeClr val="tx1"/>
              </a:solidFill>
              <a:sym typeface="Wingdings" panose="05000000000000000000" pitchFamily="2" charset="2"/>
            </a:endParaRPr>
          </a:p>
          <a:p>
            <a:pPr lvl="1"/>
            <a:endParaRPr lang="de-DE" altLang="de-DE" sz="2000" b="1" dirty="0" smtClean="0">
              <a:solidFill>
                <a:schemeClr val="tx1"/>
              </a:solidFill>
              <a:sym typeface="Wingdings" panose="05000000000000000000" pitchFamily="2" charset="2"/>
            </a:endParaRPr>
          </a:p>
          <a:p>
            <a:pPr lvl="1"/>
            <a:endParaRPr lang="de-DE" altLang="de-DE" sz="2000" b="1" dirty="0" smtClean="0">
              <a:solidFill>
                <a:schemeClr val="tx1"/>
              </a:solidFill>
              <a:sym typeface="Wingdings" panose="05000000000000000000" pitchFamily="2" charset="2"/>
            </a:endParaRPr>
          </a:p>
          <a:p>
            <a:pPr lvl="1"/>
            <a:endParaRPr lang="de-DE" altLang="de-DE" sz="2000" b="1" dirty="0" smtClean="0">
              <a:solidFill>
                <a:schemeClr val="tx1"/>
              </a:solidFill>
              <a:sym typeface="Wingdings" panose="05000000000000000000" pitchFamily="2" charset="2"/>
            </a:endParaRPr>
          </a:p>
          <a:p>
            <a:pPr lvl="1"/>
            <a:endParaRPr lang="de-DE" altLang="de-DE" sz="2000" b="1" dirty="0" smtClean="0">
              <a:solidFill>
                <a:schemeClr val="tx1"/>
              </a:solidFill>
              <a:sym typeface="Wingdings" panose="05000000000000000000" pitchFamily="2" charset="2"/>
            </a:endParaRPr>
          </a:p>
          <a:p>
            <a:pPr lvl="1"/>
            <a:endParaRPr lang="de-DE" altLang="de-DE" sz="2000" b="1" dirty="0" smtClean="0">
              <a:solidFill>
                <a:schemeClr val="tx1"/>
              </a:solidFill>
              <a:sym typeface="Wingdings" panose="05000000000000000000" pitchFamily="2" charset="2"/>
            </a:endParaRPr>
          </a:p>
          <a:p>
            <a:pPr lvl="1"/>
            <a:r>
              <a:rPr lang="de-DE" altLang="de-DE" sz="2000" dirty="0" smtClean="0">
                <a:solidFill>
                  <a:schemeClr val="tx1"/>
                </a:solidFill>
                <a:sym typeface="Wingdings" panose="05000000000000000000" pitchFamily="2" charset="2"/>
              </a:rPr>
              <a:t>Probleme: Authentizität, Modellcharakter, Fehlerumgang, fehlender Originalbezug, kein vollständiger Datenumgang </a:t>
            </a:r>
            <a:endParaRPr lang="de-DE" altLang="de-DE" sz="2000" dirty="0" smtClean="0">
              <a:solidFill>
                <a:schemeClr val="tx1"/>
              </a:solidFill>
            </a:endParaRPr>
          </a:p>
          <a:p>
            <a:pPr lvl="1" eaLnBrk="1" hangingPunct="1">
              <a:buFontTx/>
              <a:buNone/>
            </a:pPr>
            <a:endParaRPr lang="de-DE" altLang="de-DE" sz="2000" dirty="0" smtClean="0">
              <a:solidFill>
                <a:schemeClr val="tx1"/>
              </a:solidFill>
              <a:cs typeface="Times New Roman" panose="02020603050405020304" pitchFamily="18" charset="0"/>
            </a:endParaRPr>
          </a:p>
        </p:txBody>
      </p:sp>
      <p:sp>
        <p:nvSpPr>
          <p:cNvPr id="5120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5120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51205"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688" y="2473325"/>
            <a:ext cx="45847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7238" y="2474913"/>
            <a:ext cx="458470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9588" y="2473325"/>
            <a:ext cx="45847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0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1027"/>
          <p:cNvSpPr>
            <a:spLocks noGrp="1" noChangeArrowheads="1"/>
          </p:cNvSpPr>
          <p:nvPr>
            <p:ph idx="4294967295"/>
          </p:nvPr>
        </p:nvSpPr>
        <p:spPr>
          <a:xfrm>
            <a:off x="250825" y="568325"/>
            <a:ext cx="8893175" cy="4660900"/>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dirty="0" smtClean="0">
                <a:solidFill>
                  <a:schemeClr val="tx1"/>
                </a:solidFill>
                <a:cs typeface="Times New Roman" panose="02020603050405020304" pitchFamily="18" charset="0"/>
              </a:rPr>
              <a:t>Experimente </a:t>
            </a:r>
            <a:r>
              <a:rPr lang="de-DE" altLang="de-DE" sz="2400" dirty="0" smtClean="0">
                <a:solidFill>
                  <a:schemeClr val="tx1"/>
                </a:solidFill>
                <a:cs typeface="Times New Roman" panose="02020603050405020304" pitchFamily="18" charset="0"/>
              </a:rPr>
              <a:t>und </a:t>
            </a:r>
            <a:r>
              <a:rPr lang="de-DE" altLang="de-DE" sz="2400" dirty="0" smtClean="0">
                <a:solidFill>
                  <a:schemeClr val="tx1"/>
                </a:solidFill>
                <a:cs typeface="Times New Roman" panose="02020603050405020304" pitchFamily="18" charset="0"/>
              </a:rPr>
              <a:t>E-</a:t>
            </a:r>
            <a:r>
              <a:rPr lang="de-DE" altLang="de-DE" sz="2400" dirty="0" err="1" smtClean="0">
                <a:solidFill>
                  <a:schemeClr val="tx1"/>
                </a:solidFill>
                <a:cs typeface="Times New Roman" panose="02020603050405020304" pitchFamily="18" charset="0"/>
              </a:rPr>
              <a:t>learning</a:t>
            </a:r>
            <a:endParaRPr lang="de-DE" altLang="de-DE" sz="2400" dirty="0" smtClean="0">
              <a:solidFill>
                <a:schemeClr val="tx1"/>
              </a:solidFill>
              <a:cs typeface="Times New Roman" panose="02020603050405020304" pitchFamily="18" charset="0"/>
            </a:endParaRPr>
          </a:p>
          <a:p>
            <a:pPr lvl="1" eaLnBrk="1" hangingPunct="1">
              <a:buFontTx/>
              <a:buNone/>
            </a:pPr>
            <a:r>
              <a:rPr lang="de-DE" altLang="de-DE" sz="2400" dirty="0" smtClean="0">
                <a:solidFill>
                  <a:schemeClr val="tx1"/>
                </a:solidFill>
                <a:cs typeface="Times New Roman" panose="02020603050405020304" pitchFamily="18" charset="0"/>
              </a:rPr>
              <a:t>Vorteile </a:t>
            </a:r>
            <a:r>
              <a:rPr lang="de-DE" altLang="de-DE" sz="1400" dirty="0" smtClean="0">
                <a:solidFill>
                  <a:schemeClr val="tx1"/>
                </a:solidFill>
                <a:cs typeface="Times New Roman" panose="02020603050405020304" pitchFamily="18" charset="0"/>
              </a:rPr>
              <a:t>(</a:t>
            </a:r>
            <a:r>
              <a:rPr lang="de-DE" altLang="de-DE" sz="1400" dirty="0" err="1" smtClean="0">
                <a:solidFill>
                  <a:schemeClr val="tx1"/>
                </a:solidFill>
                <a:cs typeface="Times New Roman" panose="02020603050405020304" pitchFamily="18" charset="0"/>
              </a:rPr>
              <a:t>Jeschek</a:t>
            </a:r>
            <a:r>
              <a:rPr lang="de-DE" altLang="de-DE" sz="1400" dirty="0" smtClean="0">
                <a:solidFill>
                  <a:schemeClr val="tx1"/>
                </a:solidFill>
                <a:cs typeface="Times New Roman" panose="02020603050405020304" pitchFamily="18" charset="0"/>
              </a:rPr>
              <a:t>, 2009)</a:t>
            </a:r>
          </a:p>
          <a:p>
            <a:pPr marL="720725" lvl="1" indent="-263525">
              <a:buFont typeface="Arial" panose="020B0604020202020204" pitchFamily="34" charset="0"/>
              <a:buChar char="•"/>
            </a:pPr>
            <a:r>
              <a:rPr lang="de-DE" altLang="de-DE" sz="2000" dirty="0" smtClean="0">
                <a:solidFill>
                  <a:schemeClr val="tx1"/>
                </a:solidFill>
              </a:rPr>
              <a:t>Steigerung der Versuchskapazität</a:t>
            </a:r>
          </a:p>
          <a:p>
            <a:pPr marL="720725" lvl="1" indent="-263525">
              <a:buFont typeface="Arial" panose="020B0604020202020204" pitchFamily="34" charset="0"/>
              <a:buChar char="•"/>
            </a:pPr>
            <a:r>
              <a:rPr lang="de-DE" altLang="de-DE" sz="2000" dirty="0" smtClean="0">
                <a:solidFill>
                  <a:schemeClr val="tx1"/>
                </a:solidFill>
              </a:rPr>
              <a:t>Verfügbarkeit zusätzlicher Experimente</a:t>
            </a:r>
          </a:p>
          <a:p>
            <a:pPr marL="720725" lvl="1" indent="-263525">
              <a:buFont typeface="Arial" panose="020B0604020202020204" pitchFamily="34" charset="0"/>
              <a:buChar char="•"/>
            </a:pPr>
            <a:r>
              <a:rPr lang="de-DE" altLang="de-DE" sz="2000" dirty="0" smtClean="0">
                <a:solidFill>
                  <a:schemeClr val="tx1"/>
                </a:solidFill>
              </a:rPr>
              <a:t>Sicherheitsaspekte</a:t>
            </a:r>
          </a:p>
          <a:p>
            <a:pPr marL="720725" lvl="1" indent="-263525">
              <a:buFont typeface="Arial" panose="020B0604020202020204" pitchFamily="34" charset="0"/>
              <a:buChar char="•"/>
            </a:pPr>
            <a:r>
              <a:rPr lang="de-DE" altLang="de-DE" sz="2000" dirty="0" smtClean="0">
                <a:solidFill>
                  <a:schemeClr val="tx1"/>
                </a:solidFill>
              </a:rPr>
              <a:t>Effekt in „Reinform“ beobachtbar (VL)</a:t>
            </a:r>
          </a:p>
          <a:p>
            <a:pPr marL="720725" lvl="1" indent="-263525">
              <a:buFont typeface="Arial" panose="020B0604020202020204" pitchFamily="34" charset="0"/>
              <a:buChar char="•"/>
            </a:pPr>
            <a:r>
              <a:rPr lang="de-DE" altLang="de-DE" sz="2000" dirty="0" smtClean="0">
                <a:solidFill>
                  <a:schemeClr val="tx1"/>
                </a:solidFill>
              </a:rPr>
              <a:t>„Hands-on“-Erfahrung (RE)</a:t>
            </a:r>
          </a:p>
          <a:p>
            <a:pPr marL="720725" lvl="1" indent="-263525">
              <a:buFont typeface="Arial" panose="020B0604020202020204" pitchFamily="34" charset="0"/>
              <a:buChar char="•"/>
            </a:pPr>
            <a:r>
              <a:rPr lang="de-DE" altLang="de-DE" sz="2000" dirty="0" smtClean="0">
                <a:solidFill>
                  <a:schemeClr val="tx1"/>
                </a:solidFill>
              </a:rPr>
              <a:t>Permanenter Zugang (24h/7d)</a:t>
            </a:r>
          </a:p>
          <a:p>
            <a:pPr marL="720725" lvl="1" indent="-263525">
              <a:buFont typeface="Arial" panose="020B0604020202020204" pitchFamily="34" charset="0"/>
              <a:buChar char="•"/>
            </a:pPr>
            <a:r>
              <a:rPr lang="de-DE" altLang="de-DE" sz="2000" dirty="0" smtClean="0">
                <a:solidFill>
                  <a:schemeClr val="tx1"/>
                </a:solidFill>
              </a:rPr>
              <a:t>Unabhängig vom Equipment-Besitz</a:t>
            </a:r>
          </a:p>
          <a:p>
            <a:pPr marL="720725" lvl="1" indent="-263525">
              <a:buFont typeface="Arial" panose="020B0604020202020204" pitchFamily="34" charset="0"/>
              <a:buChar char="•"/>
            </a:pPr>
            <a:r>
              <a:rPr lang="de-DE" altLang="de-DE" sz="2000" dirty="0" smtClean="0">
                <a:solidFill>
                  <a:schemeClr val="tx1"/>
                </a:solidFill>
              </a:rPr>
              <a:t>Räumliche </a:t>
            </a:r>
            <a:r>
              <a:rPr lang="de-DE" altLang="de-DE" sz="2000" dirty="0" smtClean="0">
                <a:solidFill>
                  <a:schemeClr val="tx1"/>
                </a:solidFill>
              </a:rPr>
              <a:t>Unabhängigkeit</a:t>
            </a:r>
            <a:endParaRPr lang="de-DE" altLang="de-DE" sz="2000" dirty="0" smtClean="0">
              <a:solidFill>
                <a:schemeClr val="tx1"/>
              </a:solidFill>
              <a:cs typeface="Times New Roman" panose="02020603050405020304" pitchFamily="18" charset="0"/>
            </a:endParaRPr>
          </a:p>
        </p:txBody>
      </p:sp>
      <p:sp>
        <p:nvSpPr>
          <p:cNvPr id="5325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5325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1027"/>
          <p:cNvSpPr>
            <a:spLocks noGrp="1" noChangeArrowheads="1"/>
          </p:cNvSpPr>
          <p:nvPr>
            <p:ph idx="4294967295"/>
          </p:nvPr>
        </p:nvSpPr>
        <p:spPr>
          <a:xfrm>
            <a:off x="98425" y="620713"/>
            <a:ext cx="9067800" cy="2036762"/>
          </a:xfrm>
        </p:spPr>
        <p:txBody>
          <a:bodyPr/>
          <a:lstStyle/>
          <a:p>
            <a:pPr eaLnBrk="1" hangingPunct="1">
              <a:buFontTx/>
              <a:buNone/>
            </a:pPr>
            <a:r>
              <a:rPr lang="de-DE" altLang="de-DE" sz="2800" b="1" dirty="0" smtClean="0">
                <a:cs typeface="Times New Roman" panose="02020603050405020304" pitchFamily="18" charset="0"/>
              </a:rPr>
              <a:t>Beispiel 1</a:t>
            </a:r>
            <a:endParaRPr lang="de-DE" altLang="de-DE" sz="2800" b="1" dirty="0" smtClean="0">
              <a:cs typeface="Times New Roman" panose="02020603050405020304" pitchFamily="18" charset="0"/>
            </a:endParaRPr>
          </a:p>
          <a:p>
            <a:pPr lvl="1" eaLnBrk="1" hangingPunct="1">
              <a:buFontTx/>
              <a:buNone/>
            </a:pPr>
            <a:r>
              <a:rPr lang="de-DE" altLang="de-DE" sz="2400" dirty="0" smtClean="0">
                <a:solidFill>
                  <a:schemeClr val="tx1"/>
                </a:solidFill>
                <a:sym typeface="Wingdings" panose="05000000000000000000" pitchFamily="2" charset="2"/>
              </a:rPr>
              <a:t>Save </a:t>
            </a:r>
            <a:r>
              <a:rPr lang="de-DE" altLang="de-DE" sz="2400" dirty="0" smtClean="0">
                <a:solidFill>
                  <a:schemeClr val="tx1"/>
                </a:solidFill>
                <a:sym typeface="Wingdings" panose="05000000000000000000" pitchFamily="2" charset="2"/>
              </a:rPr>
              <a:t>Planet Helios </a:t>
            </a:r>
            <a:r>
              <a:rPr lang="de-DE" altLang="de-DE" sz="2400" dirty="0" err="1" smtClean="0">
                <a:solidFill>
                  <a:schemeClr val="tx1"/>
                </a:solidFill>
                <a:sym typeface="Wingdings" panose="05000000000000000000" pitchFamily="2" charset="2"/>
              </a:rPr>
              <a:t>from</a:t>
            </a:r>
            <a:r>
              <a:rPr lang="de-DE" altLang="de-DE" sz="2400" dirty="0" smtClean="0">
                <a:solidFill>
                  <a:schemeClr val="tx1"/>
                </a:solidFill>
                <a:sym typeface="Wingdings" panose="05000000000000000000" pitchFamily="2" charset="2"/>
              </a:rPr>
              <a:t> </a:t>
            </a:r>
            <a:r>
              <a:rPr lang="de-DE" altLang="de-DE" sz="2400" dirty="0" err="1" smtClean="0">
                <a:solidFill>
                  <a:schemeClr val="tx1"/>
                </a:solidFill>
                <a:sym typeface="Wingdings" panose="05000000000000000000" pitchFamily="2" charset="2"/>
              </a:rPr>
              <a:t>ecological</a:t>
            </a:r>
            <a:r>
              <a:rPr lang="de-DE" altLang="de-DE" sz="2400" dirty="0" smtClean="0">
                <a:solidFill>
                  <a:schemeClr val="tx1"/>
                </a:solidFill>
                <a:sym typeface="Wingdings" panose="05000000000000000000" pitchFamily="2" charset="2"/>
              </a:rPr>
              <a:t> </a:t>
            </a:r>
            <a:r>
              <a:rPr lang="de-DE" altLang="de-DE" sz="2400" dirty="0" err="1" smtClean="0">
                <a:solidFill>
                  <a:schemeClr val="tx1"/>
                </a:solidFill>
                <a:sym typeface="Wingdings" panose="05000000000000000000" pitchFamily="2" charset="2"/>
              </a:rPr>
              <a:t>devastation</a:t>
            </a:r>
            <a:r>
              <a:rPr lang="de-DE" altLang="de-DE" dirty="0" smtClean="0">
                <a:sym typeface="Wingdings" panose="05000000000000000000" pitchFamily="2" charset="2"/>
              </a:rPr>
              <a:t> </a:t>
            </a:r>
            <a:endParaRPr lang="de-DE" altLang="de-DE" sz="2400" dirty="0" smtClean="0">
              <a:solidFill>
                <a:schemeClr val="tx1"/>
              </a:solidFill>
              <a:cs typeface="Times New Roman" panose="02020603050405020304" pitchFamily="18" charset="0"/>
            </a:endParaRPr>
          </a:p>
          <a:p>
            <a:pPr lvl="1" eaLnBrk="1" hangingPunct="1">
              <a:buFontTx/>
              <a:buNone/>
            </a:pPr>
            <a:endParaRPr lang="de-DE" altLang="de-DE" sz="2400" b="1"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55299"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5530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35845" name="Text Box 6"/>
          <p:cNvSpPr txBox="1">
            <a:spLocks noChangeArrowheads="1"/>
          </p:cNvSpPr>
          <p:nvPr/>
        </p:nvSpPr>
        <p:spPr bwMode="auto">
          <a:xfrm>
            <a:off x="7104063" y="6053138"/>
            <a:ext cx="11191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b="1"/>
              <a:t>(IBM, 2008)</a:t>
            </a:r>
          </a:p>
        </p:txBody>
      </p:sp>
      <p:pic>
        <p:nvPicPr>
          <p:cNvPr id="35846" name="Picture 7"/>
          <p:cNvPicPr>
            <a:picLocks noChangeAspect="1" noChangeArrowheads="1"/>
          </p:cNvPicPr>
          <p:nvPr/>
        </p:nvPicPr>
        <p:blipFill>
          <a:blip r:embed="rId3">
            <a:extLst>
              <a:ext uri="{28A0092B-C50C-407E-A947-70E740481C1C}">
                <a14:useLocalDpi xmlns:a14="http://schemas.microsoft.com/office/drawing/2010/main" val="0"/>
              </a:ext>
            </a:extLst>
          </a:blip>
          <a:srcRect l="22705" t="18944" r="10107" b="6305"/>
          <a:stretch>
            <a:fillRect/>
          </a:stretch>
        </p:blipFill>
        <p:spPr bwMode="auto">
          <a:xfrm>
            <a:off x="294785" y="1666852"/>
            <a:ext cx="6815138" cy="4443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3" name="Text Box 6"/>
          <p:cNvSpPr txBox="1">
            <a:spLocks noChangeArrowheads="1"/>
          </p:cNvSpPr>
          <p:nvPr/>
        </p:nvSpPr>
        <p:spPr bwMode="auto">
          <a:xfrm>
            <a:off x="7154863" y="1485900"/>
            <a:ext cx="19653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b="1"/>
              <a:t>(Fromme et al., 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584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346" name="Picture 9"/>
          <p:cNvPicPr>
            <a:picLocks noChangeAspect="1" noChangeArrowheads="1"/>
          </p:cNvPicPr>
          <p:nvPr/>
        </p:nvPicPr>
        <p:blipFill>
          <a:blip r:embed="rId3">
            <a:extLst>
              <a:ext uri="{28A0092B-C50C-407E-A947-70E740481C1C}">
                <a14:useLocalDpi xmlns:a14="http://schemas.microsoft.com/office/drawing/2010/main" val="0"/>
              </a:ext>
            </a:extLst>
          </a:blip>
          <a:srcRect t="19360" r="12093" b="6750"/>
          <a:stretch>
            <a:fillRect/>
          </a:stretch>
        </p:blipFill>
        <p:spPr bwMode="auto">
          <a:xfrm>
            <a:off x="333375" y="1612775"/>
            <a:ext cx="8574088" cy="422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7"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 2</a:t>
            </a:r>
          </a:p>
          <a:p>
            <a:pPr eaLnBrk="1" hangingPunct="1">
              <a:buFontTx/>
              <a:buNone/>
            </a:pPr>
            <a:r>
              <a:rPr lang="de-DE" altLang="de-DE" sz="2800" dirty="0" err="1" smtClean="0">
                <a:cs typeface="Times New Roman" panose="02020603050405020304" pitchFamily="18" charset="0"/>
              </a:rPr>
              <a:t>Pimp</a:t>
            </a:r>
            <a:r>
              <a:rPr lang="de-DE" altLang="de-DE" sz="2800" dirty="0" smtClean="0">
                <a:cs typeface="Times New Roman" panose="02020603050405020304" pitchFamily="18" charset="0"/>
              </a:rPr>
              <a:t> </a:t>
            </a:r>
            <a:r>
              <a:rPr lang="de-DE" altLang="de-DE" sz="2800" dirty="0" err="1" smtClean="0">
                <a:cs typeface="Times New Roman" panose="02020603050405020304" pitchFamily="18" charset="0"/>
              </a:rPr>
              <a:t>your</a:t>
            </a:r>
            <a:r>
              <a:rPr lang="de-DE" altLang="de-DE" sz="2800" dirty="0" smtClean="0">
                <a:cs typeface="Times New Roman" panose="02020603050405020304" pitchFamily="18" charset="0"/>
              </a:rPr>
              <a:t> </a:t>
            </a:r>
            <a:r>
              <a:rPr lang="de-DE" altLang="de-DE" sz="2800" dirty="0" err="1" smtClean="0">
                <a:cs typeface="Times New Roman" panose="02020603050405020304" pitchFamily="18" charset="0"/>
              </a:rPr>
              <a:t>Landscape</a:t>
            </a:r>
            <a:endParaRPr lang="de-DE" altLang="de-DE" sz="2800" dirty="0" smtClean="0">
              <a:cs typeface="Times New Roman" panose="02020603050405020304" pitchFamily="18" charset="0"/>
            </a:endParaRPr>
          </a:p>
        </p:txBody>
      </p:sp>
      <p:sp>
        <p:nvSpPr>
          <p:cNvPr id="57348"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57349"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57350" name="Text Box 5"/>
          <p:cNvSpPr txBox="1">
            <a:spLocks noChangeArrowheads="1"/>
          </p:cNvSpPr>
          <p:nvPr/>
        </p:nvSpPr>
        <p:spPr bwMode="auto">
          <a:xfrm>
            <a:off x="7362073" y="5852257"/>
            <a:ext cx="149912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dirty="0"/>
              <a:t>(</a:t>
            </a:r>
            <a:r>
              <a:rPr lang="de-DE" altLang="de-DE" sz="1400" dirty="0" err="1"/>
              <a:t>PiSolution</a:t>
            </a:r>
            <a:r>
              <a:rPr lang="de-DE" altLang="de-DE" sz="1400" dirty="0"/>
              <a:t>, o.J.)</a:t>
            </a:r>
          </a:p>
        </p:txBody>
      </p:sp>
      <p:sp>
        <p:nvSpPr>
          <p:cNvPr id="208904" name="Text Box 8"/>
          <p:cNvSpPr txBox="1">
            <a:spLocks noChangeArrowheads="1"/>
          </p:cNvSpPr>
          <p:nvPr/>
        </p:nvSpPr>
        <p:spPr bwMode="auto">
          <a:xfrm rot="-827921">
            <a:off x="4872038" y="3649663"/>
            <a:ext cx="4068762" cy="7112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sym typeface="Wingdings" panose="05000000000000000000" pitchFamily="2" charset="2"/>
              </a:rPr>
              <a:t> Grenze zur Simulation fließend:</a:t>
            </a:r>
            <a:br>
              <a:rPr lang="de-DE" altLang="de-DE" sz="2000">
                <a:sym typeface="Wingdings" panose="05000000000000000000" pitchFamily="2" charset="2"/>
              </a:rPr>
            </a:br>
            <a:r>
              <a:rPr lang="de-DE" altLang="de-DE" sz="2000">
                <a:sym typeface="Wingdings" panose="05000000000000000000" pitchFamily="2" charset="2"/>
              </a:rPr>
              <a:t>Edutainment</a:t>
            </a:r>
            <a:endParaRPr lang="de-DE" altLang="de-DE"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8"/>
          <p:cNvPicPr>
            <a:picLocks noChangeAspect="1" noChangeArrowheads="1"/>
          </p:cNvPicPr>
          <p:nvPr/>
        </p:nvPicPr>
        <p:blipFill>
          <a:blip r:embed="rId3">
            <a:extLst>
              <a:ext uri="{28A0092B-C50C-407E-A947-70E740481C1C}">
                <a14:useLocalDpi xmlns:a14="http://schemas.microsoft.com/office/drawing/2010/main" val="0"/>
              </a:ext>
            </a:extLst>
          </a:blip>
          <a:srcRect t="17278" r="25163" b="6416"/>
          <a:stretch>
            <a:fillRect/>
          </a:stretch>
        </p:blipFill>
        <p:spPr bwMode="auto">
          <a:xfrm>
            <a:off x="577850" y="1468161"/>
            <a:ext cx="7695712" cy="4597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 3</a:t>
            </a:r>
            <a:endParaRPr lang="de-DE" altLang="de-DE" sz="2800" b="1" dirty="0" smtClean="0">
              <a:cs typeface="Times New Roman" panose="02020603050405020304" pitchFamily="18" charset="0"/>
            </a:endParaRPr>
          </a:p>
          <a:p>
            <a:pPr lvl="1" eaLnBrk="1" hangingPunct="1">
              <a:buFontTx/>
              <a:buNone/>
            </a:pPr>
            <a:r>
              <a:rPr lang="de-DE" altLang="de-DE" sz="2400" dirty="0" err="1" smtClean="0">
                <a:solidFill>
                  <a:schemeClr val="tx1"/>
                </a:solidFill>
                <a:cs typeface="Times New Roman" panose="02020603050405020304" pitchFamily="18" charset="0"/>
              </a:rPr>
              <a:t>Cell</a:t>
            </a:r>
            <a:r>
              <a:rPr lang="de-DE" altLang="de-DE" sz="2400" dirty="0" smtClean="0">
                <a:solidFill>
                  <a:schemeClr val="tx1"/>
                </a:solidFill>
                <a:cs typeface="Times New Roman" panose="02020603050405020304" pitchFamily="18" charset="0"/>
              </a:rPr>
              <a:t> City, Lab </a:t>
            </a:r>
            <a:r>
              <a:rPr lang="de-DE" altLang="de-DE" sz="2400" dirty="0" err="1" smtClean="0">
                <a:solidFill>
                  <a:schemeClr val="tx1"/>
                </a:solidFill>
                <a:cs typeface="Times New Roman" panose="02020603050405020304" pitchFamily="18" charset="0"/>
              </a:rPr>
              <a:t>Race</a:t>
            </a:r>
            <a:r>
              <a:rPr lang="de-DE" altLang="de-DE" sz="2400" dirty="0" smtClean="0">
                <a:solidFill>
                  <a:schemeClr val="tx1"/>
                </a:solidFill>
                <a:cs typeface="Times New Roman" panose="02020603050405020304" pitchFamily="18" charset="0"/>
              </a:rPr>
              <a:t>…</a:t>
            </a:r>
            <a:endParaRPr lang="de-DE" altLang="de-DE" sz="2400" dirty="0" smtClean="0">
              <a:solidFill>
                <a:schemeClr val="tx1"/>
              </a:solidFill>
              <a:cs typeface="Times New Roman" panose="02020603050405020304" pitchFamily="18" charset="0"/>
            </a:endParaRPr>
          </a:p>
          <a:p>
            <a:pPr lvl="1" eaLnBrk="1" hangingPunct="1">
              <a:buFontTx/>
              <a:buNone/>
            </a:pPr>
            <a:endParaRPr lang="de-DE" altLang="de-DE" sz="2400" b="1"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59396"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59397"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210951" name="Text Box 7"/>
          <p:cNvSpPr txBox="1">
            <a:spLocks noChangeArrowheads="1"/>
          </p:cNvSpPr>
          <p:nvPr/>
        </p:nvSpPr>
        <p:spPr bwMode="auto">
          <a:xfrm rot="-827921">
            <a:off x="1498600" y="3309938"/>
            <a:ext cx="5564188"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sym typeface="Wingdings" panose="05000000000000000000" pitchFamily="2" charset="2"/>
              </a:rPr>
              <a:t> Grenze zur Simulation fließend: Edutainment</a:t>
            </a:r>
            <a:endParaRPr lang="de-DE" altLang="de-DE" sz="2000"/>
          </a:p>
        </p:txBody>
      </p:sp>
      <p:sp>
        <p:nvSpPr>
          <p:cNvPr id="59399" name="Text Box 6"/>
          <p:cNvSpPr txBox="1">
            <a:spLocks noChangeArrowheads="1"/>
          </p:cNvSpPr>
          <p:nvPr/>
        </p:nvSpPr>
        <p:spPr bwMode="auto">
          <a:xfrm>
            <a:off x="6288088" y="5737225"/>
            <a:ext cx="15636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b="1"/>
              <a:t>(MPI-CBG,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 4</a:t>
            </a:r>
            <a:endParaRPr lang="de-DE" altLang="de-DE" sz="2400" b="1"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6144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6144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61445" name="Text Box 5"/>
          <p:cNvSpPr txBox="1">
            <a:spLocks noChangeArrowheads="1"/>
          </p:cNvSpPr>
          <p:nvPr/>
        </p:nvSpPr>
        <p:spPr bwMode="auto">
          <a:xfrm>
            <a:off x="7118350" y="6053138"/>
            <a:ext cx="10906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b="1"/>
              <a:t>(ISB, 2012)</a:t>
            </a:r>
          </a:p>
        </p:txBody>
      </p:sp>
      <p:pic>
        <p:nvPicPr>
          <p:cNvPr id="61446" name="Picture 7"/>
          <p:cNvPicPr>
            <a:picLocks noChangeAspect="1" noChangeArrowheads="1"/>
          </p:cNvPicPr>
          <p:nvPr/>
        </p:nvPicPr>
        <p:blipFill>
          <a:blip r:embed="rId3">
            <a:extLst>
              <a:ext uri="{28A0092B-C50C-407E-A947-70E740481C1C}">
                <a14:useLocalDpi xmlns:a14="http://schemas.microsoft.com/office/drawing/2010/main" val="0"/>
              </a:ext>
            </a:extLst>
          </a:blip>
          <a:srcRect l="18018" t="48862" r="20476" b="24417"/>
          <a:stretch>
            <a:fillRect/>
          </a:stretch>
        </p:blipFill>
        <p:spPr bwMode="auto">
          <a:xfrm>
            <a:off x="1066800" y="4567238"/>
            <a:ext cx="5999163" cy="152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7" name="Picture 8"/>
          <p:cNvPicPr>
            <a:picLocks noChangeAspect="1" noChangeArrowheads="1"/>
          </p:cNvPicPr>
          <p:nvPr/>
        </p:nvPicPr>
        <p:blipFill>
          <a:blip r:embed="rId4">
            <a:extLst>
              <a:ext uri="{28A0092B-C50C-407E-A947-70E740481C1C}">
                <a14:useLocalDpi xmlns:a14="http://schemas.microsoft.com/office/drawing/2010/main" val="0"/>
              </a:ext>
            </a:extLst>
          </a:blip>
          <a:srcRect l="16032" t="33694" r="19987" b="54723"/>
          <a:stretch>
            <a:fillRect/>
          </a:stretch>
        </p:blipFill>
        <p:spPr bwMode="auto">
          <a:xfrm>
            <a:off x="946150" y="3987800"/>
            <a:ext cx="6240463" cy="66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8" name="Picture 9"/>
          <p:cNvPicPr>
            <a:picLocks noChangeAspect="1" noChangeArrowheads="1"/>
          </p:cNvPicPr>
          <p:nvPr/>
        </p:nvPicPr>
        <p:blipFill>
          <a:blip r:embed="rId5">
            <a:extLst>
              <a:ext uri="{28A0092B-C50C-407E-A947-70E740481C1C}">
                <a14:useLocalDpi xmlns:a14="http://schemas.microsoft.com/office/drawing/2010/main" val="0"/>
              </a:ext>
            </a:extLst>
          </a:blip>
          <a:srcRect l="16032" t="23584" r="18262" b="10527"/>
          <a:stretch>
            <a:fillRect/>
          </a:stretch>
        </p:blipFill>
        <p:spPr bwMode="auto">
          <a:xfrm>
            <a:off x="752475" y="1142025"/>
            <a:ext cx="6000750" cy="3525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 5</a:t>
            </a:r>
            <a:endParaRPr lang="de-DE" altLang="de-DE" sz="2800" b="1" dirty="0" smtClean="0">
              <a:cs typeface="Times New Roman" panose="02020603050405020304" pitchFamily="18" charset="0"/>
            </a:endParaRPr>
          </a:p>
          <a:p>
            <a:pPr lvl="1" eaLnBrk="1" hangingPunct="1">
              <a:buFontTx/>
              <a:buNone/>
            </a:pPr>
            <a:r>
              <a:rPr lang="de-DE" altLang="de-DE" sz="2400" b="1" dirty="0" err="1" smtClean="0">
                <a:solidFill>
                  <a:schemeClr val="tx1"/>
                </a:solidFill>
                <a:cs typeface="Times New Roman" panose="02020603050405020304" pitchFamily="18" charset="0"/>
              </a:rPr>
              <a:t>Gen.ethix</a:t>
            </a:r>
            <a:endParaRPr lang="de-DE" altLang="de-DE" sz="2400" b="1" dirty="0" smtClean="0">
              <a:solidFill>
                <a:schemeClr val="tx1"/>
              </a:solidFill>
              <a:cs typeface="Times New Roman" panose="02020603050405020304" pitchFamily="18" charset="0"/>
            </a:endParaRPr>
          </a:p>
          <a:p>
            <a:pPr lvl="1" eaLnBrk="1" hangingPunct="1">
              <a:buFontTx/>
              <a:buNone/>
            </a:pPr>
            <a:endParaRPr lang="de-DE" altLang="de-DE" sz="2400" b="1"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6349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6349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63493" name="Text Box 5"/>
          <p:cNvSpPr txBox="1">
            <a:spLocks noChangeArrowheads="1"/>
          </p:cNvSpPr>
          <p:nvPr/>
        </p:nvSpPr>
        <p:spPr bwMode="auto">
          <a:xfrm>
            <a:off x="6276594" y="5334977"/>
            <a:ext cx="2343911"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dirty="0"/>
              <a:t>(Bioethik-Diskurs.de, 2012)</a:t>
            </a:r>
          </a:p>
        </p:txBody>
      </p:sp>
      <p:pic>
        <p:nvPicPr>
          <p:cNvPr id="63494" name="Picture 8"/>
          <p:cNvPicPr>
            <a:picLocks noChangeAspect="1" noChangeArrowheads="1"/>
          </p:cNvPicPr>
          <p:nvPr/>
        </p:nvPicPr>
        <p:blipFill>
          <a:blip r:embed="rId3">
            <a:extLst>
              <a:ext uri="{28A0092B-C50C-407E-A947-70E740481C1C}">
                <a14:useLocalDpi xmlns:a14="http://schemas.microsoft.com/office/drawing/2010/main" val="0"/>
              </a:ext>
            </a:extLst>
          </a:blip>
          <a:srcRect t="14490" b="8479"/>
          <a:stretch>
            <a:fillRect/>
          </a:stretch>
        </p:blipFill>
        <p:spPr bwMode="auto">
          <a:xfrm>
            <a:off x="914399" y="1539117"/>
            <a:ext cx="6537325" cy="377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9" name="Text Box 9"/>
          <p:cNvSpPr txBox="1">
            <a:spLocks noChangeArrowheads="1"/>
          </p:cNvSpPr>
          <p:nvPr/>
        </p:nvSpPr>
        <p:spPr bwMode="auto">
          <a:xfrm rot="-827921">
            <a:off x="1728788" y="3587750"/>
            <a:ext cx="3451225"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2013: vom Netz genommen?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5373688"/>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b="1" dirty="0" smtClean="0">
                <a:solidFill>
                  <a:schemeClr val="tx1"/>
                </a:solidFill>
                <a:cs typeface="Times New Roman" panose="02020603050405020304" pitchFamily="18" charset="0"/>
              </a:rPr>
              <a:t>Web-</a:t>
            </a:r>
            <a:r>
              <a:rPr lang="de-DE" altLang="de-DE" sz="2400" b="1" dirty="0" err="1" smtClean="0">
                <a:solidFill>
                  <a:schemeClr val="tx1"/>
                </a:solidFill>
                <a:cs typeface="Times New Roman" panose="02020603050405020304" pitchFamily="18" charset="0"/>
              </a:rPr>
              <a:t>Quests</a:t>
            </a:r>
            <a:r>
              <a:rPr lang="de-DE" altLang="de-DE" sz="2400" b="1" dirty="0" smtClean="0">
                <a:solidFill>
                  <a:schemeClr val="tx1"/>
                </a:solidFill>
                <a:cs typeface="Times New Roman" panose="02020603050405020304" pitchFamily="18" charset="0"/>
              </a:rPr>
              <a:t> – Ziele</a:t>
            </a:r>
            <a:endParaRPr lang="de-DE" altLang="de-DE" sz="2400" dirty="0" smtClean="0">
              <a:solidFill>
                <a:schemeClr val="tx1"/>
              </a:solidFill>
              <a:cs typeface="Times New Roman" panose="02020603050405020304" pitchFamily="18" charset="0"/>
            </a:endParaRPr>
          </a:p>
          <a:p>
            <a:pPr lvl="1" eaLnBrk="1" hangingPunct="1">
              <a:buFontTx/>
              <a:buChar char="•"/>
            </a:pPr>
            <a:r>
              <a:rPr lang="de-DE" altLang="de-DE" sz="2000" b="1" dirty="0" smtClean="0">
                <a:solidFill>
                  <a:schemeClr val="tx1"/>
                </a:solidFill>
              </a:rPr>
              <a:t>Lernarrangements zur Förderung von selbständigem und </a:t>
            </a:r>
            <a:r>
              <a:rPr lang="de-DE" altLang="de-DE" sz="2000" b="1" dirty="0" smtClean="0">
                <a:solidFill>
                  <a:schemeClr val="tx1"/>
                </a:solidFill>
              </a:rPr>
              <a:t>selbst organisiertem Lernen</a:t>
            </a:r>
            <a:r>
              <a:rPr lang="de-DE" altLang="de-DE" sz="2000" b="1" dirty="0" smtClean="0">
                <a:solidFill>
                  <a:schemeClr val="tx1"/>
                </a:solidFill>
              </a:rPr>
              <a:t/>
            </a:r>
            <a:br>
              <a:rPr lang="de-DE" altLang="de-DE" sz="2000" b="1" dirty="0" smtClean="0">
                <a:solidFill>
                  <a:schemeClr val="tx1"/>
                </a:solidFill>
              </a:rPr>
            </a:br>
            <a:r>
              <a:rPr lang="de-DE" altLang="de-DE" sz="2000" b="1" dirty="0" smtClean="0">
                <a:solidFill>
                  <a:schemeClr val="tx1"/>
                </a:solidFill>
                <a:sym typeface="Wingdings" panose="05000000000000000000" pitchFamily="2" charset="2"/>
              </a:rPr>
              <a:t> intensive Auseinandersetzung mit einem Thema</a:t>
            </a:r>
          </a:p>
          <a:p>
            <a:pPr lvl="1" eaLnBrk="1" hangingPunct="1">
              <a:buFontTx/>
              <a:buChar char="•"/>
            </a:pPr>
            <a:r>
              <a:rPr lang="de-DE" altLang="de-DE" sz="2000" b="1" dirty="0" smtClean="0">
                <a:solidFill>
                  <a:schemeClr val="tx1"/>
                </a:solidFill>
                <a:sym typeface="Wingdings" panose="05000000000000000000" pitchFamily="2" charset="2"/>
              </a:rPr>
              <a:t>Dokumentation der Auseinandersetzung</a:t>
            </a:r>
            <a:br>
              <a:rPr lang="de-DE" altLang="de-DE" sz="2000" b="1" dirty="0" smtClean="0">
                <a:solidFill>
                  <a:schemeClr val="tx1"/>
                </a:solidFill>
                <a:sym typeface="Wingdings" panose="05000000000000000000" pitchFamily="2" charset="2"/>
              </a:rPr>
            </a:br>
            <a:r>
              <a:rPr lang="de-DE" altLang="de-DE" sz="2000" b="1" dirty="0" smtClean="0">
                <a:solidFill>
                  <a:schemeClr val="tx1"/>
                </a:solidFill>
                <a:sym typeface="Wingdings" panose="05000000000000000000" pitchFamily="2" charset="2"/>
              </a:rPr>
              <a:t> Weg ist </a:t>
            </a:r>
            <a:r>
              <a:rPr lang="de-DE" altLang="de-DE" sz="2000" b="1" i="1" dirty="0" smtClean="0">
                <a:solidFill>
                  <a:schemeClr val="tx1"/>
                </a:solidFill>
                <a:sym typeface="Wingdings" panose="05000000000000000000" pitchFamily="2" charset="2"/>
              </a:rPr>
              <a:t>ein</a:t>
            </a:r>
            <a:r>
              <a:rPr lang="de-DE" altLang="de-DE" sz="2000" b="1" dirty="0" smtClean="0">
                <a:solidFill>
                  <a:schemeClr val="tx1"/>
                </a:solidFill>
                <a:sym typeface="Wingdings" panose="05000000000000000000" pitchFamily="2" charset="2"/>
              </a:rPr>
              <a:t> Ziel (prozessorientiert)</a:t>
            </a:r>
          </a:p>
          <a:p>
            <a:pPr lvl="1" eaLnBrk="1" hangingPunct="1">
              <a:buFontTx/>
              <a:buChar char="•"/>
            </a:pPr>
            <a:r>
              <a:rPr lang="de-DE" altLang="de-DE" sz="2000" b="1" dirty="0" smtClean="0">
                <a:solidFill>
                  <a:schemeClr val="tx1"/>
                </a:solidFill>
                <a:sym typeface="Wingdings" panose="05000000000000000000" pitchFamily="2" charset="2"/>
              </a:rPr>
              <a:t>Präsentation der Ergebnisse</a:t>
            </a:r>
            <a:br>
              <a:rPr lang="de-DE" altLang="de-DE" sz="2000" b="1" dirty="0" smtClean="0">
                <a:solidFill>
                  <a:schemeClr val="tx1"/>
                </a:solidFill>
                <a:sym typeface="Wingdings" panose="05000000000000000000" pitchFamily="2" charset="2"/>
              </a:rPr>
            </a:br>
            <a:r>
              <a:rPr lang="de-DE" altLang="de-DE" sz="2000" b="1" dirty="0" smtClean="0">
                <a:solidFill>
                  <a:schemeClr val="tx1"/>
                </a:solidFill>
                <a:sym typeface="Wingdings" panose="05000000000000000000" pitchFamily="2" charset="2"/>
              </a:rPr>
              <a:t> primär wieder im Netz (produktorientiert) </a:t>
            </a:r>
            <a:r>
              <a:rPr lang="de-DE" altLang="de-DE" sz="1400" b="1" dirty="0" smtClean="0">
                <a:solidFill>
                  <a:schemeClr val="tx1"/>
                </a:solidFill>
              </a:rPr>
              <a:t> </a:t>
            </a:r>
            <a:r>
              <a:rPr lang="en-US" altLang="de-DE" sz="1400" b="1" dirty="0" smtClean="0">
                <a:solidFill>
                  <a:schemeClr val="tx1"/>
                </a:solidFill>
              </a:rPr>
              <a:t>(</a:t>
            </a:r>
            <a:r>
              <a:rPr lang="en-US" altLang="de-DE" sz="1400" b="1" dirty="0" err="1" smtClean="0">
                <a:solidFill>
                  <a:schemeClr val="tx1"/>
                </a:solidFill>
              </a:rPr>
              <a:t>Günther</a:t>
            </a:r>
            <a:r>
              <a:rPr lang="en-US" altLang="de-DE" sz="1400" b="1" dirty="0" smtClean="0">
                <a:solidFill>
                  <a:schemeClr val="tx1"/>
                </a:solidFill>
              </a:rPr>
              <a:t> &amp; Moser, </a:t>
            </a:r>
            <a:r>
              <a:rPr lang="en-US" altLang="de-DE" sz="1400" b="1" dirty="0" err="1" smtClean="0">
                <a:solidFill>
                  <a:schemeClr val="tx1"/>
                </a:solidFill>
              </a:rPr>
              <a:t>o.J.</a:t>
            </a:r>
            <a:r>
              <a:rPr lang="en-US" altLang="de-DE" sz="1400" b="1" dirty="0" smtClean="0">
                <a:solidFill>
                  <a:schemeClr val="tx1"/>
                </a:solidFill>
              </a:rPr>
              <a:t>)</a:t>
            </a:r>
          </a:p>
        </p:txBody>
      </p:sp>
      <p:sp>
        <p:nvSpPr>
          <p:cNvPr id="1229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1229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78182" name="Text Box 6"/>
          <p:cNvSpPr txBox="1">
            <a:spLocks noChangeArrowheads="1"/>
          </p:cNvSpPr>
          <p:nvPr/>
        </p:nvSpPr>
        <p:spPr bwMode="auto">
          <a:xfrm rot="-680815">
            <a:off x="2160588" y="1751013"/>
            <a:ext cx="4841875" cy="457200"/>
          </a:xfrm>
          <a:prstGeom prst="rect">
            <a:avLst/>
          </a:prstGeom>
          <a:solidFill>
            <a:srgbClr val="D3FDA1">
              <a:alpha val="50195"/>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400" b="1" dirty="0"/>
              <a:t>Konstruktivismus – </a:t>
            </a:r>
            <a:r>
              <a:rPr lang="de-DE" altLang="de-DE" sz="2400" b="1" dirty="0" err="1"/>
              <a:t>basic</a:t>
            </a:r>
            <a:r>
              <a:rPr lang="de-DE" altLang="de-DE" sz="2400" b="1" dirty="0"/>
              <a:t> </a:t>
            </a:r>
            <a:r>
              <a:rPr lang="de-DE" altLang="de-DE" sz="2400" b="1" dirty="0" err="1"/>
              <a:t>needs</a:t>
            </a:r>
            <a:endParaRPr lang="de-DE" altLang="de-DE" sz="2400" b="1" dirty="0"/>
          </a:p>
        </p:txBody>
      </p:sp>
      <p:sp>
        <p:nvSpPr>
          <p:cNvPr id="178183" name="Text Box 7"/>
          <p:cNvSpPr txBox="1">
            <a:spLocks noChangeArrowheads="1"/>
          </p:cNvSpPr>
          <p:nvPr/>
        </p:nvSpPr>
        <p:spPr bwMode="auto">
          <a:xfrm rot="-680815">
            <a:off x="3646488" y="2519363"/>
            <a:ext cx="1862137" cy="457200"/>
          </a:xfrm>
          <a:prstGeom prst="rect">
            <a:avLst/>
          </a:prstGeom>
          <a:solidFill>
            <a:srgbClr val="D3FDA1">
              <a:alpha val="50195"/>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400" b="1"/>
              <a:t>Meta-ebene</a:t>
            </a:r>
          </a:p>
        </p:txBody>
      </p:sp>
      <p:sp>
        <p:nvSpPr>
          <p:cNvPr id="178184" name="Text Box 8"/>
          <p:cNvSpPr txBox="1">
            <a:spLocks noChangeArrowheads="1"/>
          </p:cNvSpPr>
          <p:nvPr/>
        </p:nvSpPr>
        <p:spPr bwMode="auto">
          <a:xfrm rot="-680815">
            <a:off x="3606800" y="3281363"/>
            <a:ext cx="1928813" cy="457200"/>
          </a:xfrm>
          <a:prstGeom prst="rect">
            <a:avLst/>
          </a:prstGeom>
          <a:solidFill>
            <a:srgbClr val="D3FDA1">
              <a:alpha val="50195"/>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400" b="1"/>
              <a:t>basic needs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1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1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8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2" grpId="0" animBg="1"/>
      <p:bldP spid="178183" grpId="0" animBg="1"/>
      <p:bldP spid="17818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 6</a:t>
            </a:r>
            <a:endParaRPr lang="de-DE" altLang="de-DE" sz="2800" b="1" dirty="0" smtClean="0">
              <a:cs typeface="Times New Roman" panose="02020603050405020304" pitchFamily="18" charset="0"/>
            </a:endParaRPr>
          </a:p>
          <a:p>
            <a:pPr lvl="1" eaLnBrk="1" hangingPunct="1">
              <a:buFontTx/>
              <a:buNone/>
            </a:pPr>
            <a:r>
              <a:rPr lang="de-DE" altLang="de-DE" sz="2400" dirty="0" err="1" smtClean="0">
                <a:solidFill>
                  <a:schemeClr val="tx1"/>
                </a:solidFill>
                <a:cs typeface="Times New Roman" panose="02020603050405020304" pitchFamily="18" charset="0"/>
              </a:rPr>
              <a:t>Fold</a:t>
            </a:r>
            <a:r>
              <a:rPr lang="de-DE" altLang="de-DE" sz="2400" dirty="0" smtClean="0">
                <a:solidFill>
                  <a:schemeClr val="tx1"/>
                </a:solidFill>
                <a:cs typeface="Times New Roman" panose="02020603050405020304" pitchFamily="18" charset="0"/>
              </a:rPr>
              <a:t> </a:t>
            </a:r>
            <a:r>
              <a:rPr lang="de-DE" altLang="de-DE" sz="2400" dirty="0" err="1" smtClean="0">
                <a:solidFill>
                  <a:schemeClr val="tx1"/>
                </a:solidFill>
                <a:cs typeface="Times New Roman" panose="02020603050405020304" pitchFamily="18" charset="0"/>
              </a:rPr>
              <a:t>it</a:t>
            </a:r>
            <a:endParaRPr lang="de-DE" altLang="de-DE" sz="2400"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65539"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6554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206853" name="Text Box 5"/>
          <p:cNvSpPr txBox="1">
            <a:spLocks noChangeArrowheads="1"/>
          </p:cNvSpPr>
          <p:nvPr/>
        </p:nvSpPr>
        <p:spPr bwMode="auto">
          <a:xfrm>
            <a:off x="6819411" y="6059613"/>
            <a:ext cx="18669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dirty="0"/>
              <a:t>(Cooper et al., 2010)</a:t>
            </a:r>
          </a:p>
        </p:txBody>
      </p:sp>
      <p:pic>
        <p:nvPicPr>
          <p:cNvPr id="206857" name="Picture 9" descr="http://fold.it/portal/site_files/theme/teas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8" y="1543419"/>
            <a:ext cx="42862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8" name="Picture 10"/>
          <p:cNvPicPr>
            <a:picLocks noChangeAspect="1" noChangeArrowheads="1"/>
          </p:cNvPicPr>
          <p:nvPr/>
        </p:nvPicPr>
        <p:blipFill>
          <a:blip r:embed="rId4">
            <a:extLst>
              <a:ext uri="{28A0092B-C50C-407E-A947-70E740481C1C}">
                <a14:useLocalDpi xmlns:a14="http://schemas.microsoft.com/office/drawing/2010/main" val="0"/>
              </a:ext>
            </a:extLst>
          </a:blip>
          <a:srcRect l="3125" t="18111" r="41943" b="43388"/>
          <a:stretch>
            <a:fillRect/>
          </a:stretch>
        </p:blipFill>
        <p:spPr bwMode="auto">
          <a:xfrm>
            <a:off x="1348245" y="3050931"/>
            <a:ext cx="7303141" cy="29991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5" name="Text Box 7"/>
          <p:cNvSpPr txBox="1">
            <a:spLocks noChangeArrowheads="1"/>
          </p:cNvSpPr>
          <p:nvPr/>
        </p:nvSpPr>
        <p:spPr bwMode="auto">
          <a:xfrm rot="-827921">
            <a:off x="4527550" y="4205288"/>
            <a:ext cx="2451100"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2010: Nature-Artikel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8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685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6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p:bldP spid="20685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 6</a:t>
            </a:r>
            <a:endParaRPr lang="de-DE" altLang="de-DE" sz="2800" b="1" dirty="0" smtClean="0">
              <a:cs typeface="Times New Roman" panose="02020603050405020304" pitchFamily="18" charset="0"/>
            </a:endParaRPr>
          </a:p>
          <a:p>
            <a:pPr lvl="1" eaLnBrk="1" hangingPunct="1">
              <a:buFontTx/>
              <a:buNone/>
            </a:pPr>
            <a:endParaRPr lang="de-DE" altLang="de-DE" sz="2400" b="1"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67587"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6758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67589" name="Text Box 5"/>
          <p:cNvSpPr txBox="1">
            <a:spLocks noChangeArrowheads="1"/>
          </p:cNvSpPr>
          <p:nvPr/>
        </p:nvSpPr>
        <p:spPr bwMode="auto">
          <a:xfrm>
            <a:off x="5786438" y="5954713"/>
            <a:ext cx="18669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b="1"/>
              <a:t>(Cooper et al., 2010)</a:t>
            </a:r>
          </a:p>
        </p:txBody>
      </p:sp>
      <p:pic>
        <p:nvPicPr>
          <p:cNvPr id="67590" name="Picture 6" descr="http://fold.it/portal/site_files/theme/teas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8" y="1068629"/>
            <a:ext cx="42862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9"/>
          <p:cNvPicPr>
            <a:picLocks noChangeAspect="1" noChangeArrowheads="1"/>
          </p:cNvPicPr>
          <p:nvPr/>
        </p:nvPicPr>
        <p:blipFill>
          <a:blip r:embed="rId4">
            <a:extLst>
              <a:ext uri="{28A0092B-C50C-407E-A947-70E740481C1C}">
                <a14:useLocalDpi xmlns:a14="http://schemas.microsoft.com/office/drawing/2010/main" val="0"/>
              </a:ext>
            </a:extLst>
          </a:blip>
          <a:srcRect l="12907" t="23763" r="16438" b="48155"/>
          <a:stretch>
            <a:fillRect/>
          </a:stretch>
        </p:blipFill>
        <p:spPr bwMode="auto">
          <a:xfrm>
            <a:off x="715963" y="3314460"/>
            <a:ext cx="8282131" cy="2468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1027"/>
          <p:cNvSpPr>
            <a:spLocks noGrp="1" noChangeArrowheads="1"/>
          </p:cNvSpPr>
          <p:nvPr>
            <p:ph idx="4294967295"/>
          </p:nvPr>
        </p:nvSpPr>
        <p:spPr>
          <a:xfrm>
            <a:off x="250825" y="568325"/>
            <a:ext cx="8893175" cy="5711825"/>
          </a:xfrm>
        </p:spPr>
        <p:txBody>
          <a:bodyPr/>
          <a:lstStyle/>
          <a:p>
            <a:pPr eaLnBrk="1" hangingPunct="1">
              <a:buFontTx/>
              <a:buNone/>
              <a:defRPr/>
            </a:pPr>
            <a:r>
              <a:rPr lang="de-DE" altLang="de-DE" sz="2800" b="1" dirty="0" smtClean="0">
                <a:cs typeface="Times New Roman" panose="02020603050405020304" pitchFamily="18" charset="0"/>
              </a:rPr>
              <a:t>10.1.1 Schüler-Ebene</a:t>
            </a:r>
          </a:p>
          <a:p>
            <a:pPr lvl="1" eaLnBrk="1" hangingPunct="1">
              <a:buFontTx/>
              <a:buNone/>
              <a:defRPr/>
            </a:pPr>
            <a:r>
              <a:rPr lang="de-DE" altLang="de-DE" sz="2400" b="1" dirty="0" smtClean="0">
                <a:solidFill>
                  <a:schemeClr val="tx1"/>
                </a:solidFill>
                <a:cs typeface="Times New Roman" panose="02020603050405020304" pitchFamily="18" charset="0"/>
              </a:rPr>
              <a:t>Computerspiele für den Unterricht</a:t>
            </a:r>
          </a:p>
          <a:p>
            <a:pPr lvl="1" eaLnBrk="1" hangingPunct="1">
              <a:buFontTx/>
              <a:buNone/>
              <a:defRPr/>
            </a:pPr>
            <a:r>
              <a:rPr lang="de-DE" altLang="de-DE" sz="2400" b="1" dirty="0" smtClean="0">
                <a:solidFill>
                  <a:schemeClr val="tx1"/>
                </a:solidFill>
                <a:cs typeface="Times New Roman" panose="02020603050405020304" pitchFamily="18" charset="0"/>
              </a:rPr>
              <a:t>Empirische, fachdidaktische Ergebnisse:</a:t>
            </a:r>
          </a:p>
          <a:p>
            <a:pPr lvl="1" eaLnBrk="1" hangingPunct="1">
              <a:buFontTx/>
              <a:buNone/>
              <a:defRPr/>
            </a:pPr>
            <a:r>
              <a:rPr lang="de-DE" altLang="de-DE" sz="2400" b="1" dirty="0" smtClean="0">
                <a:solidFill>
                  <a:schemeClr val="tx1"/>
                </a:solidFill>
                <a:cs typeface="Times New Roman" panose="02020603050405020304" pitchFamily="18" charset="0"/>
              </a:rPr>
              <a:t>Metaanalyse</a:t>
            </a:r>
          </a:p>
          <a:p>
            <a:pPr lvl="1" eaLnBrk="1" hangingPunct="1">
              <a:buFontTx/>
              <a:buNone/>
              <a:defRPr/>
            </a:pPr>
            <a:r>
              <a:rPr lang="de-DE" altLang="de-DE" sz="2000" dirty="0" smtClean="0">
                <a:solidFill>
                  <a:schemeClr val="tx1"/>
                </a:solidFill>
                <a:cs typeface="Times New Roman" panose="02020603050405020304" pitchFamily="18" charset="0"/>
                <a:sym typeface="Wingdings" panose="05000000000000000000" pitchFamily="2" charset="2"/>
              </a:rPr>
              <a:t>    nur 5 von &gt; 300 Studien naturwissenschaftlich</a:t>
            </a:r>
          </a:p>
          <a:p>
            <a:pPr lvl="1" eaLnBrk="1" hangingPunct="1">
              <a:buFont typeface="Wingdings" panose="05000000000000000000" pitchFamily="2" charset="2"/>
              <a:buChar char="à"/>
              <a:defRPr/>
            </a:pPr>
            <a:r>
              <a:rPr lang="en-US" altLang="de-DE" sz="2000" dirty="0" smtClean="0">
                <a:solidFill>
                  <a:schemeClr val="tx1"/>
                </a:solidFill>
                <a:cs typeface="Times New Roman" panose="02020603050405020304" pitchFamily="18" charset="0"/>
                <a:sym typeface="Wingdings" panose="05000000000000000000" pitchFamily="2" charset="2"/>
              </a:rPr>
              <a:t>„we do not believe science achievement can be conclusively</a:t>
            </a:r>
            <a:r>
              <a:rPr lang="de-DE" altLang="de-DE" sz="2000" dirty="0" smtClean="0">
                <a:solidFill>
                  <a:schemeClr val="tx1"/>
                </a:solidFill>
                <a:cs typeface="Times New Roman" panose="02020603050405020304" pitchFamily="18" charset="0"/>
                <a:sym typeface="Wingdings" panose="05000000000000000000" pitchFamily="2" charset="2"/>
              </a:rPr>
              <a:t> </a:t>
            </a:r>
            <a:r>
              <a:rPr lang="de-DE" altLang="de-DE" sz="2000" dirty="0" err="1" smtClean="0">
                <a:solidFill>
                  <a:schemeClr val="tx1"/>
                </a:solidFill>
                <a:cs typeface="Times New Roman" panose="02020603050405020304" pitchFamily="18" charset="0"/>
                <a:sym typeface="Wingdings" panose="05000000000000000000" pitchFamily="2" charset="2"/>
              </a:rPr>
              <a:t>linked</a:t>
            </a:r>
            <a:r>
              <a:rPr lang="de-DE" altLang="de-DE" sz="2000" dirty="0" smtClean="0">
                <a:solidFill>
                  <a:schemeClr val="tx1"/>
                </a:solidFill>
                <a:cs typeface="Times New Roman" panose="02020603050405020304" pitchFamily="18" charset="0"/>
                <a:sym typeface="Wingdings" panose="05000000000000000000" pitchFamily="2" charset="2"/>
              </a:rPr>
              <a:t> </a:t>
            </a:r>
            <a:r>
              <a:rPr lang="de-DE" altLang="de-DE" sz="2000" dirty="0" err="1" smtClean="0">
                <a:solidFill>
                  <a:schemeClr val="tx1"/>
                </a:solidFill>
                <a:cs typeface="Times New Roman" panose="02020603050405020304" pitchFamily="18" charset="0"/>
                <a:sym typeface="Wingdings" panose="05000000000000000000" pitchFamily="2" charset="2"/>
              </a:rPr>
              <a:t>to</a:t>
            </a:r>
            <a:r>
              <a:rPr lang="de-DE" altLang="de-DE" sz="2000" dirty="0" smtClean="0">
                <a:solidFill>
                  <a:schemeClr val="tx1"/>
                </a:solidFill>
                <a:cs typeface="Times New Roman" panose="02020603050405020304" pitchFamily="18" charset="0"/>
                <a:sym typeface="Wingdings" panose="05000000000000000000" pitchFamily="2" charset="2"/>
              </a:rPr>
              <a:t> </a:t>
            </a:r>
            <a:r>
              <a:rPr lang="de-DE" altLang="de-DE" sz="2000" dirty="0" err="1" smtClean="0">
                <a:solidFill>
                  <a:schemeClr val="tx1"/>
                </a:solidFill>
                <a:cs typeface="Times New Roman" panose="02020603050405020304" pitchFamily="18" charset="0"/>
                <a:sym typeface="Wingdings" panose="05000000000000000000" pitchFamily="2" charset="2"/>
              </a:rPr>
              <a:t>game</a:t>
            </a:r>
            <a:r>
              <a:rPr lang="de-DE" altLang="de-DE" sz="2000" dirty="0" smtClean="0">
                <a:solidFill>
                  <a:schemeClr val="tx1"/>
                </a:solidFill>
                <a:cs typeface="Times New Roman" panose="02020603050405020304" pitchFamily="18" charset="0"/>
                <a:sym typeface="Wingdings" panose="05000000000000000000" pitchFamily="2" charset="2"/>
              </a:rPr>
              <a:t> </a:t>
            </a:r>
            <a:r>
              <a:rPr lang="de-DE" altLang="de-DE" sz="2000" dirty="0" err="1" smtClean="0">
                <a:solidFill>
                  <a:schemeClr val="tx1"/>
                </a:solidFill>
                <a:cs typeface="Times New Roman" panose="02020603050405020304" pitchFamily="18" charset="0"/>
                <a:sym typeface="Wingdings" panose="05000000000000000000" pitchFamily="2" charset="2"/>
              </a:rPr>
              <a:t>use</a:t>
            </a:r>
            <a:r>
              <a:rPr lang="de-DE" altLang="de-DE" sz="2000" dirty="0" smtClean="0">
                <a:solidFill>
                  <a:schemeClr val="tx1"/>
                </a:solidFill>
                <a:cs typeface="Times New Roman" panose="02020603050405020304" pitchFamily="18" charset="0"/>
                <a:sym typeface="Wingdings" panose="05000000000000000000" pitchFamily="2" charset="2"/>
              </a:rPr>
              <a:t> </a:t>
            </a:r>
            <a:r>
              <a:rPr lang="de-DE" altLang="de-DE" sz="1400" dirty="0" smtClean="0">
                <a:solidFill>
                  <a:schemeClr val="tx1"/>
                </a:solidFill>
                <a:cs typeface="Times New Roman" panose="02020603050405020304" pitchFamily="18" charset="0"/>
              </a:rPr>
              <a:t>(Young et al., 2012)</a:t>
            </a:r>
          </a:p>
          <a:p>
            <a:pPr marL="457200" lvl="1" indent="0" eaLnBrk="1" hangingPunct="1">
              <a:buFontTx/>
              <a:buNone/>
              <a:defRPr/>
            </a:pPr>
            <a:endParaRPr lang="de-DE" altLang="de-DE" sz="1400" b="1" dirty="0" smtClean="0">
              <a:solidFill>
                <a:schemeClr val="tx1"/>
              </a:solidFill>
              <a:cs typeface="Times New Roman" panose="02020603050405020304" pitchFamily="18" charset="0"/>
            </a:endParaRPr>
          </a:p>
          <a:p>
            <a:pPr lvl="1" eaLnBrk="1" hangingPunct="1">
              <a:buFontTx/>
              <a:buNone/>
              <a:defRPr/>
            </a:pPr>
            <a:r>
              <a:rPr lang="de-DE" altLang="de-DE" sz="2400" b="1" dirty="0" smtClean="0">
                <a:solidFill>
                  <a:schemeClr val="tx1"/>
                </a:solidFill>
                <a:cs typeface="Times New Roman" panose="02020603050405020304" pitchFamily="18" charset="0"/>
              </a:rPr>
              <a:t>Problem: Spiel- vs. </a:t>
            </a:r>
            <a:r>
              <a:rPr lang="de-DE" altLang="de-DE" sz="2400" b="1" dirty="0" smtClean="0">
                <a:solidFill>
                  <a:schemeClr val="tx1"/>
                </a:solidFill>
                <a:cs typeface="Times New Roman" panose="02020603050405020304" pitchFamily="18" charset="0"/>
              </a:rPr>
              <a:t>Lern-Modus </a:t>
            </a:r>
            <a:endParaRPr lang="de-DE" altLang="de-DE" sz="2400" b="1" dirty="0" smtClean="0">
              <a:solidFill>
                <a:schemeClr val="tx1"/>
              </a:solidFill>
              <a:cs typeface="Times New Roman" panose="02020603050405020304" pitchFamily="18" charset="0"/>
            </a:endParaRPr>
          </a:p>
          <a:p>
            <a:pPr lvl="1" eaLnBrk="1" hangingPunct="1">
              <a:buFont typeface="Wingdings" panose="05000000000000000000" pitchFamily="2" charset="2"/>
              <a:buChar char="à"/>
              <a:defRPr/>
            </a:pPr>
            <a:r>
              <a:rPr lang="de-DE" altLang="de-DE" sz="2000" dirty="0" smtClean="0">
                <a:solidFill>
                  <a:schemeClr val="tx1"/>
                </a:solidFill>
                <a:cs typeface="Times New Roman" panose="02020603050405020304" pitchFamily="18" charset="0"/>
                <a:sym typeface="Wingdings" panose="05000000000000000000" pitchFamily="2" charset="2"/>
              </a:rPr>
              <a:t>implizites Wissen im Spiel vs. explizites Wissen </a:t>
            </a:r>
            <a:r>
              <a:rPr lang="de-DE" altLang="de-DE" sz="1200" dirty="0" smtClean="0">
                <a:solidFill>
                  <a:schemeClr val="tx1"/>
                </a:solidFill>
                <a:cs typeface="Times New Roman" panose="02020603050405020304" pitchFamily="18" charset="0"/>
              </a:rPr>
              <a:t>(</a:t>
            </a:r>
            <a:r>
              <a:rPr lang="de-DE" altLang="de-DE" sz="1200" dirty="0" err="1" smtClean="0">
                <a:solidFill>
                  <a:schemeClr val="tx1"/>
                </a:solidFill>
                <a:cs typeface="Times New Roman" panose="02020603050405020304" pitchFamily="18" charset="0"/>
              </a:rPr>
              <a:t>Kerres</a:t>
            </a:r>
            <a:r>
              <a:rPr lang="de-DE" altLang="de-DE" sz="1200" dirty="0" smtClean="0">
                <a:solidFill>
                  <a:schemeClr val="tx1"/>
                </a:solidFill>
                <a:cs typeface="Times New Roman" panose="02020603050405020304" pitchFamily="18" charset="0"/>
              </a:rPr>
              <a:t>  et al., 2009)</a:t>
            </a:r>
          </a:p>
          <a:p>
            <a:pPr marL="457200" lvl="1" indent="0" eaLnBrk="1" hangingPunct="1">
              <a:buFontTx/>
              <a:buNone/>
              <a:defRPr/>
            </a:pPr>
            <a:endParaRPr lang="de-DE" altLang="de-DE" sz="1200" b="1" dirty="0" smtClean="0">
              <a:solidFill>
                <a:schemeClr val="tx1"/>
              </a:solidFill>
              <a:cs typeface="Times New Roman" panose="02020603050405020304" pitchFamily="18" charset="0"/>
            </a:endParaRPr>
          </a:p>
          <a:p>
            <a:pPr lvl="1" eaLnBrk="1" hangingPunct="1">
              <a:buFontTx/>
              <a:buNone/>
              <a:defRPr/>
            </a:pPr>
            <a:r>
              <a:rPr lang="de-DE" altLang="de-DE" sz="2400" b="1" dirty="0" err="1" smtClean="0">
                <a:solidFill>
                  <a:schemeClr val="tx1"/>
                </a:solidFill>
                <a:cs typeface="Times New Roman" panose="02020603050405020304" pitchFamily="18" charset="0"/>
              </a:rPr>
              <a:t>Gamification</a:t>
            </a:r>
            <a:r>
              <a:rPr lang="de-DE" altLang="de-DE" sz="2400" b="1" dirty="0" smtClean="0">
                <a:solidFill>
                  <a:schemeClr val="tx1"/>
                </a:solidFill>
                <a:cs typeface="Times New Roman" panose="02020603050405020304" pitchFamily="18" charset="0"/>
              </a:rPr>
              <a:t> (</a:t>
            </a:r>
            <a:r>
              <a:rPr lang="de-DE" altLang="de-DE" sz="2400" b="1" dirty="0" err="1" smtClean="0">
                <a:solidFill>
                  <a:schemeClr val="tx1"/>
                </a:solidFill>
                <a:cs typeface="Times New Roman" panose="02020603050405020304" pitchFamily="18" charset="0"/>
              </a:rPr>
              <a:t>Spielifikation</a:t>
            </a:r>
            <a:r>
              <a:rPr lang="de-DE" altLang="de-DE" sz="2400" b="1" dirty="0" smtClean="0">
                <a:solidFill>
                  <a:schemeClr val="tx1"/>
                </a:solidFill>
                <a:cs typeface="Times New Roman" panose="02020603050405020304" pitchFamily="18" charset="0"/>
              </a:rPr>
              <a:t>):</a:t>
            </a:r>
            <a:br>
              <a:rPr lang="de-DE" altLang="de-DE" sz="2400" b="1" dirty="0" smtClean="0">
                <a:solidFill>
                  <a:schemeClr val="tx1"/>
                </a:solidFill>
                <a:cs typeface="Times New Roman" panose="02020603050405020304" pitchFamily="18" charset="0"/>
              </a:rPr>
            </a:br>
            <a:r>
              <a:rPr lang="de-DE" altLang="de-DE" sz="2400" b="1" dirty="0" smtClean="0">
                <a:solidFill>
                  <a:schemeClr val="tx1"/>
                </a:solidFill>
                <a:cs typeface="Times New Roman" panose="02020603050405020304" pitchFamily="18" charset="0"/>
              </a:rPr>
              <a:t>spieltypische Elemente in Lernprogrammen </a:t>
            </a:r>
          </a:p>
          <a:p>
            <a:pPr lvl="1" eaLnBrk="1" hangingPunct="1">
              <a:buFontTx/>
              <a:buNone/>
              <a:defRPr/>
            </a:pPr>
            <a:r>
              <a:rPr lang="de-DE" altLang="de-DE" sz="2000" dirty="0" smtClean="0">
                <a:solidFill>
                  <a:schemeClr val="tx1"/>
                </a:solidFill>
                <a:cs typeface="Times New Roman" panose="02020603050405020304" pitchFamily="18" charset="0"/>
                <a:sym typeface="Wingdings" panose="05000000000000000000" pitchFamily="2" charset="2"/>
              </a:rPr>
              <a:t> gesteigerte Motivation vs. künstlicher Flow </a:t>
            </a:r>
            <a:r>
              <a:rPr lang="de-DE" altLang="de-DE" sz="1200" b="1" dirty="0" smtClean="0">
                <a:solidFill>
                  <a:schemeClr val="tx1"/>
                </a:solidFill>
                <a:cs typeface="Times New Roman" panose="02020603050405020304" pitchFamily="18" charset="0"/>
              </a:rPr>
              <a:t>(</a:t>
            </a:r>
            <a:r>
              <a:rPr lang="de-DE" altLang="de-DE" sz="1200" b="1" dirty="0" err="1" smtClean="0">
                <a:solidFill>
                  <a:schemeClr val="tx1"/>
                </a:solidFill>
                <a:cs typeface="Times New Roman" panose="02020603050405020304" pitchFamily="18" charset="0"/>
              </a:rPr>
              <a:t>Herger</a:t>
            </a:r>
            <a:r>
              <a:rPr lang="de-DE" altLang="de-DE" sz="1200" b="1" dirty="0" smtClean="0">
                <a:solidFill>
                  <a:schemeClr val="tx1"/>
                </a:solidFill>
                <a:cs typeface="Times New Roman" panose="02020603050405020304" pitchFamily="18" charset="0"/>
              </a:rPr>
              <a:t>, 2014, vs. Kaul, 2015)</a:t>
            </a:r>
          </a:p>
        </p:txBody>
      </p:sp>
      <p:sp>
        <p:nvSpPr>
          <p:cNvPr id="6963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6963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78">
                                            <p:txEl>
                                              <p:pRg st="8" end="8"/>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0178">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7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10.1.2 Lehrer-Ebene</a:t>
            </a:r>
          </a:p>
          <a:p>
            <a:pPr lvl="1" eaLnBrk="1" hangingPunct="1">
              <a:buFontTx/>
              <a:buNone/>
            </a:pPr>
            <a:r>
              <a:rPr lang="de-DE" altLang="de-DE" sz="2400" dirty="0" smtClean="0">
                <a:solidFill>
                  <a:schemeClr val="tx1"/>
                </a:solidFill>
                <a:cs typeface="Times New Roman" panose="02020603050405020304" pitchFamily="18" charset="0"/>
              </a:rPr>
              <a:t>Datenbanken für Unterrichtsvorschläge </a:t>
            </a: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7168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7168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71685" name="Picture 7" descr="logo_lehrer_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700213"/>
            <a:ext cx="21145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8"/>
          <p:cNvPicPr>
            <a:picLocks noChangeAspect="1" noChangeArrowheads="1"/>
          </p:cNvPicPr>
          <p:nvPr/>
        </p:nvPicPr>
        <p:blipFill>
          <a:blip r:embed="rId4">
            <a:extLst>
              <a:ext uri="{28A0092B-C50C-407E-A947-70E740481C1C}">
                <a14:useLocalDpi xmlns:a14="http://schemas.microsoft.com/office/drawing/2010/main" val="0"/>
              </a:ext>
            </a:extLst>
          </a:blip>
          <a:srcRect l="3125" t="18164" r="52002" b="51172"/>
          <a:stretch>
            <a:fillRect/>
          </a:stretch>
        </p:blipFill>
        <p:spPr bwMode="auto">
          <a:xfrm>
            <a:off x="250825" y="2671763"/>
            <a:ext cx="4376738" cy="224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6377" name="Rectangle 9"/>
          <p:cNvSpPr>
            <a:spLocks noChangeArrowheads="1"/>
          </p:cNvSpPr>
          <p:nvPr/>
        </p:nvSpPr>
        <p:spPr bwMode="auto">
          <a:xfrm>
            <a:off x="2471738" y="3414713"/>
            <a:ext cx="828675" cy="457200"/>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186378" name="Picture 10"/>
          <p:cNvPicPr>
            <a:picLocks noChangeAspect="1" noChangeArrowheads="1"/>
          </p:cNvPicPr>
          <p:nvPr/>
        </p:nvPicPr>
        <p:blipFill>
          <a:blip r:embed="rId5">
            <a:extLst>
              <a:ext uri="{28A0092B-C50C-407E-A947-70E740481C1C}">
                <a14:useLocalDpi xmlns:a14="http://schemas.microsoft.com/office/drawing/2010/main" val="0"/>
              </a:ext>
            </a:extLst>
          </a:blip>
          <a:srcRect l="2393" t="18359" r="30322" b="17578"/>
          <a:stretch>
            <a:fillRect/>
          </a:stretch>
        </p:blipFill>
        <p:spPr bwMode="auto">
          <a:xfrm>
            <a:off x="839788" y="1492250"/>
            <a:ext cx="6562725" cy="468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6379" name="Text Box 11"/>
          <p:cNvSpPr txBox="1">
            <a:spLocks noChangeArrowheads="1"/>
          </p:cNvSpPr>
          <p:nvPr/>
        </p:nvSpPr>
        <p:spPr bwMode="auto">
          <a:xfrm rot="-827921">
            <a:off x="1574800" y="3529013"/>
            <a:ext cx="5159375" cy="7112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Vorteil: ggbf. freie Nutzung durch CC-Lizenz</a:t>
            </a:r>
          </a:p>
          <a:p>
            <a:pPr algn="ctr" eaLnBrk="1" hangingPunct="1"/>
            <a:r>
              <a:rPr lang="de-DE" altLang="de-DE" sz="2000"/>
              <a:t>Problem: auch kommerzielle Angebote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8637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637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6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7" grpId="0" animBg="1"/>
      <p:bldP spid="18637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10.1.2 Lehrer-Ebene</a:t>
            </a:r>
          </a:p>
          <a:p>
            <a:pPr lvl="1" eaLnBrk="1" hangingPunct="1">
              <a:buFontTx/>
              <a:buNone/>
            </a:pPr>
            <a:r>
              <a:rPr lang="de-DE" altLang="de-DE" sz="2400" dirty="0" smtClean="0">
                <a:solidFill>
                  <a:schemeClr val="tx1"/>
                </a:solidFill>
                <a:cs typeface="Times New Roman" panose="02020603050405020304" pitchFamily="18" charset="0"/>
              </a:rPr>
              <a:t>Datenbanken für </a:t>
            </a:r>
            <a:r>
              <a:rPr lang="de-DE" altLang="de-DE" sz="2400" dirty="0" smtClean="0">
                <a:solidFill>
                  <a:schemeClr val="tx1"/>
                </a:solidFill>
                <a:cs typeface="Times New Roman" panose="02020603050405020304" pitchFamily="18" charset="0"/>
              </a:rPr>
              <a:t>Unterrichtsmittel: </a:t>
            </a:r>
            <a:r>
              <a:rPr lang="de-DE" altLang="de-DE" sz="2400" dirty="0" err="1" smtClean="0">
                <a:solidFill>
                  <a:schemeClr val="tx1"/>
                </a:solidFill>
                <a:cs typeface="Times New Roman" panose="02020603050405020304" pitchFamily="18" charset="0"/>
              </a:rPr>
              <a:t>mebis</a:t>
            </a:r>
            <a:r>
              <a:rPr lang="de-DE" altLang="de-DE" sz="2400" dirty="0" smtClean="0">
                <a:solidFill>
                  <a:schemeClr val="tx1"/>
                </a:solidFill>
                <a:cs typeface="Times New Roman" panose="02020603050405020304" pitchFamily="18" charset="0"/>
              </a:rPr>
              <a:t> </a:t>
            </a:r>
            <a:endParaRPr lang="de-DE" altLang="de-DE" sz="2400"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7373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7373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73733" name="Picture 11" descr="http://www.landesfilmdienste.de/images/t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43050"/>
            <a:ext cx="54006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3" descr="http://www.landesfilmdienste.de/images/BY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5" y="1574800"/>
            <a:ext cx="1162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Grafik 1"/>
          <p:cNvPicPr>
            <a:picLocks noChangeAspect="1"/>
          </p:cNvPicPr>
          <p:nvPr/>
        </p:nvPicPr>
        <p:blipFill>
          <a:blip r:embed="rId5">
            <a:extLst>
              <a:ext uri="{28A0092B-C50C-407E-A947-70E740481C1C}">
                <a14:useLocalDpi xmlns:a14="http://schemas.microsoft.com/office/drawing/2010/main" val="0"/>
              </a:ext>
            </a:extLst>
          </a:blip>
          <a:srcRect l="24854" t="13881" r="25735" b="63318"/>
          <a:stretch>
            <a:fillRect/>
          </a:stretch>
        </p:blipFill>
        <p:spPr bwMode="auto">
          <a:xfrm>
            <a:off x="250825" y="2738438"/>
            <a:ext cx="86360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10.1.2 Lehrer-Ebene</a:t>
            </a:r>
          </a:p>
          <a:p>
            <a:pPr lvl="1" eaLnBrk="1" hangingPunct="1">
              <a:buFontTx/>
              <a:buNone/>
            </a:pPr>
            <a:r>
              <a:rPr lang="de-DE" altLang="de-DE" sz="2400" dirty="0" smtClean="0">
                <a:solidFill>
                  <a:schemeClr val="tx1"/>
                </a:solidFill>
                <a:cs typeface="Times New Roman" panose="02020603050405020304" pitchFamily="18" charset="0"/>
              </a:rPr>
              <a:t>Datenbanken für Unterrichtsmittel </a:t>
            </a: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75779"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7578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75781" name="Picture 8"/>
          <p:cNvPicPr>
            <a:picLocks noChangeAspect="1" noChangeArrowheads="1"/>
          </p:cNvPicPr>
          <p:nvPr/>
        </p:nvPicPr>
        <p:blipFill>
          <a:blip r:embed="rId3">
            <a:extLst>
              <a:ext uri="{28A0092B-C50C-407E-A947-70E740481C1C}">
                <a14:useLocalDpi xmlns:a14="http://schemas.microsoft.com/office/drawing/2010/main" val="0"/>
              </a:ext>
            </a:extLst>
          </a:blip>
          <a:srcRect l="1074" t="17209" r="23518" b="6337"/>
          <a:stretch>
            <a:fillRect/>
          </a:stretch>
        </p:blipFill>
        <p:spPr bwMode="auto">
          <a:xfrm>
            <a:off x="823913" y="1527175"/>
            <a:ext cx="7010400" cy="533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69" name="Text Box 5"/>
          <p:cNvSpPr txBox="1">
            <a:spLocks noChangeArrowheads="1"/>
          </p:cNvSpPr>
          <p:nvPr/>
        </p:nvSpPr>
        <p:spPr bwMode="auto">
          <a:xfrm rot="-827921">
            <a:off x="3065463" y="3673475"/>
            <a:ext cx="2563812"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Vorteil: freie Nutzung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7826" name="Picture 7"/>
          <p:cNvPicPr>
            <a:picLocks noChangeAspect="1" noChangeArrowheads="1"/>
          </p:cNvPicPr>
          <p:nvPr/>
        </p:nvPicPr>
        <p:blipFill>
          <a:blip r:embed="rId3">
            <a:extLst>
              <a:ext uri="{28A0092B-C50C-407E-A947-70E740481C1C}">
                <a14:useLocalDpi xmlns:a14="http://schemas.microsoft.com/office/drawing/2010/main" val="0"/>
              </a:ext>
            </a:extLst>
          </a:blip>
          <a:srcRect t="19054" r="14453" b="21506"/>
          <a:stretch>
            <a:fillRect/>
          </a:stretch>
        </p:blipFill>
        <p:spPr bwMode="auto">
          <a:xfrm>
            <a:off x="250825" y="1809750"/>
            <a:ext cx="8343900" cy="434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7"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smtClean="0">
                <a:cs typeface="Times New Roman" panose="02020603050405020304" pitchFamily="18" charset="0"/>
              </a:rPr>
              <a:t>10.1.2 Lehrer-Ebene</a:t>
            </a:r>
          </a:p>
          <a:p>
            <a:pPr lvl="1" eaLnBrk="1" hangingPunct="1">
              <a:buFontTx/>
              <a:buNone/>
            </a:pPr>
            <a:r>
              <a:rPr lang="de-DE" altLang="de-DE" sz="2400" b="1" smtClean="0">
                <a:solidFill>
                  <a:schemeClr val="tx1"/>
                </a:solidFill>
                <a:cs typeface="Times New Roman" panose="02020603050405020304" pitchFamily="18" charset="0"/>
              </a:rPr>
              <a:t>Freeware für Unterrichtsmittel oder den Einsatz für Schülerarbeiten </a:t>
            </a:r>
          </a:p>
          <a:p>
            <a:pPr lvl="1" eaLnBrk="1" hangingPunct="1">
              <a:buFontTx/>
              <a:buNone/>
            </a:pPr>
            <a:endParaRPr lang="de-DE" altLang="de-DE" sz="2400" smtClean="0">
              <a:solidFill>
                <a:schemeClr val="tx1"/>
              </a:solidFill>
              <a:cs typeface="Times New Roman" panose="02020603050405020304" pitchFamily="18" charset="0"/>
            </a:endParaRPr>
          </a:p>
        </p:txBody>
      </p:sp>
      <p:sp>
        <p:nvSpPr>
          <p:cNvPr id="77828"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77829"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92518" name="Text Box 6"/>
          <p:cNvSpPr txBox="1">
            <a:spLocks noChangeArrowheads="1"/>
          </p:cNvSpPr>
          <p:nvPr/>
        </p:nvSpPr>
        <p:spPr bwMode="auto">
          <a:xfrm rot="-827921">
            <a:off x="3679825" y="4318000"/>
            <a:ext cx="2563813"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Vorteil: freie Nutzung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10.1.2 Lehrer-Ebene</a:t>
            </a:r>
          </a:p>
          <a:p>
            <a:pPr lvl="1" eaLnBrk="1" hangingPunct="1">
              <a:buFontTx/>
              <a:buNone/>
            </a:pPr>
            <a:r>
              <a:rPr lang="de-DE" altLang="de-DE" sz="2400" dirty="0" smtClean="0">
                <a:solidFill>
                  <a:schemeClr val="tx1"/>
                </a:solidFill>
                <a:cs typeface="Times New Roman" panose="02020603050405020304" pitchFamily="18" charset="0"/>
              </a:rPr>
              <a:t>Freeware für die Gestaltung von E-Learning-Einheiten </a:t>
            </a: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7987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7987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79877" name="Picture 7"/>
          <p:cNvPicPr>
            <a:picLocks noChangeAspect="1" noChangeArrowheads="1"/>
          </p:cNvPicPr>
          <p:nvPr/>
        </p:nvPicPr>
        <p:blipFill>
          <a:blip r:embed="rId3">
            <a:extLst>
              <a:ext uri="{28A0092B-C50C-407E-A947-70E740481C1C}">
                <a14:useLocalDpi xmlns:a14="http://schemas.microsoft.com/office/drawing/2010/main" val="0"/>
              </a:ext>
            </a:extLst>
          </a:blip>
          <a:srcRect l="24431" t="21310" r="25667" b="18446"/>
          <a:stretch>
            <a:fillRect/>
          </a:stretch>
        </p:blipFill>
        <p:spPr bwMode="auto">
          <a:xfrm>
            <a:off x="847725" y="1525588"/>
            <a:ext cx="4867275" cy="440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66" name="Text Box 6"/>
          <p:cNvSpPr txBox="1">
            <a:spLocks noChangeArrowheads="1"/>
          </p:cNvSpPr>
          <p:nvPr/>
        </p:nvSpPr>
        <p:spPr bwMode="auto">
          <a:xfrm rot="-827921">
            <a:off x="2389188" y="4378325"/>
            <a:ext cx="2563812"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Vorteil: freie Nutzung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2" name="Picture 7"/>
          <p:cNvPicPr>
            <a:picLocks noChangeAspect="1" noChangeArrowheads="1"/>
          </p:cNvPicPr>
          <p:nvPr/>
        </p:nvPicPr>
        <p:blipFill>
          <a:blip r:embed="rId3">
            <a:extLst>
              <a:ext uri="{28A0092B-C50C-407E-A947-70E740481C1C}">
                <a14:useLocalDpi xmlns:a14="http://schemas.microsoft.com/office/drawing/2010/main" val="0"/>
              </a:ext>
            </a:extLst>
          </a:blip>
          <a:srcRect t="21056" r="26155"/>
          <a:stretch>
            <a:fillRect/>
          </a:stretch>
        </p:blipFill>
        <p:spPr bwMode="auto">
          <a:xfrm>
            <a:off x="801688" y="1509713"/>
            <a:ext cx="7202487" cy="451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3"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10.2 Kooperation</a:t>
            </a:r>
          </a:p>
          <a:p>
            <a:pPr lvl="1" eaLnBrk="1" hangingPunct="1">
              <a:buFontTx/>
              <a:buNone/>
            </a:pPr>
            <a:r>
              <a:rPr lang="de-DE" altLang="de-DE" sz="2400" dirty="0" smtClean="0">
                <a:solidFill>
                  <a:schemeClr val="tx1"/>
                </a:solidFill>
                <a:cs typeface="Times New Roman" panose="02020603050405020304" pitchFamily="18" charset="0"/>
              </a:rPr>
              <a:t>Lernplattformen für </a:t>
            </a:r>
            <a:r>
              <a:rPr lang="de-DE" altLang="de-DE" sz="2400" dirty="0" smtClean="0">
                <a:solidFill>
                  <a:schemeClr val="tx1"/>
                </a:solidFill>
                <a:cs typeface="Times New Roman" panose="02020603050405020304" pitchFamily="18" charset="0"/>
              </a:rPr>
              <a:t>E-Learning-Einheiten: </a:t>
            </a:r>
            <a:r>
              <a:rPr lang="de-DE" altLang="de-DE" sz="2400" dirty="0" err="1" smtClean="0">
                <a:solidFill>
                  <a:schemeClr val="tx1"/>
                </a:solidFill>
                <a:cs typeface="Times New Roman" panose="02020603050405020304" pitchFamily="18" charset="0"/>
              </a:rPr>
              <a:t>BayernMoodle</a:t>
            </a:r>
            <a:r>
              <a:rPr lang="de-DE" altLang="de-DE" sz="2400" dirty="0" smtClean="0">
                <a:solidFill>
                  <a:schemeClr val="tx1"/>
                </a:solidFill>
                <a:cs typeface="Times New Roman" panose="02020603050405020304" pitchFamily="18" charset="0"/>
              </a:rPr>
              <a:t> </a:t>
            </a:r>
            <a:endParaRPr lang="de-DE" altLang="de-DE" sz="2400"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81924"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81925"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96614" name="Text Box 6"/>
          <p:cNvSpPr txBox="1">
            <a:spLocks noChangeArrowheads="1"/>
          </p:cNvSpPr>
          <p:nvPr/>
        </p:nvSpPr>
        <p:spPr bwMode="auto">
          <a:xfrm rot="-827921">
            <a:off x="1674813" y="3821113"/>
            <a:ext cx="5529262"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Nutzung nur nach Anmeldung über eine Schule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smtClean="0">
                <a:cs typeface="Times New Roman" panose="02020603050405020304" pitchFamily="18" charset="0"/>
              </a:rPr>
              <a:t>10.2 Kooperation</a:t>
            </a:r>
          </a:p>
          <a:p>
            <a:pPr lvl="1" eaLnBrk="1" hangingPunct="1">
              <a:buFontTx/>
              <a:buNone/>
            </a:pPr>
            <a:r>
              <a:rPr lang="de-DE" altLang="de-DE" sz="2400" b="1" smtClean="0">
                <a:solidFill>
                  <a:schemeClr val="tx1"/>
                </a:solidFill>
                <a:cs typeface="Times New Roman" panose="02020603050405020304" pitchFamily="18" charset="0"/>
              </a:rPr>
              <a:t>Schul-Moodle – ein Bsp. für Biologie </a:t>
            </a:r>
          </a:p>
          <a:p>
            <a:pPr lvl="1" eaLnBrk="1" hangingPunct="1">
              <a:buFontTx/>
              <a:buNone/>
            </a:pPr>
            <a:endParaRPr lang="de-DE" altLang="de-DE" sz="2400" smtClean="0">
              <a:solidFill>
                <a:schemeClr val="tx1"/>
              </a:solidFill>
              <a:cs typeface="Times New Roman" panose="02020603050405020304" pitchFamily="18" charset="0"/>
            </a:endParaRPr>
          </a:p>
        </p:txBody>
      </p:sp>
      <p:sp>
        <p:nvSpPr>
          <p:cNvPr id="8397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8397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83973" name="Picture 7"/>
          <p:cNvPicPr>
            <a:picLocks noChangeAspect="1" noChangeArrowheads="1"/>
          </p:cNvPicPr>
          <p:nvPr/>
        </p:nvPicPr>
        <p:blipFill>
          <a:blip r:embed="rId3">
            <a:extLst>
              <a:ext uri="{28A0092B-C50C-407E-A947-70E740481C1C}">
                <a14:useLocalDpi xmlns:a14="http://schemas.microsoft.com/office/drawing/2010/main" val="0"/>
              </a:ext>
            </a:extLst>
          </a:blip>
          <a:srcRect l="-748" t="16861" r="3125" b="5917"/>
          <a:stretch>
            <a:fillRect/>
          </a:stretch>
        </p:blipFill>
        <p:spPr bwMode="auto">
          <a:xfrm>
            <a:off x="0" y="1535113"/>
            <a:ext cx="8896350" cy="412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617309"/>
            <a:ext cx="8893175" cy="680811"/>
          </a:xfrm>
        </p:spPr>
        <p:txBody>
          <a:bodyPr/>
          <a:lstStyle/>
          <a:p>
            <a:pPr eaLnBrk="1" hangingPunct="1">
              <a:buFontTx/>
              <a:buNone/>
            </a:pPr>
            <a:r>
              <a:rPr lang="de-DE" sz="2000" b="1" dirty="0" smtClean="0">
                <a:cs typeface="Times New Roman" pitchFamily="18" charset="0"/>
              </a:rPr>
              <a:t>Ablauf </a:t>
            </a:r>
            <a:r>
              <a:rPr lang="de-DE" sz="2000" b="1" dirty="0" err="1" smtClean="0">
                <a:cs typeface="Times New Roman" pitchFamily="18" charset="0"/>
              </a:rPr>
              <a:t>WebQuest</a:t>
            </a:r>
            <a:r>
              <a:rPr lang="de-DE" sz="2000" b="1" dirty="0" smtClean="0">
                <a:cs typeface="Times New Roman" pitchFamily="18" charset="0"/>
              </a:rPr>
              <a:t>:</a:t>
            </a:r>
          </a:p>
        </p:txBody>
      </p:sp>
      <p:sp>
        <p:nvSpPr>
          <p:cNvPr id="180227" name="Rectangle 1026"/>
          <p:cNvSpPr>
            <a:spLocks noGrp="1" noChangeArrowheads="1"/>
          </p:cNvSpPr>
          <p:nvPr>
            <p:ph type="title" idx="4294967295"/>
          </p:nvPr>
        </p:nvSpPr>
        <p:spPr/>
        <p:txBody>
          <a:bodyPr/>
          <a:lstStyle/>
          <a:p>
            <a:pPr eaLnBrk="1" hangingPunct="1"/>
            <a:r>
              <a:rPr lang="de-DE" dirty="0" smtClean="0"/>
              <a:t>10.1 Recherche: Lernenden-Ebene</a:t>
            </a:r>
          </a:p>
        </p:txBody>
      </p:sp>
      <p:sp>
        <p:nvSpPr>
          <p:cNvPr id="180230" name="Text Box 6"/>
          <p:cNvSpPr txBox="1">
            <a:spLocks noChangeArrowheads="1"/>
          </p:cNvSpPr>
          <p:nvPr/>
        </p:nvSpPr>
        <p:spPr bwMode="auto">
          <a:xfrm>
            <a:off x="7267519" y="5995252"/>
            <a:ext cx="1983235" cy="307777"/>
          </a:xfrm>
          <a:prstGeom prst="rect">
            <a:avLst/>
          </a:prstGeom>
          <a:noFill/>
          <a:ln w="9525" algn="ctr">
            <a:noFill/>
            <a:miter lim="800000"/>
            <a:headEnd/>
            <a:tailEnd/>
          </a:ln>
          <a:effectLst/>
        </p:spPr>
        <p:txBody>
          <a:bodyPr wrap="none">
            <a:spAutoFit/>
          </a:bodyPr>
          <a:lstStyle/>
          <a:p>
            <a:r>
              <a:rPr lang="de-DE" sz="1400" b="1" dirty="0"/>
              <a:t>(Nolte, </a:t>
            </a:r>
            <a:r>
              <a:rPr lang="de-DE" sz="1400" b="1" dirty="0" smtClean="0"/>
              <a:t>2006, </a:t>
            </a:r>
            <a:r>
              <a:rPr lang="de-DE" sz="1400" b="1" dirty="0" err="1" smtClean="0"/>
              <a:t>veränd</a:t>
            </a:r>
            <a:r>
              <a:rPr lang="de-DE" sz="1400" b="1" dirty="0" smtClean="0"/>
              <a:t>.)</a:t>
            </a:r>
            <a:endParaRPr lang="de-DE" sz="1400" b="1" dirty="0"/>
          </a:p>
        </p:txBody>
      </p:sp>
      <p:sp>
        <p:nvSpPr>
          <p:cNvPr id="8" name="Fußzeilenplatzhalter 7"/>
          <p:cNvSpPr>
            <a:spLocks noGrp="1"/>
          </p:cNvSpPr>
          <p:nvPr>
            <p:ph type="ftr" sz="quarter" idx="10"/>
          </p:nvPr>
        </p:nvSpPr>
        <p:spPr/>
        <p:txBody>
          <a:bodyPr/>
          <a:lstStyle/>
          <a:p>
            <a:r>
              <a:rPr lang="de-DE" smtClean="0"/>
              <a:t>AD W. Wagner, Didaktik Chemie, AD Dr. F.-J. Scharfenberg, Didaktik Biologie, Universität Bayreuth</a:t>
            </a:r>
            <a:endParaRPr lang="de-DE" dirty="0"/>
          </a:p>
        </p:txBody>
      </p:sp>
      <p:sp>
        <p:nvSpPr>
          <p:cNvPr id="7" name="Textfeld 6"/>
          <p:cNvSpPr txBox="1"/>
          <p:nvPr/>
        </p:nvSpPr>
        <p:spPr>
          <a:xfrm>
            <a:off x="3126658" y="5466538"/>
            <a:ext cx="2873832"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Evaluation</a:t>
            </a:r>
          </a:p>
        </p:txBody>
      </p:sp>
      <p:sp>
        <p:nvSpPr>
          <p:cNvPr id="9" name="Textfeld 8"/>
          <p:cNvSpPr txBox="1"/>
          <p:nvPr/>
        </p:nvSpPr>
        <p:spPr>
          <a:xfrm>
            <a:off x="3111910" y="948054"/>
            <a:ext cx="2873832"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Einleitung</a:t>
            </a:r>
          </a:p>
        </p:txBody>
      </p:sp>
      <p:sp>
        <p:nvSpPr>
          <p:cNvPr id="10" name="Textfeld 9"/>
          <p:cNvSpPr txBox="1"/>
          <p:nvPr/>
        </p:nvSpPr>
        <p:spPr>
          <a:xfrm>
            <a:off x="3126658" y="4603402"/>
            <a:ext cx="2871304"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Präsentation</a:t>
            </a:r>
          </a:p>
        </p:txBody>
      </p:sp>
      <p:sp>
        <p:nvSpPr>
          <p:cNvPr id="11" name="Textfeld 10"/>
          <p:cNvSpPr txBox="1"/>
          <p:nvPr/>
        </p:nvSpPr>
        <p:spPr>
          <a:xfrm>
            <a:off x="3111910" y="1713025"/>
            <a:ext cx="2892441"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Aufgabenstellung</a:t>
            </a:r>
          </a:p>
        </p:txBody>
      </p:sp>
      <p:sp>
        <p:nvSpPr>
          <p:cNvPr id="17" name="Textfeld 16"/>
          <p:cNvSpPr txBox="1"/>
          <p:nvPr/>
        </p:nvSpPr>
        <p:spPr>
          <a:xfrm>
            <a:off x="3687098" y="2491155"/>
            <a:ext cx="1751262" cy="7270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Ressourcen (Quellen)</a:t>
            </a:r>
          </a:p>
        </p:txBody>
      </p:sp>
      <p:sp>
        <p:nvSpPr>
          <p:cNvPr id="18" name="Textfeld 17"/>
          <p:cNvSpPr txBox="1"/>
          <p:nvPr/>
        </p:nvSpPr>
        <p:spPr>
          <a:xfrm>
            <a:off x="3819832" y="3752244"/>
            <a:ext cx="1490846"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Prozess</a:t>
            </a:r>
          </a:p>
        </p:txBody>
      </p:sp>
      <p:cxnSp>
        <p:nvCxnSpPr>
          <p:cNvPr id="19" name="AutoShape 24"/>
          <p:cNvCxnSpPr>
            <a:cxnSpLocks noChangeShapeType="1"/>
            <a:stCxn id="9" idx="2"/>
            <a:endCxn id="11" idx="0"/>
          </p:cNvCxnSpPr>
          <p:nvPr/>
        </p:nvCxnSpPr>
        <p:spPr bwMode="auto">
          <a:xfrm>
            <a:off x="4548826" y="1348164"/>
            <a:ext cx="9305" cy="364861"/>
          </a:xfrm>
          <a:prstGeom prst="straightConnector1">
            <a:avLst/>
          </a:prstGeom>
          <a:noFill/>
          <a:ln w="57150">
            <a:solidFill>
              <a:schemeClr val="tx1"/>
            </a:solidFill>
            <a:round/>
            <a:headEnd/>
            <a:tailEnd type="triangle" w="med" len="med"/>
          </a:ln>
          <a:effectLst/>
        </p:spPr>
      </p:cxnSp>
      <p:cxnSp>
        <p:nvCxnSpPr>
          <p:cNvPr id="20" name="AutoShape 25"/>
          <p:cNvCxnSpPr>
            <a:cxnSpLocks noChangeShapeType="1"/>
            <a:stCxn id="11" idx="2"/>
            <a:endCxn id="17" idx="0"/>
          </p:cNvCxnSpPr>
          <p:nvPr/>
        </p:nvCxnSpPr>
        <p:spPr bwMode="auto">
          <a:xfrm>
            <a:off x="4558131" y="2113135"/>
            <a:ext cx="4598" cy="378020"/>
          </a:xfrm>
          <a:prstGeom prst="straightConnector1">
            <a:avLst/>
          </a:prstGeom>
          <a:noFill/>
          <a:ln w="57150">
            <a:solidFill>
              <a:schemeClr val="tx1"/>
            </a:solidFill>
            <a:round/>
            <a:headEnd/>
            <a:tailEnd type="triangle" w="med" len="med"/>
          </a:ln>
          <a:effectLst/>
        </p:spPr>
      </p:cxnSp>
      <p:cxnSp>
        <p:nvCxnSpPr>
          <p:cNvPr id="21" name="AutoShape 26"/>
          <p:cNvCxnSpPr>
            <a:cxnSpLocks noChangeShapeType="1"/>
            <a:stCxn id="18" idx="2"/>
            <a:endCxn id="10" idx="0"/>
          </p:cNvCxnSpPr>
          <p:nvPr/>
        </p:nvCxnSpPr>
        <p:spPr bwMode="auto">
          <a:xfrm flipH="1">
            <a:off x="4562310" y="4152354"/>
            <a:ext cx="2945" cy="451048"/>
          </a:xfrm>
          <a:prstGeom prst="straightConnector1">
            <a:avLst/>
          </a:prstGeom>
          <a:noFill/>
          <a:ln w="57150">
            <a:solidFill>
              <a:schemeClr val="tx1"/>
            </a:solidFill>
            <a:round/>
            <a:headEnd/>
            <a:tailEnd type="triangle" w="med" len="med"/>
          </a:ln>
          <a:effectLst/>
        </p:spPr>
      </p:cxnSp>
      <p:cxnSp>
        <p:nvCxnSpPr>
          <p:cNvPr id="22" name="AutoShape 27"/>
          <p:cNvCxnSpPr>
            <a:cxnSpLocks noChangeShapeType="1"/>
            <a:stCxn id="10" idx="2"/>
            <a:endCxn id="7" idx="0"/>
          </p:cNvCxnSpPr>
          <p:nvPr/>
        </p:nvCxnSpPr>
        <p:spPr bwMode="auto">
          <a:xfrm>
            <a:off x="4562310" y="5003512"/>
            <a:ext cx="1264" cy="463026"/>
          </a:xfrm>
          <a:prstGeom prst="straightConnector1">
            <a:avLst/>
          </a:prstGeom>
          <a:noFill/>
          <a:ln w="57150">
            <a:solidFill>
              <a:schemeClr val="tx1"/>
            </a:solidFill>
            <a:round/>
            <a:headEnd/>
            <a:tailEnd type="triangle" w="med" len="med"/>
          </a:ln>
          <a:effectLst/>
        </p:spPr>
      </p:cxnSp>
      <p:cxnSp>
        <p:nvCxnSpPr>
          <p:cNvPr id="32" name="Gewinkelte Verbindung 31"/>
          <p:cNvCxnSpPr>
            <a:stCxn id="17" idx="1"/>
            <a:endCxn id="18" idx="1"/>
          </p:cNvCxnSpPr>
          <p:nvPr/>
        </p:nvCxnSpPr>
        <p:spPr bwMode="auto">
          <a:xfrm rot="10800000" flipH="1" flipV="1">
            <a:off x="3687098" y="2854693"/>
            <a:ext cx="132734" cy="1097606"/>
          </a:xfrm>
          <a:prstGeom prst="bentConnector3">
            <a:avLst>
              <a:gd name="adj1" fmla="val -172224"/>
            </a:avLst>
          </a:prstGeom>
          <a:noFill/>
          <a:ln w="57150" cap="flat" cmpd="sng" algn="ctr">
            <a:solidFill>
              <a:schemeClr val="tx1"/>
            </a:solidFill>
            <a:prstDash val="solid"/>
            <a:round/>
            <a:headEnd type="none" w="med" len="med"/>
            <a:tailEnd type="triangle" w="med" len="med"/>
          </a:ln>
          <a:effectLst/>
        </p:spPr>
      </p:cxnSp>
      <p:cxnSp>
        <p:nvCxnSpPr>
          <p:cNvPr id="34" name="Gewinkelte Verbindung 33"/>
          <p:cNvCxnSpPr>
            <a:stCxn id="18" idx="3"/>
            <a:endCxn id="17" idx="3"/>
          </p:cNvCxnSpPr>
          <p:nvPr/>
        </p:nvCxnSpPr>
        <p:spPr bwMode="auto">
          <a:xfrm flipV="1">
            <a:off x="5310678" y="2854693"/>
            <a:ext cx="127682" cy="1097606"/>
          </a:xfrm>
          <a:prstGeom prst="bentConnector3">
            <a:avLst>
              <a:gd name="adj1" fmla="val 279039"/>
            </a:avLst>
          </a:prstGeom>
          <a:noFill/>
          <a:ln w="57150" cap="flat" cmpd="sng" algn="ctr">
            <a:solidFill>
              <a:schemeClr val="tx1"/>
            </a:solidFill>
            <a:prstDash val="solid"/>
            <a:round/>
            <a:headEnd type="none" w="med" len="med"/>
            <a:tailEnd type="triangle" w="med" len="med"/>
          </a:ln>
          <a:effectLst/>
        </p:spPr>
      </p:cxnSp>
      <p:sp>
        <p:nvSpPr>
          <p:cNvPr id="48" name="Textfeld 47"/>
          <p:cNvSpPr txBox="1"/>
          <p:nvPr/>
        </p:nvSpPr>
        <p:spPr>
          <a:xfrm>
            <a:off x="3696369" y="2476407"/>
            <a:ext cx="1751262" cy="7270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Ressourcen (Quellen)</a:t>
            </a:r>
          </a:p>
        </p:txBody>
      </p:sp>
    </p:spTree>
    <p:extLst>
      <p:ext uri="{BB962C8B-B14F-4D97-AF65-F5344CB8AC3E}">
        <p14:creationId xmlns:p14="http://schemas.microsoft.com/office/powerpoint/2010/main" val="284639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par>
                          <p:cTn id="28" fill="hold">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p:stCondLst>
                              <p:cond delay="500"/>
                            </p:stCondLst>
                            <p:childTnLst>
                              <p:par>
                                <p:cTn id="37" presetID="1" presetClass="entr" presetSubtype="0" fill="hold" grpId="0" nodeType="afterEffect">
                                  <p:stCondLst>
                                    <p:cond delay="500"/>
                                  </p:stCondLst>
                                  <p:childTnLst>
                                    <p:set>
                                      <p:cBhvr>
                                        <p:cTn id="38" dur="1" fill="hold">
                                          <p:stCondLst>
                                            <p:cond delay="0"/>
                                          </p:stCondLst>
                                        </p:cTn>
                                        <p:tgtEl>
                                          <p:spTgt spid="7"/>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0" nodeType="afterEffect">
                                  <p:stCondLst>
                                    <p:cond delay="50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7" grpId="0" animBg="1"/>
      <p:bldP spid="18" grpId="0" animBg="1"/>
      <p:bldP spid="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a:hlinkClick r:id="rId3" action="ppaction://hlinkfile"/>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635500" y="428625"/>
            <a:ext cx="4508500" cy="4708525"/>
          </a:xfrm>
        </p:spPr>
      </p:pic>
      <p:sp>
        <p:nvSpPr>
          <p:cNvPr id="86019" name="Text Box 4"/>
          <p:cNvSpPr txBox="1">
            <a:spLocks noChangeArrowheads="1"/>
          </p:cNvSpPr>
          <p:nvPr/>
        </p:nvSpPr>
        <p:spPr bwMode="auto">
          <a:xfrm>
            <a:off x="1357313" y="642938"/>
            <a:ext cx="2881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a:spcBef>
                <a:spcPct val="50000"/>
              </a:spcBef>
            </a:pPr>
            <a:r>
              <a:rPr lang="en-US" altLang="de-DE" b="1"/>
              <a:t>The Sound Mirrors at EF</a:t>
            </a:r>
            <a:endParaRPr lang="el-GR" altLang="de-DE" b="1"/>
          </a:p>
        </p:txBody>
      </p:sp>
      <p:sp>
        <p:nvSpPr>
          <p:cNvPr id="86020" name="Line 5"/>
          <p:cNvSpPr>
            <a:spLocks noChangeShapeType="1"/>
          </p:cNvSpPr>
          <p:nvPr/>
        </p:nvSpPr>
        <p:spPr bwMode="auto">
          <a:xfrm flipV="1">
            <a:off x="6948488" y="1133475"/>
            <a:ext cx="287337" cy="10795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1" name="Line 6"/>
          <p:cNvSpPr>
            <a:spLocks noChangeShapeType="1"/>
          </p:cNvSpPr>
          <p:nvPr/>
        </p:nvSpPr>
        <p:spPr bwMode="auto">
          <a:xfrm flipH="1">
            <a:off x="928688" y="1143000"/>
            <a:ext cx="6335712" cy="15113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2" name="Line 7"/>
          <p:cNvSpPr>
            <a:spLocks noChangeShapeType="1"/>
          </p:cNvSpPr>
          <p:nvPr/>
        </p:nvSpPr>
        <p:spPr bwMode="auto">
          <a:xfrm flipV="1">
            <a:off x="7092950" y="2070100"/>
            <a:ext cx="1079500" cy="2873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3" name="Line 8">
            <a:hlinkClick r:id="rId3" action="ppaction://hlinkfile"/>
          </p:cNvPr>
          <p:cNvSpPr>
            <a:spLocks noChangeShapeType="1"/>
          </p:cNvSpPr>
          <p:nvPr/>
        </p:nvSpPr>
        <p:spPr bwMode="auto">
          <a:xfrm flipH="1">
            <a:off x="971550" y="2070100"/>
            <a:ext cx="7200900" cy="30241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4" name="Line 9"/>
          <p:cNvSpPr>
            <a:spLocks noChangeShapeType="1"/>
          </p:cNvSpPr>
          <p:nvPr/>
        </p:nvSpPr>
        <p:spPr bwMode="auto">
          <a:xfrm flipH="1" flipV="1">
            <a:off x="6300788" y="1709738"/>
            <a:ext cx="576262" cy="5762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5" name="Line 10"/>
          <p:cNvSpPr>
            <a:spLocks noChangeShapeType="1"/>
          </p:cNvSpPr>
          <p:nvPr/>
        </p:nvSpPr>
        <p:spPr bwMode="auto">
          <a:xfrm flipH="1">
            <a:off x="755650" y="1709738"/>
            <a:ext cx="5545138" cy="1727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6" name="Line 11"/>
          <p:cNvSpPr>
            <a:spLocks noChangeShapeType="1"/>
          </p:cNvSpPr>
          <p:nvPr/>
        </p:nvSpPr>
        <p:spPr bwMode="auto">
          <a:xfrm flipH="1">
            <a:off x="6443663" y="2357438"/>
            <a:ext cx="360362" cy="714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7" name="Line 12"/>
          <p:cNvSpPr>
            <a:spLocks noChangeShapeType="1"/>
          </p:cNvSpPr>
          <p:nvPr/>
        </p:nvSpPr>
        <p:spPr bwMode="auto">
          <a:xfrm flipH="1">
            <a:off x="1042988" y="2428875"/>
            <a:ext cx="5400675" cy="18732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8" name="Line 13"/>
          <p:cNvSpPr>
            <a:spLocks noChangeShapeType="1"/>
          </p:cNvSpPr>
          <p:nvPr/>
        </p:nvSpPr>
        <p:spPr bwMode="auto">
          <a:xfrm>
            <a:off x="7092950" y="2428875"/>
            <a:ext cx="1295400" cy="5762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29" name="Line 14"/>
          <p:cNvSpPr>
            <a:spLocks noChangeShapeType="1"/>
          </p:cNvSpPr>
          <p:nvPr/>
        </p:nvSpPr>
        <p:spPr bwMode="auto">
          <a:xfrm flipH="1">
            <a:off x="7885113" y="3005138"/>
            <a:ext cx="503237" cy="2159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0" name="Line 15"/>
          <p:cNvSpPr>
            <a:spLocks noChangeShapeType="1"/>
          </p:cNvSpPr>
          <p:nvPr/>
        </p:nvSpPr>
        <p:spPr bwMode="auto">
          <a:xfrm flipH="1">
            <a:off x="1908175" y="3581400"/>
            <a:ext cx="5111750" cy="22050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031" name="Rechteck 14"/>
          <p:cNvSpPr>
            <a:spLocks noChangeArrowheads="1"/>
          </p:cNvSpPr>
          <p:nvPr/>
        </p:nvSpPr>
        <p:spPr bwMode="auto">
          <a:xfrm>
            <a:off x="2286000" y="18954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pic>
        <p:nvPicPr>
          <p:cNvPr id="8603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813" y="6357938"/>
            <a:ext cx="721518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3" name="Picture 7" descr="Logo_gruen_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57938"/>
            <a:ext cx="19002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smtClean="0">
                <a:cs typeface="Times New Roman" panose="02020603050405020304" pitchFamily="18" charset="0"/>
              </a:rPr>
              <a:t>10.1.1 Schüler-Ebene</a:t>
            </a:r>
          </a:p>
          <a:p>
            <a:pPr lvl="1" eaLnBrk="1" hangingPunct="1">
              <a:buFontTx/>
              <a:buNone/>
            </a:pPr>
            <a:r>
              <a:rPr lang="de-DE" altLang="de-DE" sz="2400" b="1" smtClean="0">
                <a:solidFill>
                  <a:schemeClr val="tx1"/>
                </a:solidFill>
                <a:cs typeface="Times New Roman" panose="02020603050405020304" pitchFamily="18" charset="0"/>
              </a:rPr>
              <a:t>Web-Quests – Herstellung</a:t>
            </a:r>
          </a:p>
          <a:p>
            <a:pPr lvl="1" eaLnBrk="1" hangingPunct="1">
              <a:buFontTx/>
              <a:buNone/>
            </a:pPr>
            <a:r>
              <a:rPr lang="de-DE" altLang="de-DE" sz="2400" b="1" smtClean="0">
                <a:solidFill>
                  <a:schemeClr val="tx1"/>
                </a:solidFill>
                <a:cs typeface="Times New Roman" panose="02020603050405020304" pitchFamily="18" charset="0"/>
              </a:rPr>
              <a:t>WebQuest-Generatoren</a:t>
            </a:r>
          </a:p>
          <a:p>
            <a:pPr lvl="1" eaLnBrk="1" hangingPunct="1">
              <a:buFontTx/>
              <a:buNone/>
            </a:pPr>
            <a:endParaRPr lang="de-DE" altLang="de-DE" sz="2400" smtClean="0">
              <a:solidFill>
                <a:schemeClr val="tx1"/>
              </a:solidFill>
              <a:cs typeface="Times New Roman" panose="02020603050405020304" pitchFamily="18" charset="0"/>
            </a:endParaRPr>
          </a:p>
        </p:txBody>
      </p:sp>
      <p:sp>
        <p:nvSpPr>
          <p:cNvPr id="16387"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1638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182280" name="Picture 8"/>
          <p:cNvPicPr>
            <a:picLocks noChangeAspect="1" noChangeArrowheads="1"/>
          </p:cNvPicPr>
          <p:nvPr/>
        </p:nvPicPr>
        <p:blipFill>
          <a:blip r:embed="rId3">
            <a:extLst>
              <a:ext uri="{28A0092B-C50C-407E-A947-70E740481C1C}">
                <a14:useLocalDpi xmlns:a14="http://schemas.microsoft.com/office/drawing/2010/main" val="0"/>
              </a:ext>
            </a:extLst>
          </a:blip>
          <a:srcRect l="2815" t="17612" r="4688" b="10001"/>
          <a:stretch>
            <a:fillRect/>
          </a:stretch>
        </p:blipFill>
        <p:spPr bwMode="auto">
          <a:xfrm>
            <a:off x="603250" y="1990725"/>
            <a:ext cx="8221663" cy="377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2281" name="Text Box 9"/>
          <p:cNvSpPr txBox="1">
            <a:spLocks noChangeArrowheads="1"/>
          </p:cNvSpPr>
          <p:nvPr/>
        </p:nvSpPr>
        <p:spPr bwMode="auto">
          <a:xfrm>
            <a:off x="5641975" y="5908675"/>
            <a:ext cx="29606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b="1"/>
              <a:t>(Munuz de la Pena &amp; Valero, o.J.)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2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1"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1027"/>
          <p:cNvSpPr>
            <a:spLocks noGrp="1" noChangeArrowheads="1"/>
          </p:cNvSpPr>
          <p:nvPr>
            <p:ph idx="4294967295"/>
          </p:nvPr>
        </p:nvSpPr>
        <p:spPr>
          <a:xfrm>
            <a:off x="0" y="620713"/>
            <a:ext cx="9144000" cy="5083175"/>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b="1" dirty="0" smtClean="0">
                <a:solidFill>
                  <a:schemeClr val="tx1"/>
                </a:solidFill>
                <a:cs typeface="Times New Roman" panose="02020603050405020304" pitchFamily="18" charset="0"/>
              </a:rPr>
              <a:t>Web-</a:t>
            </a:r>
            <a:r>
              <a:rPr lang="de-DE" altLang="de-DE" sz="2400" b="1" dirty="0" err="1" smtClean="0">
                <a:solidFill>
                  <a:schemeClr val="tx1"/>
                </a:solidFill>
                <a:cs typeface="Times New Roman" panose="02020603050405020304" pitchFamily="18" charset="0"/>
              </a:rPr>
              <a:t>Quests</a:t>
            </a:r>
            <a:r>
              <a:rPr lang="de-DE" altLang="de-DE" sz="2400" b="1" dirty="0" smtClean="0">
                <a:solidFill>
                  <a:schemeClr val="tx1"/>
                </a:solidFill>
                <a:cs typeface="Times New Roman" panose="02020603050405020304" pitchFamily="18" charset="0"/>
              </a:rPr>
              <a:t>: fachdidaktisch-empirische Ergebnisse</a:t>
            </a:r>
          </a:p>
          <a:p>
            <a:pPr lvl="1" eaLnBrk="1" hangingPunct="1">
              <a:buFontTx/>
              <a:buNone/>
            </a:pPr>
            <a:r>
              <a:rPr lang="de-DE" altLang="de-DE" sz="2400" b="1" dirty="0" smtClean="0">
                <a:solidFill>
                  <a:schemeClr val="tx1"/>
                </a:solidFill>
                <a:cs typeface="Times New Roman" panose="02020603050405020304" pitchFamily="18" charset="0"/>
              </a:rPr>
              <a:t>Analyse von 92 geographisch-ökologischen Web-</a:t>
            </a:r>
            <a:r>
              <a:rPr lang="de-DE" altLang="de-DE" sz="2400" b="1" dirty="0" err="1" smtClean="0">
                <a:solidFill>
                  <a:schemeClr val="tx1"/>
                </a:solidFill>
                <a:cs typeface="Times New Roman" panose="02020603050405020304" pitchFamily="18" charset="0"/>
              </a:rPr>
              <a:t>Quests</a:t>
            </a:r>
            <a:r>
              <a:rPr lang="de-DE" altLang="de-DE" sz="2400" b="1" dirty="0" smtClean="0">
                <a:solidFill>
                  <a:schemeClr val="tx1"/>
                </a:solidFill>
                <a:cs typeface="Times New Roman" panose="02020603050405020304" pitchFamily="18" charset="0"/>
              </a:rPr>
              <a:t> </a:t>
            </a:r>
            <a:r>
              <a:rPr lang="de-DE" altLang="de-DE" sz="1200" b="1" dirty="0" smtClean="0">
                <a:solidFill>
                  <a:schemeClr val="tx1"/>
                </a:solidFill>
                <a:cs typeface="Times New Roman" panose="02020603050405020304" pitchFamily="18" charset="0"/>
              </a:rPr>
              <a:t>(Leite et al., 2015)</a:t>
            </a:r>
          </a:p>
          <a:p>
            <a:pPr marL="720725" lvl="1" indent="-263525" eaLnBrk="1" hangingPunct="1">
              <a:buFont typeface="Arial" panose="020B0604020202020204" pitchFamily="34" charset="0"/>
              <a:buChar char="•"/>
            </a:pPr>
            <a:r>
              <a:rPr lang="de-DE" altLang="de-DE" sz="2400" dirty="0" smtClean="0">
                <a:solidFill>
                  <a:schemeClr val="tx1"/>
                </a:solidFill>
                <a:cs typeface="Times New Roman" panose="02020603050405020304" pitchFamily="18" charset="0"/>
                <a:sym typeface="Wingdings" panose="05000000000000000000" pitchFamily="2" charset="2"/>
              </a:rPr>
              <a:t>überwiegend eine Aufforderung oder Frage (46 %)</a:t>
            </a:r>
          </a:p>
          <a:p>
            <a:pPr marL="720725" lvl="1" indent="-263525" eaLnBrk="1" hangingPunct="1">
              <a:buFont typeface="Arial" panose="020B0604020202020204" pitchFamily="34" charset="0"/>
              <a:buChar char="•"/>
            </a:pPr>
            <a:r>
              <a:rPr lang="de-DE" altLang="de-DE" sz="2400" dirty="0" smtClean="0">
                <a:solidFill>
                  <a:schemeClr val="tx1"/>
                </a:solidFill>
                <a:cs typeface="Times New Roman" panose="02020603050405020304" pitchFamily="18" charset="0"/>
                <a:sym typeface="Wingdings" panose="05000000000000000000" pitchFamily="2" charset="2"/>
              </a:rPr>
              <a:t>mittelmäßig oft verschiedene Aufforderungen oder Fragen (28 %)</a:t>
            </a:r>
          </a:p>
          <a:p>
            <a:pPr marL="720725" lvl="1" indent="-263525" eaLnBrk="1" hangingPunct="1">
              <a:buFont typeface="Arial" panose="020B0604020202020204" pitchFamily="34" charset="0"/>
              <a:buChar char="•"/>
            </a:pPr>
            <a:r>
              <a:rPr lang="de-DE" altLang="de-DE" sz="2400" dirty="0" smtClean="0">
                <a:solidFill>
                  <a:schemeClr val="tx1"/>
                </a:solidFill>
                <a:cs typeface="Times New Roman" panose="02020603050405020304" pitchFamily="18" charset="0"/>
                <a:sym typeface="Wingdings" panose="05000000000000000000" pitchFamily="2" charset="2"/>
              </a:rPr>
              <a:t>mittelmäßig oft Kombination von verschiedenen Aufforderungen oder Fragen (24 %)</a:t>
            </a:r>
          </a:p>
          <a:p>
            <a:pPr marL="720725" lvl="1" indent="-263525" eaLnBrk="1" hangingPunct="1">
              <a:buFont typeface="Arial" panose="020B0604020202020204" pitchFamily="34" charset="0"/>
              <a:buChar char="•"/>
            </a:pPr>
            <a:r>
              <a:rPr lang="de-DE" altLang="de-DE" sz="2400" dirty="0" smtClean="0">
                <a:solidFill>
                  <a:schemeClr val="tx1"/>
                </a:solidFill>
                <a:cs typeface="Times New Roman" panose="02020603050405020304" pitchFamily="18" charset="0"/>
                <a:sym typeface="Wingdings" panose="05000000000000000000" pitchFamily="2" charset="2"/>
              </a:rPr>
              <a:t>Ziele:</a:t>
            </a:r>
            <a:br>
              <a:rPr lang="de-DE" altLang="de-DE" sz="2400" dirty="0" smtClean="0">
                <a:solidFill>
                  <a:schemeClr val="tx1"/>
                </a:solidFill>
                <a:cs typeface="Times New Roman" panose="02020603050405020304" pitchFamily="18" charset="0"/>
                <a:sym typeface="Wingdings" panose="05000000000000000000" pitchFamily="2" charset="2"/>
              </a:rPr>
            </a:br>
            <a:r>
              <a:rPr lang="de-DE" altLang="de-DE" sz="2400" dirty="0" smtClean="0">
                <a:solidFill>
                  <a:schemeClr val="tx1"/>
                </a:solidFill>
                <a:cs typeface="Times New Roman" panose="02020603050405020304" pitchFamily="18" charset="0"/>
                <a:sym typeface="Wingdings" panose="05000000000000000000" pitchFamily="2" charset="2"/>
              </a:rPr>
              <a:t>Konzeptuelles </a:t>
            </a:r>
            <a:r>
              <a:rPr lang="de-DE" altLang="de-DE" sz="2400" dirty="0" smtClean="0">
                <a:solidFill>
                  <a:schemeClr val="tx1"/>
                </a:solidFill>
                <a:cs typeface="Times New Roman" panose="02020603050405020304" pitchFamily="18" charset="0"/>
                <a:sym typeface="Wingdings" panose="05000000000000000000" pitchFamily="2" charset="2"/>
              </a:rPr>
              <a:t>Wissen (93%)</a:t>
            </a:r>
            <a:br>
              <a:rPr lang="de-DE" altLang="de-DE" sz="2400" dirty="0" smtClean="0">
                <a:solidFill>
                  <a:schemeClr val="tx1"/>
                </a:solidFill>
                <a:cs typeface="Times New Roman" panose="02020603050405020304" pitchFamily="18" charset="0"/>
                <a:sym typeface="Wingdings" panose="05000000000000000000" pitchFamily="2" charset="2"/>
              </a:rPr>
            </a:br>
            <a:r>
              <a:rPr lang="de-DE" altLang="de-DE" sz="2400" dirty="0" smtClean="0">
                <a:solidFill>
                  <a:schemeClr val="tx1"/>
                </a:solidFill>
                <a:cs typeface="Times New Roman" panose="02020603050405020304" pitchFamily="18" charset="0"/>
                <a:sym typeface="Wingdings" panose="05000000000000000000" pitchFamily="2" charset="2"/>
              </a:rPr>
              <a:t>prozedurales </a:t>
            </a:r>
            <a:r>
              <a:rPr lang="de-DE" altLang="de-DE" sz="2400" dirty="0" smtClean="0">
                <a:solidFill>
                  <a:schemeClr val="tx1"/>
                </a:solidFill>
                <a:cs typeface="Times New Roman" panose="02020603050405020304" pitchFamily="18" charset="0"/>
                <a:sym typeface="Wingdings" panose="05000000000000000000" pitchFamily="2" charset="2"/>
              </a:rPr>
              <a:t>Wissen </a:t>
            </a:r>
            <a:r>
              <a:rPr lang="de-DE" altLang="de-DE" sz="2400" dirty="0" smtClean="0">
                <a:solidFill>
                  <a:schemeClr val="tx1"/>
                </a:solidFill>
                <a:cs typeface="Times New Roman" panose="02020603050405020304" pitchFamily="18" charset="0"/>
                <a:sym typeface="Wingdings" panose="05000000000000000000" pitchFamily="2" charset="2"/>
              </a:rPr>
              <a:t>(72 </a:t>
            </a:r>
            <a:r>
              <a:rPr lang="de-DE" altLang="de-DE" sz="2400" dirty="0" smtClean="0">
                <a:solidFill>
                  <a:schemeClr val="tx1"/>
                </a:solidFill>
                <a:cs typeface="Times New Roman" panose="02020603050405020304" pitchFamily="18" charset="0"/>
                <a:sym typeface="Wingdings" panose="05000000000000000000" pitchFamily="2" charset="2"/>
              </a:rPr>
              <a:t>%),</a:t>
            </a:r>
            <a:br>
              <a:rPr lang="de-DE" altLang="de-DE" sz="2400" dirty="0" smtClean="0">
                <a:solidFill>
                  <a:schemeClr val="tx1"/>
                </a:solidFill>
                <a:cs typeface="Times New Roman" panose="02020603050405020304" pitchFamily="18" charset="0"/>
                <a:sym typeface="Wingdings" panose="05000000000000000000" pitchFamily="2" charset="2"/>
              </a:rPr>
            </a:br>
            <a:r>
              <a:rPr lang="de-DE" altLang="de-DE" sz="2400" dirty="0" smtClean="0">
                <a:solidFill>
                  <a:schemeClr val="tx1"/>
                </a:solidFill>
                <a:cs typeface="Times New Roman" panose="02020603050405020304" pitchFamily="18" charset="0"/>
                <a:sym typeface="Wingdings" panose="05000000000000000000" pitchFamily="2" charset="2"/>
              </a:rPr>
              <a:t>Präsentation (68 %) </a:t>
            </a:r>
            <a:r>
              <a:rPr lang="de-DE" altLang="de-DE" sz="2400" dirty="0" smtClean="0">
                <a:solidFill>
                  <a:schemeClr val="tx1"/>
                </a:solidFill>
                <a:cs typeface="Times New Roman" panose="02020603050405020304" pitchFamily="18" charset="0"/>
                <a:sym typeface="Wingdings" panose="05000000000000000000" pitchFamily="2" charset="2"/>
              </a:rPr>
              <a:t>und</a:t>
            </a:r>
            <a:br>
              <a:rPr lang="de-DE" altLang="de-DE" sz="2400" dirty="0" smtClean="0">
                <a:solidFill>
                  <a:schemeClr val="tx1"/>
                </a:solidFill>
                <a:cs typeface="Times New Roman" panose="02020603050405020304" pitchFamily="18" charset="0"/>
                <a:sym typeface="Wingdings" panose="05000000000000000000" pitchFamily="2" charset="2"/>
              </a:rPr>
            </a:br>
            <a:r>
              <a:rPr lang="de-DE" altLang="de-DE" sz="2400" dirty="0" smtClean="0">
                <a:solidFill>
                  <a:schemeClr val="tx1"/>
                </a:solidFill>
                <a:cs typeface="Times New Roman" panose="02020603050405020304" pitchFamily="18" charset="0"/>
                <a:sym typeface="Wingdings" panose="05000000000000000000" pitchFamily="2" charset="2"/>
              </a:rPr>
              <a:t>Evaluation </a:t>
            </a:r>
            <a:r>
              <a:rPr lang="de-DE" altLang="de-DE" sz="2400" dirty="0" smtClean="0">
                <a:solidFill>
                  <a:schemeClr val="tx1"/>
                </a:solidFill>
                <a:cs typeface="Times New Roman" panose="02020603050405020304" pitchFamily="18" charset="0"/>
                <a:sym typeface="Wingdings" panose="05000000000000000000" pitchFamily="2" charset="2"/>
              </a:rPr>
              <a:t>(95 </a:t>
            </a:r>
            <a:r>
              <a:rPr lang="de-DE" altLang="de-DE" sz="2400" dirty="0" smtClean="0">
                <a:solidFill>
                  <a:schemeClr val="tx1"/>
                </a:solidFill>
                <a:cs typeface="Times New Roman" panose="02020603050405020304" pitchFamily="18" charset="0"/>
                <a:sym typeface="Wingdings" panose="05000000000000000000" pitchFamily="2" charset="2"/>
              </a:rPr>
              <a:t>%)</a:t>
            </a:r>
            <a:endParaRPr lang="de-DE" altLang="de-DE" sz="2400" dirty="0" smtClean="0">
              <a:solidFill>
                <a:schemeClr val="tx1"/>
              </a:solidFill>
              <a:cs typeface="Times New Roman" panose="02020603050405020304" pitchFamily="18" charset="0"/>
              <a:sym typeface="Wingdings" panose="05000000000000000000" pitchFamily="2" charset="2"/>
            </a:endParaRPr>
          </a:p>
        </p:txBody>
      </p:sp>
      <p:sp>
        <p:nvSpPr>
          <p:cNvPr id="1843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1843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4">
                                            <p:txEl>
                                              <p:pRg st="1" end="1"/>
                                            </p:txEl>
                                          </p:spTgt>
                                        </p:tgtEl>
                                        <p:attrNameLst>
                                          <p:attrName>style.visibility</p:attrName>
                                        </p:attrNameLst>
                                      </p:cBhvr>
                                      <p:to>
                                        <p:strVal val="visible"/>
                                      </p:to>
                                    </p:set>
                                    <p:animEffect transition="in" filter="wipe(left)">
                                      <p:cBhvr>
                                        <p:cTn id="7" dur="500"/>
                                        <p:tgtEl>
                                          <p:spTgt spid="184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wipe(left)">
                                      <p:cBhvr>
                                        <p:cTn id="12" dur="500"/>
                                        <p:tgtEl>
                                          <p:spTgt spid="184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434">
                                            <p:txEl>
                                              <p:pRg st="3" end="3"/>
                                            </p:txEl>
                                          </p:spTgt>
                                        </p:tgtEl>
                                        <p:attrNameLst>
                                          <p:attrName>style.visibility</p:attrName>
                                        </p:attrNameLst>
                                      </p:cBhvr>
                                      <p:to>
                                        <p:strVal val="visible"/>
                                      </p:to>
                                    </p:set>
                                    <p:animEffect transition="in" filter="wipe(left)">
                                      <p:cBhvr>
                                        <p:cTn id="17" dur="500"/>
                                        <p:tgtEl>
                                          <p:spTgt spid="1843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434">
                                            <p:txEl>
                                              <p:pRg st="4" end="4"/>
                                            </p:txEl>
                                          </p:spTgt>
                                        </p:tgtEl>
                                        <p:attrNameLst>
                                          <p:attrName>style.visibility</p:attrName>
                                        </p:attrNameLst>
                                      </p:cBhvr>
                                      <p:to>
                                        <p:strVal val="visible"/>
                                      </p:to>
                                    </p:set>
                                    <p:animEffect transition="in" filter="wipe(left)">
                                      <p:cBhvr>
                                        <p:cTn id="22" dur="500"/>
                                        <p:tgtEl>
                                          <p:spTgt spid="1843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434">
                                            <p:txEl>
                                              <p:pRg st="5" end="5"/>
                                            </p:txEl>
                                          </p:spTgt>
                                        </p:tgtEl>
                                        <p:attrNameLst>
                                          <p:attrName>style.visibility</p:attrName>
                                        </p:attrNameLst>
                                      </p:cBhvr>
                                      <p:to>
                                        <p:strVal val="visible"/>
                                      </p:to>
                                    </p:set>
                                    <p:animEffect transition="in" filter="wipe(left)">
                                      <p:cBhvr>
                                        <p:cTn id="27" dur="500"/>
                                        <p:tgtEl>
                                          <p:spTgt spid="1843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434">
                                            <p:txEl>
                                              <p:pRg st="6" end="6"/>
                                            </p:txEl>
                                          </p:spTgt>
                                        </p:tgtEl>
                                        <p:attrNameLst>
                                          <p:attrName>style.visibility</p:attrName>
                                        </p:attrNameLst>
                                      </p:cBhvr>
                                      <p:to>
                                        <p:strVal val="visible"/>
                                      </p:to>
                                    </p:set>
                                    <p:animEffect transition="in" filter="wipe(left)">
                                      <p:cBhvr>
                                        <p:cTn id="32" dur="5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b="1" dirty="0" smtClean="0">
                <a:solidFill>
                  <a:schemeClr val="tx1"/>
                </a:solidFill>
                <a:cs typeface="Times New Roman" panose="02020603050405020304" pitchFamily="18" charset="0"/>
              </a:rPr>
              <a:t>Experimente </a:t>
            </a:r>
            <a:r>
              <a:rPr lang="de-DE" altLang="de-DE" sz="2400" b="1" dirty="0" smtClean="0">
                <a:solidFill>
                  <a:schemeClr val="tx1"/>
                </a:solidFill>
                <a:cs typeface="Times New Roman" panose="02020603050405020304" pitchFamily="18" charset="0"/>
              </a:rPr>
              <a:t>und E-Learning</a:t>
            </a:r>
            <a:endParaRPr lang="de-DE" altLang="de-DE" sz="2400" b="1" dirty="0" smtClean="0">
              <a:solidFill>
                <a:schemeClr val="tx1"/>
              </a:solidFill>
              <a:cs typeface="Times New Roman" panose="02020603050405020304" pitchFamily="18" charset="0"/>
            </a:endParaRPr>
          </a:p>
          <a:p>
            <a:pPr lvl="1" eaLnBrk="1" hangingPunct="1">
              <a:buFontTx/>
              <a:buNone/>
            </a:pPr>
            <a:r>
              <a:rPr lang="de-DE" altLang="de-DE" sz="2400" b="1" dirty="0" smtClean="0">
                <a:solidFill>
                  <a:schemeClr val="tx1"/>
                </a:solidFill>
                <a:cs typeface="Times New Roman" panose="02020603050405020304" pitchFamily="18" charset="0"/>
              </a:rPr>
              <a:t>Unterscheidungen </a:t>
            </a:r>
            <a:r>
              <a:rPr lang="de-DE" altLang="de-DE" sz="1400" b="1" dirty="0" smtClean="0">
                <a:solidFill>
                  <a:schemeClr val="tx1"/>
                </a:solidFill>
                <a:cs typeface="Times New Roman" panose="02020603050405020304" pitchFamily="18" charset="0"/>
              </a:rPr>
              <a:t>(</a:t>
            </a:r>
            <a:r>
              <a:rPr lang="de-DE" altLang="de-DE" sz="1400" b="1" dirty="0" err="1" smtClean="0">
                <a:solidFill>
                  <a:schemeClr val="tx1"/>
                </a:solidFill>
                <a:cs typeface="Times New Roman" panose="02020603050405020304" pitchFamily="18" charset="0"/>
              </a:rPr>
              <a:t>Crippen</a:t>
            </a:r>
            <a:r>
              <a:rPr lang="de-DE" altLang="de-DE" sz="1400" b="1" dirty="0" smtClean="0">
                <a:solidFill>
                  <a:schemeClr val="tx1"/>
                </a:solidFill>
                <a:cs typeface="Times New Roman" panose="02020603050405020304" pitchFamily="18" charset="0"/>
              </a:rPr>
              <a:t> et al., 2013)</a:t>
            </a:r>
          </a:p>
          <a:p>
            <a:pPr lvl="1" eaLnBrk="1" hangingPunct="1">
              <a:buFontTx/>
              <a:buChar char="•"/>
            </a:pPr>
            <a:r>
              <a:rPr lang="de-DE" altLang="de-DE" sz="2400" b="1" dirty="0" smtClean="0">
                <a:solidFill>
                  <a:schemeClr val="tx1"/>
                </a:solidFill>
                <a:cs typeface="Times New Roman" panose="02020603050405020304" pitchFamily="18" charset="0"/>
              </a:rPr>
              <a:t>Virtuelles Experiment: virtueller (= nicht realer) Aufbau und virtuelle Durchführung des Versuchs</a:t>
            </a:r>
            <a:endParaRPr lang="de-DE" altLang="de-DE" sz="2400" dirty="0" smtClean="0">
              <a:solidFill>
                <a:schemeClr val="tx1"/>
              </a:solidFill>
              <a:cs typeface="Times New Roman" panose="02020603050405020304" pitchFamily="18" charset="0"/>
            </a:endParaRPr>
          </a:p>
        </p:txBody>
      </p:sp>
      <p:sp>
        <p:nvSpPr>
          <p:cNvPr id="2048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2048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smtClean="0">
                <a:cs typeface="Times New Roman" panose="02020603050405020304" pitchFamily="18" charset="0"/>
              </a:rPr>
              <a:t>Beispiel:</a:t>
            </a:r>
            <a:endParaRPr lang="de-DE" altLang="de-DE" sz="2800" b="1" dirty="0" smtClean="0">
              <a:cs typeface="Times New Roman" panose="02020603050405020304" pitchFamily="18" charset="0"/>
            </a:endParaRPr>
          </a:p>
          <a:p>
            <a:pPr lvl="1" eaLnBrk="1" hangingPunct="1">
              <a:buFontTx/>
              <a:buNone/>
            </a:pPr>
            <a:endParaRPr lang="de-DE" altLang="de-DE" sz="2400" b="1" dirty="0" smtClean="0">
              <a:solidFill>
                <a:schemeClr val="tx1"/>
              </a:solidFill>
              <a:cs typeface="Times New Roman" panose="02020603050405020304" pitchFamily="18" charset="0"/>
            </a:endParaRPr>
          </a:p>
          <a:p>
            <a:pPr lvl="1" eaLnBrk="1" hangingPunct="1">
              <a:buFontTx/>
              <a:buNone/>
            </a:pPr>
            <a:endParaRPr lang="de-DE" altLang="de-DE" sz="2400" dirty="0" smtClean="0">
              <a:solidFill>
                <a:schemeClr val="tx1"/>
              </a:solidFill>
              <a:cs typeface="Times New Roman" panose="02020603050405020304" pitchFamily="18" charset="0"/>
            </a:endParaRPr>
          </a:p>
        </p:txBody>
      </p:sp>
      <p:sp>
        <p:nvSpPr>
          <p:cNvPr id="2253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2253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l="11995" t="17209" r="9831" b="3125"/>
          <a:stretch>
            <a:fillRect/>
          </a:stretch>
        </p:blipFill>
        <p:spPr bwMode="auto">
          <a:xfrm>
            <a:off x="1131886" y="1030288"/>
            <a:ext cx="6543797" cy="5001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5" name="AutoShape 7">
            <a:hlinkClick r:id="rId4" highlightClick="1"/>
          </p:cNvPr>
          <p:cNvSpPr>
            <a:spLocks noChangeArrowheads="1"/>
          </p:cNvSpPr>
          <p:nvPr/>
        </p:nvSpPr>
        <p:spPr bwMode="auto">
          <a:xfrm>
            <a:off x="8302625" y="5784850"/>
            <a:ext cx="460375" cy="471488"/>
          </a:xfrm>
          <a:prstGeom prst="actionButtonMovie">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1027"/>
          <p:cNvSpPr>
            <a:spLocks noGrp="1" noChangeArrowheads="1"/>
          </p:cNvSpPr>
          <p:nvPr>
            <p:ph idx="4294967295"/>
          </p:nvPr>
        </p:nvSpPr>
        <p:spPr>
          <a:xfrm>
            <a:off x="250825" y="568325"/>
            <a:ext cx="8893175" cy="2940050"/>
          </a:xfrm>
        </p:spPr>
        <p:txBody>
          <a:bodyPr/>
          <a:lstStyle/>
          <a:p>
            <a:pPr eaLnBrk="1" hangingPunct="1">
              <a:buFontTx/>
              <a:buNone/>
            </a:pPr>
            <a:r>
              <a:rPr lang="de-DE" altLang="de-DE" sz="2800" b="1" dirty="0" smtClean="0">
                <a:cs typeface="Times New Roman" panose="02020603050405020304" pitchFamily="18" charset="0"/>
              </a:rPr>
              <a:t>10.1.1 Schüler-Ebene</a:t>
            </a:r>
          </a:p>
          <a:p>
            <a:pPr lvl="1" eaLnBrk="1" hangingPunct="1">
              <a:buFontTx/>
              <a:buNone/>
            </a:pPr>
            <a:r>
              <a:rPr lang="de-DE" altLang="de-DE" sz="2400" b="1" dirty="0" smtClean="0">
                <a:solidFill>
                  <a:schemeClr val="tx1"/>
                </a:solidFill>
                <a:cs typeface="Times New Roman" panose="02020603050405020304" pitchFamily="18" charset="0"/>
              </a:rPr>
              <a:t>Experimente  und E-</a:t>
            </a:r>
            <a:r>
              <a:rPr lang="de-DE" altLang="de-DE" sz="2400" b="1" dirty="0" err="1" smtClean="0">
                <a:solidFill>
                  <a:schemeClr val="tx1"/>
                </a:solidFill>
                <a:cs typeface="Times New Roman" panose="02020603050405020304" pitchFamily="18" charset="0"/>
              </a:rPr>
              <a:t>learning</a:t>
            </a:r>
            <a:endParaRPr lang="de-DE" altLang="de-DE" sz="2400" b="1" dirty="0" smtClean="0">
              <a:solidFill>
                <a:schemeClr val="tx1"/>
              </a:solidFill>
              <a:cs typeface="Times New Roman" panose="02020603050405020304" pitchFamily="18" charset="0"/>
            </a:endParaRPr>
          </a:p>
          <a:p>
            <a:pPr lvl="1" eaLnBrk="1" hangingPunct="1">
              <a:buFontTx/>
              <a:buNone/>
            </a:pPr>
            <a:r>
              <a:rPr lang="de-DE" altLang="de-DE" sz="2400" b="1" dirty="0" smtClean="0">
                <a:solidFill>
                  <a:schemeClr val="tx1"/>
                </a:solidFill>
                <a:cs typeface="Times New Roman" panose="02020603050405020304" pitchFamily="18" charset="0"/>
              </a:rPr>
              <a:t>Unterscheidungen </a:t>
            </a:r>
            <a:r>
              <a:rPr lang="de-DE" altLang="de-DE" sz="1400" b="1" dirty="0" smtClean="0">
                <a:solidFill>
                  <a:schemeClr val="tx1"/>
                </a:solidFill>
                <a:cs typeface="Times New Roman" panose="02020603050405020304" pitchFamily="18" charset="0"/>
              </a:rPr>
              <a:t>(</a:t>
            </a:r>
            <a:r>
              <a:rPr lang="de-DE" altLang="de-DE" sz="1400" b="1" dirty="0" err="1" smtClean="0">
                <a:solidFill>
                  <a:schemeClr val="tx1"/>
                </a:solidFill>
                <a:cs typeface="Times New Roman" panose="02020603050405020304" pitchFamily="18" charset="0"/>
              </a:rPr>
              <a:t>Crippen</a:t>
            </a:r>
            <a:r>
              <a:rPr lang="de-DE" altLang="de-DE" sz="1400" b="1" dirty="0" smtClean="0">
                <a:solidFill>
                  <a:schemeClr val="tx1"/>
                </a:solidFill>
                <a:cs typeface="Times New Roman" panose="02020603050405020304" pitchFamily="18" charset="0"/>
              </a:rPr>
              <a:t> et al., 2013)</a:t>
            </a:r>
          </a:p>
          <a:p>
            <a:pPr lvl="1" eaLnBrk="1" hangingPunct="1">
              <a:buFontTx/>
              <a:buChar char="•"/>
            </a:pPr>
            <a:r>
              <a:rPr lang="de-DE" altLang="de-DE" sz="2400" dirty="0" smtClean="0">
                <a:solidFill>
                  <a:schemeClr val="tx1"/>
                </a:solidFill>
                <a:cs typeface="Times New Roman" panose="02020603050405020304" pitchFamily="18" charset="0"/>
              </a:rPr>
              <a:t>Virtuelles Experiment: virtueller (= nicht realer) Aufbau und virtuelle Durchführung des Versuchs</a:t>
            </a:r>
          </a:p>
          <a:p>
            <a:pPr lvl="1" eaLnBrk="1" hangingPunct="1">
              <a:buFontTx/>
              <a:buChar char="•"/>
            </a:pPr>
            <a:r>
              <a:rPr lang="de-DE" altLang="de-DE" sz="2000" dirty="0" smtClean="0">
                <a:solidFill>
                  <a:schemeClr val="tx1"/>
                </a:solidFill>
                <a:cs typeface="Times New Roman" panose="02020603050405020304" pitchFamily="18" charset="0"/>
                <a:sym typeface="Wingdings" panose="05000000000000000000" pitchFamily="2" charset="2"/>
              </a:rPr>
              <a:t>Sonderfall</a:t>
            </a:r>
            <a:r>
              <a:rPr lang="de-DE" altLang="de-DE" sz="2000" dirty="0" smtClean="0">
                <a:solidFill>
                  <a:schemeClr val="tx1"/>
                </a:solidFill>
                <a:cs typeface="Times New Roman" panose="02020603050405020304" pitchFamily="18" charset="0"/>
                <a:sym typeface="Wingdings" panose="05000000000000000000" pitchFamily="2" charset="2"/>
              </a:rPr>
              <a:t>: reale Darstellung, aber keine realen Objekte</a:t>
            </a:r>
            <a:endParaRPr lang="de-DE" altLang="de-DE" sz="2000" dirty="0" smtClean="0">
              <a:solidFill>
                <a:schemeClr val="tx1"/>
              </a:solidFill>
              <a:cs typeface="Times New Roman" panose="02020603050405020304" pitchFamily="18" charset="0"/>
            </a:endParaRPr>
          </a:p>
        </p:txBody>
      </p:sp>
      <p:sp>
        <p:nvSpPr>
          <p:cNvPr id="24579"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smtClean="0"/>
              <a:t>10 Sonstige Internet-Nutzungen</a:t>
            </a:r>
          </a:p>
        </p:txBody>
      </p:sp>
      <p:sp>
        <p:nvSpPr>
          <p:cNvPr id="2458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24581" name="AutoShape 7">
            <a:hlinkClick r:id="rId3" action="ppaction://hlinkfile" highlightClick="1"/>
          </p:cNvPr>
          <p:cNvSpPr>
            <a:spLocks noChangeArrowheads="1"/>
          </p:cNvSpPr>
          <p:nvPr/>
        </p:nvSpPr>
        <p:spPr bwMode="auto">
          <a:xfrm>
            <a:off x="8302625" y="5784850"/>
            <a:ext cx="460375" cy="471488"/>
          </a:xfrm>
          <a:prstGeom prst="actionButtonMovie">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24582" name="Grafik 1"/>
          <p:cNvPicPr>
            <a:picLocks noChangeAspect="1"/>
          </p:cNvPicPr>
          <p:nvPr/>
        </p:nvPicPr>
        <p:blipFill>
          <a:blip r:embed="rId4">
            <a:extLst>
              <a:ext uri="{28A0092B-C50C-407E-A947-70E740481C1C}">
                <a14:useLocalDpi xmlns:a14="http://schemas.microsoft.com/office/drawing/2010/main" val="0"/>
              </a:ext>
            </a:extLst>
          </a:blip>
          <a:srcRect t="10442" r="58965" b="56248"/>
          <a:stretch>
            <a:fillRect/>
          </a:stretch>
        </p:blipFill>
        <p:spPr bwMode="auto">
          <a:xfrm>
            <a:off x="1281113" y="3108325"/>
            <a:ext cx="65817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8">
                                            <p:txEl>
                                              <p:pRg st="4" end="4"/>
                                            </p:txEl>
                                          </p:spTgt>
                                        </p:tgtEl>
                                        <p:attrNameLst>
                                          <p:attrName>style.visibility</p:attrName>
                                        </p:attrNameLst>
                                      </p:cBhvr>
                                      <p:to>
                                        <p:strVal val="visible"/>
                                      </p:to>
                                    </p:set>
                                    <p:animEffect transition="in" filter="wipe(left)">
                                      <p:cBhvr>
                                        <p:cTn id="7" dur="500"/>
                                        <p:tgtEl>
                                          <p:spTgt spid="24578">
                                            <p:txEl>
                                              <p:pRg st="4" end="4"/>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uiExpand="1" build="p"/>
    </p:bldLst>
  </p:timing>
</p:sld>
</file>

<file path=ppt/theme/theme1.xml><?xml version="1.0" encoding="utf-8"?>
<a:theme xmlns:a="http://schemas.openxmlformats.org/drawingml/2006/main" name="1_Leere Prä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B2B2B2"/>
      </a:folHlink>
    </a:clrScheme>
    <a:fontScheme name="1_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2261</Words>
  <Application>Microsoft Office PowerPoint</Application>
  <PresentationFormat>Bildschirmpräsentation (4:3)</PresentationFormat>
  <Paragraphs>334</Paragraphs>
  <Slides>40</Slides>
  <Notes>40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40</vt:i4>
      </vt:variant>
    </vt:vector>
  </HeadingPairs>
  <TitlesOfParts>
    <vt:vector size="45" baseType="lpstr">
      <vt:lpstr>Arial</vt:lpstr>
      <vt:lpstr>Times New Roman</vt:lpstr>
      <vt:lpstr>Wingdings</vt:lpstr>
      <vt:lpstr>1_Leere Präsentation</vt:lpstr>
      <vt:lpstr>Benutzerdefiniertes Design</vt:lpstr>
      <vt:lpstr>10 Sonstige Internet-Nutzungen</vt:lpstr>
      <vt:lpstr>10 Sonstige Internet-Nutzungen</vt:lpstr>
      <vt:lpstr>10 Sonstige Internet-Nutzungen</vt:lpstr>
      <vt:lpstr>10.1 Recherche: Lernenden-Ebene</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PowerPoint-Präsentation</vt:lpstr>
    </vt:vector>
  </TitlesOfParts>
  <Company>Universität Bayreuth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Walter Wagner</dc:creator>
  <cp:lastModifiedBy>Walter Wagner</cp:lastModifiedBy>
  <cp:revision>268</cp:revision>
  <dcterms:created xsi:type="dcterms:W3CDTF">2000-07-31T09:48:46Z</dcterms:created>
  <dcterms:modified xsi:type="dcterms:W3CDTF">2015-07-15T13:55:28Z</dcterms:modified>
</cp:coreProperties>
</file>