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2" r:id="rId4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FF"/>
    <a:srgbClr val="0000FF"/>
    <a:srgbClr val="FF0000"/>
    <a:srgbClr val="FFCC99"/>
    <a:srgbClr val="800000"/>
    <a:srgbClr val="FFCC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80" y="-1092"/>
      </p:cViewPr>
      <p:guideLst>
        <p:guide orient="horz" pos="2160"/>
        <p:guide pos="2880"/>
        <p:guide pos="4286"/>
        <p:guide pos="25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59D0A-3522-47DB-A51D-E97FD79835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C4512A-68D0-4E2E-A6C5-F33B9CACBC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3B8A4-3055-44BA-89D7-EE05FD0A04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0BD9E1-46C0-4FD6-B0CB-38F5677FD35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611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F7B6200F-1188-441C-B1AE-9F03BA61D9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42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 userDrawn="1"/>
        </p:nvSpPr>
        <p:spPr bwMode="auto">
          <a:xfrm flipH="1">
            <a:off x="8027988" y="6216650"/>
            <a:ext cx="885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Logo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DCDD0-613C-4B16-AB8C-07AA577D4141}" type="slidenum">
              <a:rPr lang="de-DE"/>
              <a:pPr/>
              <a:t>1</a:t>
            </a:fld>
            <a:endParaRPr lang="de-DE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1547813" y="3213100"/>
            <a:ext cx="433387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23850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/>
              <a:t>n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1403350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675063" y="4221163"/>
          <a:ext cx="641350" cy="487362"/>
        </p:xfrm>
        <a:graphic>
          <a:graphicData uri="http://schemas.openxmlformats.org/presentationml/2006/ole">
            <p:oleObj spid="_x0000_s7182" name="Formel" r:id="rId3" imgW="317160" imgH="241200" progId="Equation.3">
              <p:embed/>
            </p:oleObj>
          </a:graphicData>
        </a:graphic>
      </p:graphicFrame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1331913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3597275" y="2133600"/>
          <a:ext cx="795338" cy="487363"/>
        </p:xfrm>
        <a:graphic>
          <a:graphicData uri="http://schemas.openxmlformats.org/presentationml/2006/ole">
            <p:oleObj spid="_x0000_s7192" name="Formel" r:id="rId4" imgW="393480" imgH="241200" progId="Equation.3">
              <p:embed/>
            </p:oleObj>
          </a:graphicData>
        </a:graphic>
      </p:graphicFrame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1258888" y="2997200"/>
            <a:ext cx="936625" cy="936625"/>
            <a:chOff x="703" y="1859"/>
            <a:chExt cx="590" cy="590"/>
          </a:xfrm>
        </p:grpSpPr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7186" name="Object 18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7186" name="Formel" r:id="rId5" imgW="317160" imgH="241200" progId="Equation.3">
                <p:embed/>
              </p:oleObj>
            </a:graphicData>
          </a:graphic>
        </p:graphicFrame>
      </p:grpSp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4572000" y="2205038"/>
            <a:ext cx="1582738" cy="366712"/>
            <a:chOff x="2880" y="1389"/>
            <a:chExt cx="997" cy="231"/>
          </a:xfrm>
        </p:grpSpPr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2880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3106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3333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235</a:t>
              </a:r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3651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=</a:t>
              </a:r>
            </a:p>
          </p:txBody>
        </p:sp>
      </p:grp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083300" y="2205038"/>
            <a:ext cx="5762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140</a:t>
            </a:r>
          </a:p>
        </p:txBody>
      </p: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6518275" y="2205038"/>
            <a:ext cx="788988" cy="366712"/>
            <a:chOff x="4106" y="1389"/>
            <a:chExt cx="497" cy="231"/>
          </a:xfrm>
        </p:grpSpPr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4106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240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93</a:t>
              </a:r>
            </a:p>
          </p:txBody>
        </p:sp>
      </p:grp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7164388" y="2205038"/>
            <a:ext cx="646112" cy="366712"/>
            <a:chOff x="4513" y="1389"/>
            <a:chExt cx="407" cy="231"/>
          </a:xfrm>
        </p:grpSpPr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4513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4694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3</a:t>
              </a:r>
            </a:p>
          </p:txBody>
        </p:sp>
      </p:grpSp>
      <p:grpSp>
        <p:nvGrpSpPr>
          <p:cNvPr id="7214" name="Group 46"/>
          <p:cNvGrpSpPr>
            <a:grpSpLocks/>
          </p:cNvGrpSpPr>
          <p:nvPr/>
        </p:nvGrpSpPr>
        <p:grpSpPr bwMode="auto">
          <a:xfrm>
            <a:off x="7596188" y="2205038"/>
            <a:ext cx="1008062" cy="366712"/>
            <a:chOff x="4785" y="1389"/>
            <a:chExt cx="635" cy="231"/>
          </a:xfrm>
        </p:grpSpPr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4785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=</a:t>
              </a:r>
            </a:p>
          </p:txBody>
        </p:sp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5057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236</a:t>
              </a: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572000" y="5229225"/>
            <a:ext cx="1223963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198 MeV</a:t>
            </a:r>
          </a:p>
        </p:txBody>
      </p:sp>
      <p:grpSp>
        <p:nvGrpSpPr>
          <p:cNvPr id="7219" name="Group 51"/>
          <p:cNvGrpSpPr>
            <a:grpSpLocks/>
          </p:cNvGrpSpPr>
          <p:nvPr/>
        </p:nvGrpSpPr>
        <p:grpSpPr bwMode="auto">
          <a:xfrm>
            <a:off x="323850" y="5876925"/>
            <a:ext cx="2735263" cy="366713"/>
            <a:chOff x="204" y="3702"/>
            <a:chExt cx="1723" cy="231"/>
          </a:xfrm>
        </p:grpSpPr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7217" name="Text Box 49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6300788" y="5876925"/>
            <a:ext cx="2735262" cy="366713"/>
            <a:chOff x="3969" y="3702"/>
            <a:chExt cx="1723" cy="231"/>
          </a:xfrm>
        </p:grpSpPr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218" name="Text Box 50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572000" y="1773238"/>
            <a:ext cx="18716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/>
              <a:t>Massenbilanz: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4572000" y="2636838"/>
            <a:ext cx="18716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Energie: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113088" y="692150"/>
            <a:ext cx="6030912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>
                <a:solidFill>
                  <a:srgbClr val="CC00CC"/>
                </a:solidFill>
              </a:rPr>
              <a:t>Variante zeigt Synchronizität der Einzelereignisse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 L 0.11025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27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 animBg="1"/>
      <p:bldP spid="7179" grpId="0" animBg="1"/>
      <p:bldP spid="7179" grpId="1" animBg="1"/>
      <p:bldP spid="7181" grpId="0" animBg="1"/>
      <p:bldP spid="7191" grpId="0" animBg="1"/>
      <p:bldP spid="7189" grpId="1" animBg="1"/>
      <p:bldP spid="7195" grpId="0" animBg="1"/>
      <p:bldP spid="7196" grpId="0" animBg="1"/>
      <p:bldP spid="7203" grpId="0"/>
      <p:bldP spid="7203" grpId="1"/>
      <p:bldP spid="7216" grpId="0"/>
      <p:bldP spid="7216" grpId="1"/>
      <p:bldP spid="7221" grpId="0"/>
      <p:bldP spid="7221" grpId="1"/>
      <p:bldP spid="7222" grpId="0"/>
      <p:bldP spid="72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41134-977B-4323-B789-592912E2BDD8}" type="slidenum">
              <a:rPr lang="de-DE"/>
              <a:pPr/>
              <a:t>2</a:t>
            </a:fld>
            <a:endParaRPr lang="de-DE"/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547813" y="3213100"/>
            <a:ext cx="433387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23850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/>
              <a:t>n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403350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675063" y="4221163"/>
          <a:ext cx="641350" cy="487362"/>
        </p:xfrm>
        <a:graphic>
          <a:graphicData uri="http://schemas.openxmlformats.org/presentationml/2006/ole">
            <p:oleObj spid="_x0000_s19463" name="Formel" r:id="rId3" imgW="317160" imgH="241200" progId="Equation.3">
              <p:embed/>
            </p:oleObj>
          </a:graphicData>
        </a:graphic>
      </p:graphicFrame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1331913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597275" y="2133600"/>
          <a:ext cx="795338" cy="487363"/>
        </p:xfrm>
        <a:graphic>
          <a:graphicData uri="http://schemas.openxmlformats.org/presentationml/2006/ole">
            <p:oleObj spid="_x0000_s19465" name="Formel" r:id="rId4" imgW="393480" imgH="241200" progId="Equation.3">
              <p:embed/>
            </p:oleObj>
          </a:graphicData>
        </a:graphic>
      </p:graphicFrame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1258888" y="2997200"/>
            <a:ext cx="936625" cy="936625"/>
            <a:chOff x="703" y="1859"/>
            <a:chExt cx="590" cy="590"/>
          </a:xfrm>
        </p:grpSpPr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19471" name="Object 15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19471" name="Formel" r:id="rId5" imgW="317160" imgH="241200" progId="Equation.3">
                <p:embed/>
              </p:oleObj>
            </a:graphicData>
          </a:graphic>
        </p:graphicFrame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4572000" y="2205038"/>
            <a:ext cx="1582738" cy="366712"/>
            <a:chOff x="2880" y="1389"/>
            <a:chExt cx="997" cy="231"/>
          </a:xfrm>
        </p:grpSpPr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880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3106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333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235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651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=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083300" y="2205038"/>
            <a:ext cx="5762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140</a:t>
            </a: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6518275" y="2205038"/>
            <a:ext cx="788988" cy="366712"/>
            <a:chOff x="4106" y="1389"/>
            <a:chExt cx="497" cy="231"/>
          </a:xfrm>
        </p:grpSpPr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4106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4240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93</a:t>
              </a: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7164388" y="2205038"/>
            <a:ext cx="646112" cy="366712"/>
            <a:chOff x="4513" y="1389"/>
            <a:chExt cx="407" cy="231"/>
          </a:xfrm>
        </p:grpSpPr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4513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4694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3</a:t>
              </a:r>
            </a:p>
          </p:txBody>
        </p:sp>
      </p:grp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7596188" y="2205038"/>
            <a:ext cx="1008062" cy="366712"/>
            <a:chOff x="4785" y="1389"/>
            <a:chExt cx="635" cy="231"/>
          </a:xfrm>
        </p:grpSpPr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4785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=</a:t>
              </a:r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5057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236</a:t>
              </a:r>
            </a:p>
          </p:txBody>
        </p:sp>
      </p:grp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572000" y="5229225"/>
            <a:ext cx="1223963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198 MeV</a:t>
            </a:r>
          </a:p>
        </p:txBody>
      </p: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323850" y="5876925"/>
            <a:ext cx="2735263" cy="366713"/>
            <a:chOff x="204" y="3702"/>
            <a:chExt cx="1723" cy="231"/>
          </a:xfrm>
        </p:grpSpPr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19491" name="Text Box 35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6300788" y="5876925"/>
            <a:ext cx="2735262" cy="366713"/>
            <a:chOff x="3969" y="3702"/>
            <a:chExt cx="1723" cy="231"/>
          </a:xfrm>
        </p:grpSpPr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572000" y="1773238"/>
            <a:ext cx="18716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Massenbilanz: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4572000" y="2636838"/>
            <a:ext cx="18716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Energie: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113088" y="692150"/>
            <a:ext cx="6030912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>
                <a:solidFill>
                  <a:srgbClr val="CC00CC"/>
                </a:solidFill>
              </a:rPr>
              <a:t>Variante zeigt Einzelereignisse zeitlich entzerrt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 L 0.11025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3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1" grpId="0" animBg="1"/>
      <p:bldP spid="19461" grpId="1" animBg="1"/>
      <p:bldP spid="19462" grpId="0" animBg="1"/>
      <p:bldP spid="19464" grpId="0" animBg="1"/>
      <p:bldP spid="19466" grpId="0" animBg="1"/>
      <p:bldP spid="19467" grpId="0" animBg="1"/>
      <p:bldP spid="19468" grpId="0" animBg="1"/>
      <p:bldP spid="19477" grpId="0"/>
      <p:bldP spid="19477" grpId="1"/>
      <p:bldP spid="19488" grpId="0"/>
      <p:bldP spid="19488" grpId="1"/>
      <p:bldP spid="19495" grpId="0"/>
      <p:bldP spid="19495" grpId="1"/>
      <p:bldP spid="19496" grpId="0"/>
      <p:bldP spid="1949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A89D7-CCC4-4F56-879B-4CAA8DB0E07E}" type="slidenum">
              <a:rPr lang="de-DE"/>
              <a:pPr/>
              <a:t>3</a:t>
            </a:fld>
            <a:endParaRPr lang="de-DE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635375" y="3213100"/>
            <a:ext cx="433388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411413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/>
              <a:t>n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490913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762625" y="4221163"/>
          <a:ext cx="641350" cy="487362"/>
        </p:xfrm>
        <a:graphic>
          <a:graphicData uri="http://schemas.openxmlformats.org/presentationml/2006/ole">
            <p:oleObj spid="_x0000_s21511" name="Formel" r:id="rId3" imgW="317160" imgH="241200" progId="Equation.3">
              <p:embed/>
            </p:oleObj>
          </a:graphicData>
        </a:graphic>
      </p:graphicFrame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419475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684838" y="2133600"/>
          <a:ext cx="795337" cy="487363"/>
        </p:xfrm>
        <a:graphic>
          <a:graphicData uri="http://schemas.openxmlformats.org/presentationml/2006/ole">
            <p:oleObj spid="_x0000_s21513" name="Formel" r:id="rId4" imgW="393480" imgH="241200" progId="Equation.3">
              <p:embed/>
            </p:oleObj>
          </a:graphicData>
        </a:graphic>
      </p:graphicFrame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3346450" y="2997200"/>
            <a:ext cx="936625" cy="936625"/>
            <a:chOff x="703" y="1859"/>
            <a:chExt cx="590" cy="590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21519" name="Formel" r:id="rId5" imgW="317160" imgH="241200" progId="Equation.3">
                <p:embed/>
              </p:oleObj>
            </a:graphicData>
          </a:graphic>
        </p:graphicFrame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323850" y="5445125"/>
            <a:ext cx="2735263" cy="366713"/>
            <a:chOff x="204" y="3702"/>
            <a:chExt cx="1723" cy="231"/>
          </a:xfrm>
        </p:grpSpPr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323850" y="5805488"/>
            <a:ext cx="2735263" cy="366712"/>
            <a:chOff x="3969" y="3702"/>
            <a:chExt cx="1723" cy="231"/>
          </a:xfrm>
        </p:grpSpPr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21528" name="Rectangle 24"/>
          <p:cNvSpPr>
            <a:spLocks noChangeArrowheads="1"/>
          </p:cNvSpPr>
          <p:nvPr/>
        </p:nvSpPr>
        <p:spPr bwMode="auto">
          <a:xfrm flipH="1">
            <a:off x="1258888" y="1844675"/>
            <a:ext cx="2736850" cy="649288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 type="none" w="lg" len="lg"/>
            <a:tailEnd type="none" w="lg" len="lg"/>
          </a:ln>
          <a:effectLst/>
        </p:spPr>
        <p:txBody>
          <a:bodyPr/>
          <a:lstStyle/>
          <a:p>
            <a:r>
              <a:rPr lang="de-DE"/>
              <a:t>Zum Start oder Wiederholen hier klicken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771775" y="692150"/>
            <a:ext cx="63722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>
                <a:solidFill>
                  <a:srgbClr val="CC00CC"/>
                </a:solidFill>
              </a:rPr>
              <a:t>Variante lässt sich mit Klick auf eine bestimmte Stelle starten und beliebig oft wiederholen.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 L 0.14566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2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8"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  <p:bldP spid="21510" grpId="0" animBg="1"/>
      <p:bldP spid="2151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Bildschirmpräsentation (4:3)</PresentationFormat>
  <Paragraphs>68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Standarddesign</vt:lpstr>
      <vt:lpstr>Microsoft Formel-Editor 3.0</vt:lpstr>
      <vt:lpstr>Kernreaktionen</vt:lpstr>
      <vt:lpstr>Kernreaktionen</vt:lpstr>
      <vt:lpstr>Kernreaktionen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26</cp:revision>
  <dcterms:created xsi:type="dcterms:W3CDTF">2002-12-30T11:09:28Z</dcterms:created>
  <dcterms:modified xsi:type="dcterms:W3CDTF">2010-11-26T17:57:20Z</dcterms:modified>
</cp:coreProperties>
</file>