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9144000" cy="6858000" type="screen4x3"/>
  <p:notesSz cx="6858000" cy="97742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FF0000"/>
    <a:srgbClr val="FFCC66"/>
    <a:srgbClr val="FF99FF"/>
    <a:srgbClr val="99FF33"/>
    <a:srgbClr val="66FF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73" autoAdjust="0"/>
    <p:restoredTop sz="90929"/>
  </p:normalViewPr>
  <p:slideViewPr>
    <p:cSldViewPr showGuides="1">
      <p:cViewPr varScale="1">
        <p:scale>
          <a:sx n="130" d="100"/>
          <a:sy n="130" d="100"/>
        </p:scale>
        <p:origin x="-1092" y="-96"/>
      </p:cViewPr>
      <p:guideLst>
        <p:guide orient="horz" pos="624"/>
        <p:guide orient="horz" pos="3120"/>
        <p:guide pos="432"/>
        <p:guide pos="5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46C739C-9E62-405B-8E65-695615531F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4250" y="733425"/>
            <a:ext cx="4889500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3438"/>
            <a:ext cx="5029200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5902FE41-3E99-4656-9ADA-919B509FA4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AkadOR W. Wagner, Didaktik der Chemie, Universität Bayreuth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AkadOR W. Wagner, Didaktik der Chemie, Universität Bayreuth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-26988"/>
            <a:ext cx="2286000" cy="61229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-26988"/>
            <a:ext cx="6705600" cy="612298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AkadOR W. Wagner, Didaktik der Chemie, Universität Bayreuth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AkadOR W. Wagner, Didaktik der Chemie, Universität Bayreuth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AkadOR W. Wagner, Didaktik der Chemie, Universität Bayreuth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AkadOR W. Wagner, Didaktik der Chemie, Universität Bayreuth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AkadOR W. Wagner, Didaktik der Chemie, Universität Bayreuth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AkadOR W. Wagner, Didaktik der Chemie, Universität Bayreuth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AkadOR W. Wagner, Didaktik der Chemie, Universität Bayreuth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AkadOR W. Wagner, Didaktik der Chemie, Universität Bayreuth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AkadOR W. Wagner, Didaktik der Chemie, Universität Bayreuth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26988"/>
            <a:ext cx="9144000" cy="762001"/>
          </a:xfrm>
          <a:prstGeom prst="rect">
            <a:avLst/>
          </a:prstGeom>
          <a:solidFill>
            <a:srgbClr val="FDF19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Fragen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Waren aktuelle Missionen (zum Mars, Jupiter oder Saturn) Thema im Unterricht? Wenn ja, in welchem Fach?</a:t>
            </a:r>
          </a:p>
          <a:p>
            <a:pPr lvl="0"/>
            <a:r>
              <a:rPr lang="de-DE" smtClean="0"/>
              <a:t>dhdfgh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84563" y="6597650"/>
            <a:ext cx="4903787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 dirty="0" smtClean="0"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r>
              <a:rPr lang="de-DE"/>
              <a:t>AkadOR W. Wagner, Didaktik der Chemie, Universität Bayreuth</a:t>
            </a:r>
          </a:p>
        </p:txBody>
      </p:sp>
      <p:grpSp>
        <p:nvGrpSpPr>
          <p:cNvPr id="2" name="Group 64"/>
          <p:cNvGrpSpPr>
            <a:grpSpLocks noChangeAspect="1"/>
          </p:cNvGrpSpPr>
          <p:nvPr userDrawn="1"/>
        </p:nvGrpSpPr>
        <p:grpSpPr bwMode="auto">
          <a:xfrm>
            <a:off x="8450263" y="6356350"/>
            <a:ext cx="658812" cy="457200"/>
            <a:chOff x="7727" y="1983"/>
            <a:chExt cx="1536" cy="1065"/>
          </a:xfrm>
        </p:grpSpPr>
        <p:sp>
          <p:nvSpPr>
            <p:cNvPr id="1089" name="Arc 65"/>
            <p:cNvSpPr>
              <a:spLocks noChangeAspect="1"/>
            </p:cNvSpPr>
            <p:nvPr/>
          </p:nvSpPr>
          <p:spPr bwMode="auto">
            <a:xfrm flipV="1">
              <a:off x="7727" y="2168"/>
              <a:ext cx="1536" cy="447"/>
            </a:xfrm>
            <a:custGeom>
              <a:avLst/>
              <a:gdLst>
                <a:gd name="G0" fmla="+- 20876 0 0"/>
                <a:gd name="G1" fmla="+- 6768 0 0"/>
                <a:gd name="G2" fmla="+- 21600 0 0"/>
                <a:gd name="T0" fmla="*/ 41388 w 42476"/>
                <a:gd name="T1" fmla="*/ 0 h 28368"/>
                <a:gd name="T2" fmla="*/ 0 w 42476"/>
                <a:gd name="T3" fmla="*/ 12312 h 28368"/>
                <a:gd name="T4" fmla="*/ 20876 w 42476"/>
                <a:gd name="T5" fmla="*/ 6768 h 28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476" h="28368" fill="none" extrusionOk="0">
                  <a:moveTo>
                    <a:pt x="41388" y="-1"/>
                  </a:moveTo>
                  <a:cubicBezTo>
                    <a:pt x="42108" y="2183"/>
                    <a:pt x="42476" y="4468"/>
                    <a:pt x="42476" y="6768"/>
                  </a:cubicBezTo>
                  <a:cubicBezTo>
                    <a:pt x="42476" y="18697"/>
                    <a:pt x="32805" y="28368"/>
                    <a:pt x="20876" y="28368"/>
                  </a:cubicBezTo>
                  <a:cubicBezTo>
                    <a:pt x="11081" y="28368"/>
                    <a:pt x="2513" y="21778"/>
                    <a:pt x="-1" y="12312"/>
                  </a:cubicBezTo>
                </a:path>
                <a:path w="42476" h="28368" stroke="0" extrusionOk="0">
                  <a:moveTo>
                    <a:pt x="41388" y="-1"/>
                  </a:moveTo>
                  <a:cubicBezTo>
                    <a:pt x="42108" y="2183"/>
                    <a:pt x="42476" y="4468"/>
                    <a:pt x="42476" y="6768"/>
                  </a:cubicBezTo>
                  <a:cubicBezTo>
                    <a:pt x="42476" y="18697"/>
                    <a:pt x="32805" y="28368"/>
                    <a:pt x="20876" y="28368"/>
                  </a:cubicBezTo>
                  <a:cubicBezTo>
                    <a:pt x="11081" y="28368"/>
                    <a:pt x="2513" y="21778"/>
                    <a:pt x="-1" y="12312"/>
                  </a:cubicBezTo>
                  <a:lnTo>
                    <a:pt x="20876" y="6768"/>
                  </a:lnTo>
                  <a:close/>
                </a:path>
              </a:pathLst>
            </a:custGeom>
            <a:noFill/>
            <a:ln w="38100">
              <a:solidFill>
                <a:srgbClr val="80808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31" name="WordArt 66"/>
            <p:cNvSpPr>
              <a:spLocks noChangeAspect="1" noChangeArrowheads="1" noChangeShapeType="1" noTextEdit="1"/>
            </p:cNvSpPr>
            <p:nvPr/>
          </p:nvSpPr>
          <p:spPr bwMode="auto">
            <a:xfrm>
              <a:off x="7736" y="2427"/>
              <a:ext cx="1457" cy="621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r>
                <a:rPr lang="de-DE" sz="3600" kern="10" spc="72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0C0C0"/>
                  </a:solidFill>
                  <a:latin typeface="Arial Black"/>
                </a:rPr>
                <a:t>D  daktik</a:t>
              </a:r>
            </a:p>
          </p:txBody>
        </p:sp>
        <p:sp>
          <p:nvSpPr>
            <p:cNvPr id="1091" name="Oval 67"/>
            <p:cNvSpPr>
              <a:spLocks noChangeAspect="1" noChangeArrowheads="1"/>
            </p:cNvSpPr>
            <p:nvPr/>
          </p:nvSpPr>
          <p:spPr bwMode="auto">
            <a:xfrm>
              <a:off x="8660" y="1983"/>
              <a:ext cx="104" cy="11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92" name="Rectangle 68"/>
            <p:cNvSpPr>
              <a:spLocks noChangeAspect="1" noChangeArrowheads="1"/>
            </p:cNvSpPr>
            <p:nvPr/>
          </p:nvSpPr>
          <p:spPr bwMode="auto">
            <a:xfrm>
              <a:off x="8637" y="2127"/>
              <a:ext cx="141" cy="24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93" name="Oval 69"/>
            <p:cNvSpPr>
              <a:spLocks noChangeAspect="1" noChangeArrowheads="1"/>
            </p:cNvSpPr>
            <p:nvPr/>
          </p:nvSpPr>
          <p:spPr bwMode="auto">
            <a:xfrm>
              <a:off x="8526" y="2009"/>
              <a:ext cx="107" cy="11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94" name="Rectangle 70"/>
            <p:cNvSpPr>
              <a:spLocks noChangeAspect="1" noChangeArrowheads="1"/>
            </p:cNvSpPr>
            <p:nvPr/>
          </p:nvSpPr>
          <p:spPr bwMode="auto">
            <a:xfrm>
              <a:off x="8508" y="2157"/>
              <a:ext cx="141" cy="2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95" name="Oval 71"/>
            <p:cNvSpPr>
              <a:spLocks noChangeAspect="1" noChangeArrowheads="1"/>
            </p:cNvSpPr>
            <p:nvPr/>
          </p:nvSpPr>
          <p:spPr bwMode="auto">
            <a:xfrm>
              <a:off x="8774" y="2120"/>
              <a:ext cx="104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96" name="Rectangle 72"/>
            <p:cNvSpPr>
              <a:spLocks noChangeAspect="1" noChangeArrowheads="1"/>
            </p:cNvSpPr>
            <p:nvPr/>
          </p:nvSpPr>
          <p:spPr bwMode="auto">
            <a:xfrm>
              <a:off x="8752" y="2264"/>
              <a:ext cx="141" cy="24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97" name="Oval 73"/>
            <p:cNvSpPr>
              <a:spLocks noChangeAspect="1" noChangeArrowheads="1"/>
            </p:cNvSpPr>
            <p:nvPr/>
          </p:nvSpPr>
          <p:spPr bwMode="auto">
            <a:xfrm>
              <a:off x="8315" y="2053"/>
              <a:ext cx="107" cy="11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98" name="Rectangle 74"/>
            <p:cNvSpPr>
              <a:spLocks noChangeAspect="1" noChangeArrowheads="1"/>
            </p:cNvSpPr>
            <p:nvPr/>
          </p:nvSpPr>
          <p:spPr bwMode="auto">
            <a:xfrm>
              <a:off x="8297" y="2197"/>
              <a:ext cx="141" cy="24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99" name="Oval 75"/>
            <p:cNvSpPr>
              <a:spLocks noChangeAspect="1" noChangeArrowheads="1"/>
            </p:cNvSpPr>
            <p:nvPr/>
          </p:nvSpPr>
          <p:spPr bwMode="auto">
            <a:xfrm>
              <a:off x="8238" y="2112"/>
              <a:ext cx="107" cy="11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100" name="Rectangle 76"/>
            <p:cNvSpPr>
              <a:spLocks noChangeAspect="1" noChangeArrowheads="1"/>
            </p:cNvSpPr>
            <p:nvPr/>
          </p:nvSpPr>
          <p:spPr bwMode="auto">
            <a:xfrm>
              <a:off x="8219" y="2257"/>
              <a:ext cx="141" cy="24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grpSp>
          <p:nvGrpSpPr>
            <p:cNvPr id="1042" name="Group 77"/>
            <p:cNvGrpSpPr>
              <a:grpSpLocks noChangeAspect="1"/>
            </p:cNvGrpSpPr>
            <p:nvPr/>
          </p:nvGrpSpPr>
          <p:grpSpPr bwMode="auto">
            <a:xfrm>
              <a:off x="7928" y="2493"/>
              <a:ext cx="141" cy="504"/>
              <a:chOff x="1595" y="3161"/>
              <a:chExt cx="439" cy="1567"/>
            </a:xfrm>
          </p:grpSpPr>
          <p:sp>
            <p:nvSpPr>
              <p:cNvPr id="1102" name="Oval 78"/>
              <p:cNvSpPr>
                <a:spLocks noChangeAspect="1" noChangeArrowheads="1"/>
              </p:cNvSpPr>
              <p:nvPr/>
            </p:nvSpPr>
            <p:spPr bwMode="auto">
              <a:xfrm>
                <a:off x="1649" y="3162"/>
                <a:ext cx="323" cy="35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103" name="Rectangle 79"/>
              <p:cNvSpPr>
                <a:spLocks noChangeAspect="1" noChangeArrowheads="1"/>
              </p:cNvSpPr>
              <p:nvPr/>
            </p:nvSpPr>
            <p:spPr bwMode="auto">
              <a:xfrm>
                <a:off x="1591" y="3645"/>
                <a:ext cx="438" cy="1081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AutoNum type="arabicPeriod"/>
        <a:defRPr sz="2400">
          <a:solidFill>
            <a:srgbClr val="800000"/>
          </a:solidFill>
          <a:latin typeface="+mn-lt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800000"/>
          </a:solidFill>
          <a:latin typeface="+mn-lt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800000"/>
          </a:solidFill>
          <a:latin typeface="+mn-lt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800000"/>
          </a:solidFill>
          <a:latin typeface="+mn-lt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097105" y="6597650"/>
            <a:ext cx="4903787" cy="287338"/>
          </a:xfrm>
          <a:noFill/>
        </p:spPr>
        <p:txBody>
          <a:bodyPr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AkadDir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>
                <a:solidFill>
                  <a:schemeClr val="tx1"/>
                </a:solidFill>
              </a:rPr>
              <a:t>W. Wagner, Didaktik der Chemie, Universität Bayreuth</a:t>
            </a:r>
          </a:p>
        </p:txBody>
      </p:sp>
      <p:sp>
        <p:nvSpPr>
          <p:cNvPr id="57348" name="Oval 4"/>
          <p:cNvSpPr>
            <a:spLocks noChangeArrowheads="1"/>
          </p:cNvSpPr>
          <p:nvPr/>
        </p:nvSpPr>
        <p:spPr bwMode="auto">
          <a:xfrm>
            <a:off x="838200" y="2235200"/>
            <a:ext cx="685800" cy="6858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05000" y="1752600"/>
            <a:ext cx="685800" cy="1905000"/>
            <a:chOff x="1680" y="1056"/>
            <a:chExt cx="432" cy="1200"/>
          </a:xfrm>
        </p:grpSpPr>
        <p:sp>
          <p:nvSpPr>
            <p:cNvPr id="2082" name="Line 5"/>
            <p:cNvSpPr>
              <a:spLocks noChangeShapeType="1"/>
            </p:cNvSpPr>
            <p:nvPr/>
          </p:nvSpPr>
          <p:spPr bwMode="auto">
            <a:xfrm>
              <a:off x="1680" y="1056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83" name="Oval 6"/>
            <p:cNvSpPr>
              <a:spLocks noChangeArrowheads="1"/>
            </p:cNvSpPr>
            <p:nvPr/>
          </p:nvSpPr>
          <p:spPr bwMode="auto">
            <a:xfrm>
              <a:off x="1680" y="1824"/>
              <a:ext cx="432" cy="432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971800" y="1752600"/>
            <a:ext cx="685800" cy="1905000"/>
            <a:chOff x="2400" y="1056"/>
            <a:chExt cx="432" cy="1200"/>
          </a:xfrm>
        </p:grpSpPr>
        <p:grpSp>
          <p:nvGrpSpPr>
            <p:cNvPr id="2078" name="Group 9"/>
            <p:cNvGrpSpPr>
              <a:grpSpLocks/>
            </p:cNvGrpSpPr>
            <p:nvPr/>
          </p:nvGrpSpPr>
          <p:grpSpPr bwMode="auto">
            <a:xfrm>
              <a:off x="2400" y="1056"/>
              <a:ext cx="432" cy="1200"/>
              <a:chOff x="1680" y="1056"/>
              <a:chExt cx="432" cy="1200"/>
            </a:xfrm>
          </p:grpSpPr>
          <p:sp>
            <p:nvSpPr>
              <p:cNvPr id="2080" name="Line 10"/>
              <p:cNvSpPr>
                <a:spLocks noChangeShapeType="1"/>
              </p:cNvSpPr>
              <p:nvPr/>
            </p:nvSpPr>
            <p:spPr bwMode="auto">
              <a:xfrm>
                <a:off x="1680" y="1056"/>
                <a:ext cx="0" cy="10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81" name="Oval 11"/>
              <p:cNvSpPr>
                <a:spLocks noChangeArrowheads="1"/>
              </p:cNvSpPr>
              <p:nvPr/>
            </p:nvSpPr>
            <p:spPr bwMode="auto">
              <a:xfrm>
                <a:off x="1680" y="1824"/>
                <a:ext cx="432" cy="432"/>
              </a:xfrm>
              <a:prstGeom prst="ellipse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2079" name="Line 12"/>
            <p:cNvSpPr>
              <a:spLocks noChangeShapeType="1"/>
            </p:cNvSpPr>
            <p:nvPr/>
          </p:nvSpPr>
          <p:spPr bwMode="auto">
            <a:xfrm>
              <a:off x="2832" y="1056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3962400" y="2286000"/>
            <a:ext cx="685800" cy="609600"/>
          </a:xfrm>
          <a:prstGeom prst="rect">
            <a:avLst/>
          </a:prstGeom>
          <a:solidFill>
            <a:schemeClr val="accent2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4953000" y="1752600"/>
            <a:ext cx="685800" cy="1905000"/>
            <a:chOff x="3744" y="1056"/>
            <a:chExt cx="432" cy="1200"/>
          </a:xfrm>
          <a:solidFill>
            <a:schemeClr val="bg1"/>
          </a:solidFill>
        </p:grpSpPr>
        <p:sp>
          <p:nvSpPr>
            <p:cNvPr id="57362" name="Oval 18"/>
            <p:cNvSpPr>
              <a:spLocks noChangeArrowheads="1"/>
            </p:cNvSpPr>
            <p:nvPr/>
          </p:nvSpPr>
          <p:spPr bwMode="auto">
            <a:xfrm>
              <a:off x="3744" y="1824"/>
              <a:ext cx="432" cy="432"/>
            </a:xfrm>
            <a:prstGeom prst="ellipse">
              <a:avLst/>
            </a:prstGeom>
            <a:grpFill/>
            <a:ln w="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57364" name="Rectangle 20"/>
            <p:cNvSpPr>
              <a:spLocks noChangeArrowheads="1"/>
            </p:cNvSpPr>
            <p:nvPr/>
          </p:nvSpPr>
          <p:spPr bwMode="auto">
            <a:xfrm>
              <a:off x="3744" y="1632"/>
              <a:ext cx="432" cy="384"/>
            </a:xfrm>
            <a:prstGeom prst="rect">
              <a:avLst/>
            </a:prstGeom>
            <a:grpFill/>
            <a:ln w="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3744" y="1056"/>
              <a:ext cx="0" cy="1008"/>
            </a:xfrm>
            <a:prstGeom prst="line">
              <a:avLst/>
            </a:prstGeom>
            <a:grpFill/>
            <a:ln w="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>
              <a:off x="4176" y="1056"/>
              <a:ext cx="0" cy="1008"/>
            </a:xfrm>
            <a:prstGeom prst="line">
              <a:avLst/>
            </a:prstGeom>
            <a:grpFill/>
            <a:ln w="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5943600" y="2286000"/>
            <a:ext cx="685800" cy="609600"/>
          </a:xfrm>
          <a:prstGeom prst="rect">
            <a:avLst/>
          </a:prstGeom>
          <a:solidFill>
            <a:schemeClr val="hlink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6934200" y="1828800"/>
            <a:ext cx="685800" cy="1905000"/>
            <a:chOff x="4368" y="1344"/>
            <a:chExt cx="432" cy="1200"/>
          </a:xfrm>
        </p:grpSpPr>
        <p:sp>
          <p:nvSpPr>
            <p:cNvPr id="2072" name="Rectangle 28"/>
            <p:cNvSpPr>
              <a:spLocks noChangeArrowheads="1"/>
            </p:cNvSpPr>
            <p:nvPr/>
          </p:nvSpPr>
          <p:spPr bwMode="auto">
            <a:xfrm>
              <a:off x="4368" y="1536"/>
              <a:ext cx="432" cy="384"/>
            </a:xfrm>
            <a:prstGeom prst="rect">
              <a:avLst/>
            </a:prstGeom>
            <a:solidFill>
              <a:schemeClr val="hlink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2073" name="Group 23"/>
            <p:cNvGrpSpPr>
              <a:grpSpLocks/>
            </p:cNvGrpSpPr>
            <p:nvPr/>
          </p:nvGrpSpPr>
          <p:grpSpPr bwMode="auto">
            <a:xfrm>
              <a:off x="4368" y="1344"/>
              <a:ext cx="432" cy="1200"/>
              <a:chOff x="3744" y="1056"/>
              <a:chExt cx="432" cy="1200"/>
            </a:xfrm>
          </p:grpSpPr>
          <p:sp>
            <p:nvSpPr>
              <p:cNvPr id="2074" name="Oval 24"/>
              <p:cNvSpPr>
                <a:spLocks noChangeArrowheads="1"/>
              </p:cNvSpPr>
              <p:nvPr/>
            </p:nvSpPr>
            <p:spPr bwMode="auto">
              <a:xfrm>
                <a:off x="3744" y="1824"/>
                <a:ext cx="432" cy="432"/>
              </a:xfrm>
              <a:prstGeom prst="ellipse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75" name="Rectangle 25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432" cy="384"/>
              </a:xfrm>
              <a:prstGeom prst="rect">
                <a:avLst/>
              </a:prstGeom>
              <a:solidFill>
                <a:schemeClr val="accent2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76" name="Line 26"/>
              <p:cNvSpPr>
                <a:spLocks noChangeShapeType="1"/>
              </p:cNvSpPr>
              <p:nvPr/>
            </p:nvSpPr>
            <p:spPr bwMode="auto">
              <a:xfrm>
                <a:off x="3744" y="1056"/>
                <a:ext cx="0" cy="10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77" name="Line 27"/>
              <p:cNvSpPr>
                <a:spLocks noChangeShapeType="1"/>
              </p:cNvSpPr>
              <p:nvPr/>
            </p:nvSpPr>
            <p:spPr bwMode="auto">
              <a:xfrm>
                <a:off x="4176" y="1056"/>
                <a:ext cx="0" cy="10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57374" name="AutoShape 30"/>
          <p:cNvSpPr>
            <a:spLocks/>
          </p:cNvSpPr>
          <p:nvPr/>
        </p:nvSpPr>
        <p:spPr bwMode="auto">
          <a:xfrm>
            <a:off x="7924800" y="1981200"/>
            <a:ext cx="985838" cy="512763"/>
          </a:xfrm>
          <a:prstGeom prst="borderCallout1">
            <a:avLst>
              <a:gd name="adj1" fmla="val 22292"/>
              <a:gd name="adj2" fmla="val -7731"/>
              <a:gd name="adj3" fmla="val 137463"/>
              <a:gd name="adj4" fmla="val -5781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sz="1200"/>
              <a:t>Öl mit</a:t>
            </a:r>
          </a:p>
          <a:p>
            <a:r>
              <a:rPr lang="de-DE" sz="1200"/>
              <a:t>Sudan III</a:t>
            </a:r>
          </a:p>
        </p:txBody>
      </p:sp>
      <p:sp>
        <p:nvSpPr>
          <p:cNvPr id="57375" name="AutoShape 31"/>
          <p:cNvSpPr>
            <a:spLocks/>
          </p:cNvSpPr>
          <p:nvPr/>
        </p:nvSpPr>
        <p:spPr bwMode="auto">
          <a:xfrm>
            <a:off x="7924800" y="2646363"/>
            <a:ext cx="990600" cy="512762"/>
          </a:xfrm>
          <a:prstGeom prst="borderCallout1">
            <a:avLst>
              <a:gd name="adj1" fmla="val 22292"/>
              <a:gd name="adj2" fmla="val -7694"/>
              <a:gd name="adj3" fmla="val 137463"/>
              <a:gd name="adj4" fmla="val -5705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sz="1200"/>
              <a:t>Wasser mit</a:t>
            </a:r>
          </a:p>
          <a:p>
            <a:r>
              <a:rPr lang="de-DE" sz="1200"/>
              <a:t>Methylenblau</a:t>
            </a:r>
          </a:p>
        </p:txBody>
      </p: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3352800" y="4000500"/>
            <a:ext cx="1981200" cy="1905000"/>
            <a:chOff x="2304" y="2640"/>
            <a:chExt cx="1248" cy="1200"/>
          </a:xfrm>
        </p:grpSpPr>
        <p:grpSp>
          <p:nvGrpSpPr>
            <p:cNvPr id="2063" name="Group 32"/>
            <p:cNvGrpSpPr>
              <a:grpSpLocks/>
            </p:cNvGrpSpPr>
            <p:nvPr/>
          </p:nvGrpSpPr>
          <p:grpSpPr bwMode="auto">
            <a:xfrm>
              <a:off x="2304" y="2640"/>
              <a:ext cx="432" cy="1200"/>
              <a:chOff x="4368" y="1344"/>
              <a:chExt cx="432" cy="1200"/>
            </a:xfrm>
          </p:grpSpPr>
          <p:sp>
            <p:nvSpPr>
              <p:cNvPr id="2066" name="Rectangle 33"/>
              <p:cNvSpPr>
                <a:spLocks noChangeArrowheads="1"/>
              </p:cNvSpPr>
              <p:nvPr/>
            </p:nvSpPr>
            <p:spPr bwMode="auto">
              <a:xfrm>
                <a:off x="4368" y="1536"/>
                <a:ext cx="432" cy="384"/>
              </a:xfrm>
              <a:prstGeom prst="rect">
                <a:avLst/>
              </a:prstGeom>
              <a:solidFill>
                <a:schemeClr val="hlink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2067" name="Group 34"/>
              <p:cNvGrpSpPr>
                <a:grpSpLocks/>
              </p:cNvGrpSpPr>
              <p:nvPr/>
            </p:nvGrpSpPr>
            <p:grpSpPr bwMode="auto">
              <a:xfrm>
                <a:off x="4368" y="1344"/>
                <a:ext cx="432" cy="1200"/>
                <a:chOff x="3744" y="1056"/>
                <a:chExt cx="432" cy="1200"/>
              </a:xfrm>
            </p:grpSpPr>
            <p:sp>
              <p:nvSpPr>
                <p:cNvPr id="2068" name="Oval 35"/>
                <p:cNvSpPr>
                  <a:spLocks noChangeArrowheads="1"/>
                </p:cNvSpPr>
                <p:nvPr/>
              </p:nvSpPr>
              <p:spPr bwMode="auto">
                <a:xfrm>
                  <a:off x="3744" y="1824"/>
                  <a:ext cx="432" cy="432"/>
                </a:xfrm>
                <a:prstGeom prst="ellipse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069" name="Rectangle 36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432" cy="384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070" name="Line 37"/>
                <p:cNvSpPr>
                  <a:spLocks noChangeShapeType="1"/>
                </p:cNvSpPr>
                <p:nvPr/>
              </p:nvSpPr>
              <p:spPr bwMode="auto">
                <a:xfrm>
                  <a:off x="3744" y="1056"/>
                  <a:ext cx="0" cy="10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071" name="Line 38"/>
                <p:cNvSpPr>
                  <a:spLocks noChangeShapeType="1"/>
                </p:cNvSpPr>
                <p:nvPr/>
              </p:nvSpPr>
              <p:spPr bwMode="auto">
                <a:xfrm>
                  <a:off x="4176" y="1056"/>
                  <a:ext cx="0" cy="10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</p:grpSp>
        <p:sp>
          <p:nvSpPr>
            <p:cNvPr id="2064" name="AutoShape 39"/>
            <p:cNvSpPr>
              <a:spLocks/>
            </p:cNvSpPr>
            <p:nvPr/>
          </p:nvSpPr>
          <p:spPr bwMode="auto">
            <a:xfrm>
              <a:off x="2928" y="2736"/>
              <a:ext cx="621" cy="323"/>
            </a:xfrm>
            <a:prstGeom prst="borderCallout1">
              <a:avLst>
                <a:gd name="adj1" fmla="val 22292"/>
                <a:gd name="adj2" fmla="val -7731"/>
                <a:gd name="adj3" fmla="val 137463"/>
                <a:gd name="adj4" fmla="val -57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 anchor="ctr"/>
            <a:lstStyle/>
            <a:p>
              <a:r>
                <a:rPr lang="de-DE" sz="1200"/>
                <a:t>Öl mit</a:t>
              </a:r>
            </a:p>
            <a:p>
              <a:r>
                <a:rPr lang="de-DE" sz="1200"/>
                <a:t>Sudan III</a:t>
              </a:r>
            </a:p>
          </p:txBody>
        </p:sp>
        <p:sp>
          <p:nvSpPr>
            <p:cNvPr id="2065" name="AutoShape 40"/>
            <p:cNvSpPr>
              <a:spLocks/>
            </p:cNvSpPr>
            <p:nvPr/>
          </p:nvSpPr>
          <p:spPr bwMode="auto">
            <a:xfrm>
              <a:off x="2928" y="3155"/>
              <a:ext cx="624" cy="323"/>
            </a:xfrm>
            <a:prstGeom prst="borderCallout1">
              <a:avLst>
                <a:gd name="adj1" fmla="val 22292"/>
                <a:gd name="adj2" fmla="val -7694"/>
                <a:gd name="adj3" fmla="val 137463"/>
                <a:gd name="adj4" fmla="val -5705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 anchor="ctr"/>
            <a:lstStyle/>
            <a:p>
              <a:r>
                <a:rPr lang="de-DE" sz="1200"/>
                <a:t>Wasser mit</a:t>
              </a:r>
            </a:p>
            <a:p>
              <a:r>
                <a:rPr lang="de-DE" sz="1200"/>
                <a:t>Methylenblau</a:t>
              </a:r>
            </a:p>
          </p:txBody>
        </p:sp>
      </p:grpSp>
      <p:sp>
        <p:nvSpPr>
          <p:cNvPr id="57388" name="Rectangle 44"/>
          <p:cNvSpPr>
            <a:spLocks noGrp="1" noChangeArrowheads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de-DE" dirty="0" smtClean="0">
                <a:solidFill>
                  <a:schemeClr val="tx1"/>
                </a:solidFill>
              </a:rPr>
              <a:t>Übung 1: Zeichnen I</a:t>
            </a:r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685800" y="175260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nimBg="1"/>
      <p:bldP spid="57357" grpId="0" animBg="1"/>
      <p:bldP spid="57366" grpId="0" animBg="1"/>
      <p:bldP spid="57374" grpId="0" animBg="1" autoUpdateAnimBg="0"/>
      <p:bldP spid="57375" grpId="0" animBg="1" autoUpdateAnimBg="0"/>
      <p:bldP spid="57347" grpId="0" animBg="1"/>
    </p:bldLst>
  </p:timing>
</p:sld>
</file>

<file path=ppt/theme/theme1.xml><?xml version="1.0" encoding="utf-8"?>
<a:theme xmlns:a="http://schemas.openxmlformats.org/drawingml/2006/main" name="Leere Prä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B2B2B2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E:\DATEN\WORD\VORLAGEN\Leere Präsentation.pot</Template>
  <TotalTime>0</TotalTime>
  <Words>30</Words>
  <Application>Microsoft Office PowerPoint</Application>
  <PresentationFormat>Bildschirmpräsentation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Leere Präsentation</vt:lpstr>
      <vt:lpstr>Übung 1: Zeichnen I</vt:lpstr>
    </vt:vector>
  </TitlesOfParts>
  <Company>Universität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Walter Wagner</dc:creator>
  <cp:lastModifiedBy>Walter Wagner</cp:lastModifiedBy>
  <cp:revision>91</cp:revision>
  <dcterms:created xsi:type="dcterms:W3CDTF">2000-07-31T09:48:46Z</dcterms:created>
  <dcterms:modified xsi:type="dcterms:W3CDTF">2010-12-16T10:38:49Z</dcterms:modified>
</cp:coreProperties>
</file>